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4" r:id="rId5"/>
    <p:sldId id="265" r:id="rId6"/>
    <p:sldId id="270" r:id="rId7"/>
    <p:sldId id="266" r:id="rId8"/>
    <p:sldId id="267" r:id="rId9"/>
    <p:sldId id="260" r:id="rId10"/>
    <p:sldId id="272" r:id="rId11"/>
    <p:sldId id="28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3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408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5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08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330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9822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86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560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9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009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7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984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20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411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412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91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72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5E30-7ABD-4DF6-88B6-37477A0D9EC4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9A9F01-44D8-49C0-9ECD-9DE3D9769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21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7" y="2037806"/>
            <a:ext cx="9509760" cy="2013030"/>
          </a:xfrm>
        </p:spPr>
        <p:txBody>
          <a:bodyPr/>
          <a:lstStyle/>
          <a:p>
            <a:r>
              <a:rPr lang="sr-Cyrl-RS" sz="4400" b="1" dirty="0" smtClean="0"/>
              <a:t>ПОДРШКА РАЗВОЈУ ЗДРАВИХ СТИЛОВА ЖИВОТА КОД УЧЕНИКА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28309"/>
            <a:ext cx="8721150" cy="719423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Ружица Петровић Гашевић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01772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sr-Cyrl-RS" b="1" dirty="0" smtClean="0"/>
              <a:t>ТЕМЕ: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4"/>
          </a:xfrm>
        </p:spPr>
        <p:txBody>
          <a:bodyPr/>
          <a:lstStyle/>
          <a:p>
            <a:r>
              <a:rPr lang="sr-Cyrl-RS" sz="2400" dirty="0" smtClean="0"/>
              <a:t>Концепт здравља</a:t>
            </a:r>
          </a:p>
          <a:p>
            <a:r>
              <a:rPr lang="sr-Cyrl-RS" sz="2400" dirty="0" smtClean="0"/>
              <a:t>Развој у адолесценцији</a:t>
            </a:r>
          </a:p>
          <a:p>
            <a:r>
              <a:rPr lang="sr-Cyrl-RS" sz="2400" dirty="0" smtClean="0"/>
              <a:t>Исхрана</a:t>
            </a:r>
          </a:p>
          <a:p>
            <a:r>
              <a:rPr lang="sr-Cyrl-RS" sz="2400" dirty="0" smtClean="0"/>
              <a:t>Физичка активност</a:t>
            </a:r>
          </a:p>
          <a:p>
            <a:r>
              <a:rPr lang="sr-Cyrl-RS" sz="2400" dirty="0" smtClean="0"/>
              <a:t>Репродуктивно и сексуално здравље</a:t>
            </a:r>
          </a:p>
          <a:p>
            <a:r>
              <a:rPr lang="sr-Cyrl-RS" sz="2400" dirty="0" smtClean="0"/>
              <a:t>Превенција злоупотребе психоактивних супстанци, дувана и алкохола</a:t>
            </a:r>
          </a:p>
          <a:p>
            <a:r>
              <a:rPr lang="sr-Cyrl-RS" sz="2400" dirty="0" smtClean="0"/>
              <a:t>Ментално здравље</a:t>
            </a:r>
          </a:p>
          <a:p>
            <a:pPr>
              <a:buNone/>
            </a:pPr>
            <a:endParaRPr lang="sr-Cyrl-RS" sz="2400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4098" name="Picture 2" descr="C:\Users\Ruzica\Desktop\vegetable-juices-1725835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2811" y="4785592"/>
            <a:ext cx="2737893" cy="1825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377"/>
          </a:xfrm>
        </p:spPr>
        <p:txBody>
          <a:bodyPr/>
          <a:lstStyle/>
          <a:p>
            <a:r>
              <a:rPr lang="sr-Cyrl-RS" b="1" dirty="0" smtClean="0"/>
              <a:t>МЕНТАЛНО ЗДРАВЉЕ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95082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Савремени концепт менталног здравља, према дефиницији коју афирмише Светска здравствена организација, укључује склад психичког и социјалног функционисања, субјективно осећање задовољства животом, могућност да особа препозна своје потенцијале и способност да их реализује, да изрази своју индивидуалност, да функционише пуним интелектуалним, физичким и емоционалним капацитетом, да може продуктивно да ради, да је социјално интегрисана и да доприноси заједници.</a:t>
            </a:r>
          </a:p>
          <a:p>
            <a:r>
              <a:rPr lang="sr-Cyrl-RS" sz="2400" dirty="0" smtClean="0"/>
              <a:t>Добро ментално здравље помаже људима да доносе здраве изборе, остваре личне циљеве, развијају здраве односе и суочавају се са стресом. </a:t>
            </a:r>
          </a:p>
          <a:p>
            <a:r>
              <a:rPr lang="ru-RU" sz="2400" dirty="0" smtClean="0"/>
              <a:t>Ментално здравље је интегрални део индивидуалног здравља и основа за развој и испуњење пуног потенцијала сваке особе, али и део здравља, добробити и одрживог развоја сваке заједнице и друштва.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Ruzica\Desktop\mental-health-3337026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6880" y="2931637"/>
            <a:ext cx="2280694" cy="1627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072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66650"/>
            <a:ext cx="8596668" cy="963749"/>
          </a:xfrm>
        </p:spPr>
        <p:txBody>
          <a:bodyPr/>
          <a:lstStyle/>
          <a:p>
            <a:r>
              <a:rPr lang="sr-Cyrl-RS" b="1" dirty="0" smtClean="0"/>
              <a:t>ФАКТОРИ РИЗИКА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90503"/>
            <a:ext cx="8596668" cy="36508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фактори вулнерабилности </a:t>
            </a:r>
          </a:p>
          <a:p>
            <a:r>
              <a:rPr lang="ru-RU" sz="2400" dirty="0" smtClean="0"/>
              <a:t>протективни фактори </a:t>
            </a:r>
          </a:p>
          <a:p>
            <a:r>
              <a:rPr lang="ru-RU" sz="2400" dirty="0" smtClean="0"/>
              <a:t>индивидуални, породични, друштвени и фактори животне средине</a:t>
            </a:r>
          </a:p>
          <a:p>
            <a:r>
              <a:rPr lang="ru-RU" sz="2400" dirty="0" smtClean="0"/>
              <a:t>У контексту ПРЕВЕНЦИЈЕ изузетно су значајне социјалне детерминанте менталног здравља</a:t>
            </a:r>
            <a:endParaRPr lang="en-US" sz="2400" dirty="0"/>
          </a:p>
        </p:txBody>
      </p:sp>
      <p:pic>
        <p:nvPicPr>
          <p:cNvPr id="4" name="Picture 2" descr="C:\Users\Ruzica\Desktop\boys-3396713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9319" y="418057"/>
            <a:ext cx="2925763" cy="194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446"/>
            <a:ext cx="8596668" cy="770708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“Тиха епидемија”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927464"/>
            <a:ext cx="11194868" cy="574765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/>
              <a:t>Према подацима Института за јавно здравље Републике Србије „Др Милан Јовановић Батут“, ментални поремећаји у нашој земљи су у сталном порасту и по учесталости се налазе на другом месту, непосредно иза кардиоваскуларних обољења</a:t>
            </a:r>
          </a:p>
          <a:p>
            <a:r>
              <a:rPr lang="ru-RU" sz="2000" dirty="0" smtClean="0"/>
              <a:t>Подаци за 2018. годину говоре да је број особа са дијагностикованим менталним поремећајима и поремећајима понашања износио 401.126, 5,7% укупног броја становника.</a:t>
            </a:r>
          </a:p>
          <a:p>
            <a:r>
              <a:rPr lang="ru-RU" sz="2000" dirty="0" smtClean="0"/>
              <a:t> У порасту су били  депресија, анксиозни поремећаји, поремећаји повезани са стресом, употреба психоактивних супстанци, делинквенција, агресивност, породично и вршњачко насиље…</a:t>
            </a:r>
          </a:p>
          <a:p>
            <a:r>
              <a:rPr lang="ru-RU" sz="2000" dirty="0" smtClean="0"/>
              <a:t>Деца до 14 година и млади (15–24 године) спадају у посебно вулнерабилну популацију и све је више деце са дијагнозама  менталног, понашајног или развојног поремећаја и емоционалним, понашајним или развојним сметњама.</a:t>
            </a:r>
          </a:p>
          <a:p>
            <a:r>
              <a:rPr lang="ru-RU" sz="2000" dirty="0" smtClean="0"/>
              <a:t>Пандемија Ковид19</a:t>
            </a:r>
            <a:r>
              <a:rPr lang="ru-RU" sz="2000" dirty="0" smtClean="0">
                <a:latin typeface="Cambria"/>
                <a:ea typeface="Cambria"/>
              </a:rPr>
              <a:t>⇨</a:t>
            </a:r>
            <a:r>
              <a:rPr lang="ru-RU" sz="2000" dirty="0" smtClean="0"/>
              <a:t> препоручене превентивне мере- самоизолација, ограничено кретање, настава на даљину, редуковани контакти са члановима породице и пријатељима...</a:t>
            </a:r>
            <a:r>
              <a:rPr lang="ru-RU" sz="2000" dirty="0" smtClean="0">
                <a:latin typeface="Cambria"/>
                <a:ea typeface="Cambria"/>
              </a:rPr>
              <a:t> ⇨ </a:t>
            </a:r>
            <a:r>
              <a:rPr lang="ru-RU" sz="2000" dirty="0" smtClean="0">
                <a:ea typeface="Cambria"/>
              </a:rPr>
              <a:t>пролонгиран стрес и пораст учесталости депресије, анксиозности и других менталних поремећаја.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2446"/>
          </a:xfrm>
        </p:spPr>
        <p:txBody>
          <a:bodyPr/>
          <a:lstStyle/>
          <a:p>
            <a:r>
              <a:rPr lang="sr-Cyrl-RS" b="1" dirty="0" smtClean="0"/>
              <a:t>РЕЗИЛИЈЕНТНОСТ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02674"/>
            <a:ext cx="10700415" cy="5055326"/>
          </a:xfrm>
        </p:spPr>
        <p:txBody>
          <a:bodyPr>
            <a:normAutofit fontScale="92500" lnSpcReduction="10000"/>
          </a:bodyPr>
          <a:lstStyle/>
          <a:p>
            <a:r>
              <a:rPr lang="sr-Cyrl-RS" sz="2400" dirty="0" smtClean="0"/>
              <a:t>Способност појединца да се успешно прилагоди стресним и изазовним ситуацијама</a:t>
            </a:r>
          </a:p>
          <a:p>
            <a:r>
              <a:rPr lang="ru-RU" sz="2400" dirty="0" smtClean="0"/>
              <a:t>Коришћење капацитета  особе како би се носила са кризама, стресовима и нормалним искуствима на емоционално и физички здрав начин.</a:t>
            </a:r>
          </a:p>
          <a:p>
            <a:r>
              <a:rPr lang="ru-RU" sz="2400" dirty="0" smtClean="0"/>
              <a:t>Никако не значи да особа не реагује на стресоре и да не доживљава негативне емоције, већ да се на функционалан начин носи са њима и превазилази их</a:t>
            </a:r>
          </a:p>
          <a:p>
            <a:r>
              <a:rPr lang="ru-RU" sz="2400" dirty="0" smtClean="0"/>
              <a:t> Бити резилијентан подразумева:</a:t>
            </a:r>
          </a:p>
          <a:p>
            <a:pPr>
              <a:buAutoNum type="arabicPeriod"/>
            </a:pPr>
            <a:r>
              <a:rPr lang="sr-Cyrl-RS" sz="2400" dirty="0" smtClean="0"/>
              <a:t>Ефикасно суочавање са животним стресорима и континуирано позитивно функционисање упркос њима </a:t>
            </a:r>
          </a:p>
          <a:p>
            <a:pPr>
              <a:buAutoNum type="arabicPeriod"/>
            </a:pPr>
            <a:r>
              <a:rPr lang="sr-Cyrl-RS" sz="2400" dirty="0" smtClean="0"/>
              <a:t>Израстање у зрелу и социјализовану личност упркос изложености ризичним факторима</a:t>
            </a:r>
          </a:p>
          <a:p>
            <a:pPr>
              <a:buAutoNum type="arabicPeriod"/>
            </a:pPr>
            <a:r>
              <a:rPr lang="sr-Cyrl-RS" sz="2400" dirty="0" smtClean="0"/>
              <a:t>Успешан опоравак након криза и траума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Ruzica\Desktop\water-lily-3504363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8611" y="175397"/>
            <a:ext cx="2925763" cy="1646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09600"/>
            <a:ext cx="10946674" cy="801189"/>
          </a:xfrm>
        </p:spPr>
        <p:txBody>
          <a:bodyPr>
            <a:noAutofit/>
          </a:bodyPr>
          <a:lstStyle/>
          <a:p>
            <a:r>
              <a:rPr lang="sr-Cyrl-RS" b="1" dirty="0" smtClean="0"/>
              <a:t>КАКО РАЗВИЈАТИ РЕЗИЛИЈЕНТНОСТ КОД ДЕЦЕ?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319349"/>
            <a:ext cx="9470572" cy="5277394"/>
          </a:xfrm>
        </p:spPr>
        <p:txBody>
          <a:bodyPr>
            <a:normAutofit fontScale="92500" lnSpcReduction="10000"/>
          </a:bodyPr>
          <a:lstStyle/>
          <a:p>
            <a:r>
              <a:rPr lang="sr-Cyrl-RS" sz="2400" dirty="0" smtClean="0"/>
              <a:t>Ауторитативни стил</a:t>
            </a:r>
          </a:p>
          <a:p>
            <a:r>
              <a:rPr lang="sr-Cyrl-RS" sz="2400" dirty="0" smtClean="0"/>
              <a:t>Сигурна база и поверење</a:t>
            </a:r>
          </a:p>
          <a:p>
            <a:r>
              <a:rPr lang="sr-Cyrl-RS" sz="2400" dirty="0" smtClean="0"/>
              <a:t>Моралност, савесност и емпатија</a:t>
            </a:r>
          </a:p>
          <a:p>
            <a:r>
              <a:rPr lang="sr-Cyrl-RS" sz="2400" dirty="0" smtClean="0"/>
              <a:t>Самопоуздање и позитивна слика о себи</a:t>
            </a:r>
          </a:p>
          <a:p>
            <a:r>
              <a:rPr lang="sr-Cyrl-RS" sz="2400" dirty="0" smtClean="0"/>
              <a:t>Сврха и оријентација ка циљевима</a:t>
            </a:r>
          </a:p>
          <a:p>
            <a:r>
              <a:rPr lang="sr-Cyrl-RS" sz="2400" dirty="0" smtClean="0"/>
              <a:t>Критичка свест</a:t>
            </a:r>
          </a:p>
          <a:p>
            <a:r>
              <a:rPr lang="sr-Cyrl-RS" sz="2400" dirty="0" smtClean="0"/>
              <a:t>Аутономија</a:t>
            </a:r>
          </a:p>
          <a:p>
            <a:r>
              <a:rPr lang="sr-Cyrl-RS" sz="2400" dirty="0" smtClean="0"/>
              <a:t>Асертивност</a:t>
            </a:r>
          </a:p>
          <a:p>
            <a:r>
              <a:rPr lang="sr-Cyrl-RS" sz="2400" dirty="0" smtClean="0"/>
              <a:t>Социјалне вештине</a:t>
            </a:r>
          </a:p>
          <a:p>
            <a:r>
              <a:rPr lang="sr-Cyrl-RS" sz="2400" dirty="0" smtClean="0"/>
              <a:t>Вештине решавања проблема</a:t>
            </a:r>
          </a:p>
          <a:p>
            <a:r>
              <a:rPr lang="sr-Cyrl-RS" sz="2400" dirty="0" smtClean="0"/>
              <a:t>Креативност</a:t>
            </a:r>
          </a:p>
          <a:p>
            <a:r>
              <a:rPr lang="sr-Cyrl-RS" sz="2400" dirty="0" smtClean="0"/>
              <a:t>...</a:t>
            </a:r>
            <a:endParaRPr lang="en-US" sz="2400" dirty="0"/>
          </a:p>
        </p:txBody>
      </p:sp>
      <p:pic>
        <p:nvPicPr>
          <p:cNvPr id="1026" name="Picture 2" descr="C:\Users\Ruzica\Desktop\self-care-2904778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2931" y="4412117"/>
            <a:ext cx="2925763" cy="195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258"/>
            <a:ext cx="10739603" cy="888274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ПРИМЕР РАДИОНИЦЕ- ВРШЊАЧКИ ПРИТИСАК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1110343"/>
            <a:ext cx="10724605" cy="5564777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ЦИЉЕВИ: Сензибилисати ученике за препознавање негативног притиска вршњака. Научити ученике да адекватно одговоре на вршњачки притисак.</a:t>
            </a:r>
          </a:p>
          <a:p>
            <a:r>
              <a:rPr lang="sr-Cyrl-RS" sz="2400" dirty="0" smtClean="0"/>
              <a:t>УВОДНА АКТИВНОСТ: На почетку се ради симулација експеримента са задатим линијама (по угледу на Ешов експеримент), 3 ученика изађу на кратко, остали добију инструкцију да дају погрешан одговор, затим сви одговарају на питање о дужини линије, након тога размена о томе како су се осећали и зашто су евентуално и они дали погрешан одговор. На овај начин  ученици искуствено доживе и уоче како мишљење већине може утицати на мишљење појединца. Овом активношћу се ученици уводе у тему, објашњава се циљ радионице, а добијају и додатне информације о појмовима- социјална психологија, конформизам. </a:t>
            </a:r>
            <a:endParaRPr lang="en-US" sz="2400" dirty="0" smtClean="0"/>
          </a:p>
        </p:txBody>
      </p:sp>
      <p:pic>
        <p:nvPicPr>
          <p:cNvPr id="5" name="Picture 2" descr="C:\Users\User\Desktop\LINI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8401" y="911547"/>
            <a:ext cx="1934073" cy="1518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10870232" cy="692331"/>
          </a:xfrm>
        </p:spPr>
        <p:txBody>
          <a:bodyPr>
            <a:normAutofit/>
          </a:bodyPr>
          <a:lstStyle/>
          <a:p>
            <a:r>
              <a:rPr lang="sr-Cyrl-RS" b="1" dirty="0" smtClean="0"/>
              <a:t>ПРИМЕР РАДИОНИЦЕ- ВРШЊАЧКИ ПРИТИСАК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5" y="613955"/>
            <a:ext cx="11508376" cy="6087292"/>
          </a:xfrm>
        </p:spPr>
        <p:txBody>
          <a:bodyPr>
            <a:noAutofit/>
          </a:bodyPr>
          <a:lstStyle/>
          <a:p>
            <a:r>
              <a:rPr lang="sr-Cyrl-RS" dirty="0" smtClean="0"/>
              <a:t>ГЛАВНИ ДЕО РАДИОНИЦЕ има </a:t>
            </a:r>
            <a:r>
              <a:rPr lang="ru-RU" dirty="0" smtClean="0"/>
              <a:t>три дела. </a:t>
            </a:r>
          </a:p>
          <a:p>
            <a:r>
              <a:rPr lang="ru-RU" dirty="0" smtClean="0"/>
              <a:t>У првом делу ученицима се приказује припремљена презентација и све време се са њима разговора. Најпре ученици говоре асоцијације на реч «притисак», затим се дефинише појам «вршњачког притиска» и прави разлика између позитивног и негативног вршњачког притиска, уче се да препознају када су под притиском и предлажу конструктивни начини реаговања на вршњачки притисак. Ученицима се постављају питања о њиховим искуствима, уколико желе да о томе говоре и техникама које су они успешно применили. </a:t>
            </a:r>
          </a:p>
          <a:p>
            <a:r>
              <a:rPr lang="ru-RU" dirty="0" smtClean="0"/>
              <a:t>Затим се ученици деле на групе или у парове или  се позивају они који желе да одиграју задате ситуације. Један учесник извлачи неку од задатих ситуација и „врши притисак“ на другог, који треба да искористи све предложене технике да се одупре притиску (ситуације- крађа, употреба алкохола, дроге, уништавање школске имовине, исмевање друга/другарице, бежање са часова). Са ученицима се разговара о одиграним ситуацијама, осећањима која су имали док су вршили притисак и док су се одупирали притиску. </a:t>
            </a:r>
          </a:p>
          <a:p>
            <a:r>
              <a:rPr lang="ru-RU" dirty="0" smtClean="0"/>
              <a:t>Затим се ученицима поставља питање да ли знају за неке врло ризичне структуиране групе, наводе се примери- навијачке, „скинси“, емо покрет..., дају се ученицима основне информације.</a:t>
            </a:r>
            <a:endParaRPr lang="sr-Cyrl-RS" dirty="0" smtClean="0"/>
          </a:p>
          <a:p>
            <a:r>
              <a:rPr lang="sr-Cyrl-RS" dirty="0" smtClean="0"/>
              <a:t>ЗАВРШНЕ АКТИВНОСТИ:</a:t>
            </a:r>
            <a:r>
              <a:rPr lang="ru-RU" dirty="0" smtClean="0"/>
              <a:t>ученицима се оставља могућност постављања питања или навођења још неких примера. Алтернатива је да се ученицима прикаже још неки занимљив експеримент из области социјалне психологије.  У завршном делу часа ученици означавају на евалуационом листу (или паноу) колико су научили и колико им је било занимљиво на радионици.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sr-Cyrl-RS" b="1" dirty="0" smtClean="0"/>
              <a:t>ЗАДАЦИ ЗА ГРУПЕ: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54035"/>
            <a:ext cx="11155680" cy="5329646"/>
          </a:xfrm>
        </p:spPr>
        <p:txBody>
          <a:bodyPr>
            <a:noAutofit/>
          </a:bodyPr>
          <a:lstStyle/>
          <a:p>
            <a:r>
              <a:rPr lang="sr-Cyrl-RS" sz="2200" dirty="0" smtClean="0"/>
              <a:t>НАВЕДИТЕ ПРИМЕР</a:t>
            </a:r>
            <a:r>
              <a:rPr lang="sr-Latn-RS" sz="2200" dirty="0" smtClean="0"/>
              <a:t>/</a:t>
            </a:r>
            <a:r>
              <a:rPr lang="sr-Cyrl-RS" sz="2200" dirty="0" smtClean="0"/>
              <a:t>Е  РЕАЛИЗОВАНИХ АКТИВНОСТИ СА ЦИЉЕМ ПОДРШКЕ РАЗВОЈУ ЗДРАВИХ СТИЛОВА ЖИВОТА КОД УЧЕНИКА</a:t>
            </a:r>
          </a:p>
          <a:p>
            <a:pPr>
              <a:buNone/>
            </a:pPr>
            <a:endParaRPr lang="sr-Cyrl-RS" sz="2200" dirty="0" smtClean="0"/>
          </a:p>
          <a:p>
            <a:pPr marL="457200" indent="-457200">
              <a:buNone/>
            </a:pPr>
            <a:r>
              <a:rPr lang="en-US" sz="2200" dirty="0" smtClean="0"/>
              <a:t>1. </a:t>
            </a:r>
            <a:r>
              <a:rPr lang="sr-Cyrl-RS" sz="2200" dirty="0" smtClean="0"/>
              <a:t>и 2. група- кроз</a:t>
            </a:r>
            <a:r>
              <a:rPr lang="en-US" sz="2200" dirty="0" smtClean="0"/>
              <a:t> </a:t>
            </a:r>
            <a:r>
              <a:rPr lang="sr-Cyrl-RS" sz="2200" smtClean="0"/>
              <a:t>редовну и изборну наставу и ЧОС</a:t>
            </a:r>
            <a:endParaRPr lang="en-US" sz="2200" dirty="0" smtClean="0"/>
          </a:p>
          <a:p>
            <a:pPr marL="457200" indent="-457200">
              <a:buNone/>
            </a:pPr>
            <a:endParaRPr lang="sr-Cyrl-RS" sz="2200" dirty="0" smtClean="0"/>
          </a:p>
          <a:p>
            <a:pPr>
              <a:buNone/>
            </a:pPr>
            <a:r>
              <a:rPr lang="sr-Cyrl-RS" sz="2200" dirty="0" smtClean="0"/>
              <a:t>3. и 4. група- кроз  пројектну наставу</a:t>
            </a:r>
          </a:p>
          <a:p>
            <a:pPr>
              <a:buNone/>
            </a:pPr>
            <a:endParaRPr lang="sr-Cyrl-RS" sz="2200" dirty="0" smtClean="0"/>
          </a:p>
          <a:p>
            <a:pPr>
              <a:buNone/>
            </a:pPr>
            <a:r>
              <a:rPr lang="sr-Cyrl-RS" sz="2200" dirty="0" smtClean="0"/>
              <a:t>5. и 6. група-  кроз </a:t>
            </a:r>
            <a:r>
              <a:rPr lang="sr-Cyrl-RS" sz="2200" dirty="0" smtClean="0"/>
              <a:t>ваннаставне активности</a:t>
            </a:r>
            <a:endParaRPr lang="sr-Cyrl-RS" sz="2200" dirty="0" smtClean="0"/>
          </a:p>
          <a:p>
            <a:pPr>
              <a:buNone/>
            </a:pPr>
            <a:endParaRPr lang="sr-Cyrl-RS" sz="2200" dirty="0" smtClean="0"/>
          </a:p>
          <a:p>
            <a:pPr>
              <a:buNone/>
            </a:pPr>
            <a:r>
              <a:rPr lang="sr-Cyrl-RS" sz="2200" dirty="0" smtClean="0"/>
              <a:t>7. и 8. група- кроз тематско планирање</a:t>
            </a:r>
          </a:p>
          <a:p>
            <a:pPr>
              <a:buNone/>
            </a:pPr>
            <a:endParaRPr lang="sr-Cyrl-RS" sz="2200" dirty="0" smtClean="0"/>
          </a:p>
          <a:p>
            <a:pPr>
              <a:buNone/>
            </a:pPr>
            <a:r>
              <a:rPr lang="sr-Cyrl-RS" sz="2200" dirty="0" smtClean="0"/>
              <a:t>(9. и 10. група- кроз рад са родитељима )</a:t>
            </a:r>
            <a:endParaRPr lang="en-US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ЛИТЕРАТУРА: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Приручник „Васпитање за здравље кроз животне вештине</a:t>
            </a:r>
            <a:r>
              <a:rPr lang="ru-RU" dirty="0" smtClean="0"/>
              <a:t>”</a:t>
            </a:r>
            <a:r>
              <a:rPr lang="en-US" dirty="0" smtClean="0"/>
              <a:t>, </a:t>
            </a:r>
            <a:r>
              <a:rPr lang="sr-Cyrl-RS" dirty="0" smtClean="0"/>
              <a:t>Небојша Барачков </a:t>
            </a:r>
            <a:r>
              <a:rPr lang="sr-Cyrl-RS" dirty="0" smtClean="0"/>
              <a:t>, Александар Рамах, Јармила Бујак-Станко,  </a:t>
            </a:r>
            <a:r>
              <a:rPr lang="sr-Cyrl-RS" dirty="0" smtClean="0"/>
              <a:t>Љиљана </a:t>
            </a:r>
            <a:r>
              <a:rPr lang="sr-Cyrl-RS" dirty="0" smtClean="0"/>
              <a:t>Сокал-Јовановић, Драган Илић, Александра Стојадиновић, Слађана Јовић, </a:t>
            </a:r>
            <a:r>
              <a:rPr lang="sr-Cyrl-RS" dirty="0" smtClean="0"/>
              <a:t>Милош </a:t>
            </a:r>
            <a:r>
              <a:rPr lang="sr-Cyrl-RS" dirty="0" smtClean="0"/>
              <a:t>Стојиљковић, Мила Паунић, Јелена Суботички, Милица Пејовић-Милованчевић, </a:t>
            </a:r>
            <a:r>
              <a:rPr lang="sr-Cyrl-RS" dirty="0" smtClean="0"/>
              <a:t>Снежана </a:t>
            </a:r>
            <a:r>
              <a:rPr lang="sr-Cyrl-RS" dirty="0" smtClean="0"/>
              <a:t>Томић, Гордана Рајин, </a:t>
            </a:r>
            <a:r>
              <a:rPr lang="sr-Cyrl-RS" dirty="0" smtClean="0"/>
              <a:t>Јелена </a:t>
            </a:r>
            <a:r>
              <a:rPr lang="sr-Cyrl-RS" dirty="0" smtClean="0"/>
              <a:t>Ћурчић, Анђелка Џелетовић; </a:t>
            </a:r>
            <a:r>
              <a:rPr lang="ru-RU" dirty="0" smtClean="0"/>
              <a:t>Министарство </a:t>
            </a:r>
            <a:r>
              <a:rPr lang="ru-RU" dirty="0" smtClean="0"/>
              <a:t>просвете и спорта Републике </a:t>
            </a:r>
            <a:r>
              <a:rPr lang="ru-RU" dirty="0" smtClean="0"/>
              <a:t>Србије</a:t>
            </a:r>
            <a:r>
              <a:rPr lang="en-US" dirty="0" smtClean="0"/>
              <a:t>, 2006.</a:t>
            </a:r>
          </a:p>
          <a:p>
            <a:r>
              <a:rPr lang="sr-Cyrl-RS" dirty="0" smtClean="0"/>
              <a:t>Здрави стилови живота за први или други разред гимназије, Приручник за наставнике, Татијана Вујовић, Славица Вујовић, Анђа Бацковић, Рајко Страхиња, Бобан Мунгоша; Завод за уџбенике и наставна средства, Подгорица, 2012. </a:t>
            </a:r>
          </a:p>
          <a:p>
            <a:r>
              <a:rPr lang="en-US" dirty="0" smtClean="0"/>
              <a:t>https://www.batut.org.rs/index.php?content=2274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ЗНАЧАЈ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297"/>
            <a:ext cx="8596668" cy="43170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све већи број различитих врста ризика</a:t>
            </a:r>
          </a:p>
          <a:p>
            <a:r>
              <a:rPr lang="ru-RU" sz="2400" dirty="0" smtClean="0"/>
              <a:t>интензивниј</a:t>
            </a:r>
            <a:r>
              <a:rPr lang="en-US" sz="2400" dirty="0" smtClean="0"/>
              <a:t>e</a:t>
            </a:r>
            <a:r>
              <a:rPr lang="ru-RU" sz="2400" dirty="0" smtClean="0"/>
              <a:t> удруживање ризика код младих</a:t>
            </a:r>
          </a:p>
          <a:p>
            <a:r>
              <a:rPr lang="sr-Cyrl-RS" sz="2400" dirty="0" smtClean="0"/>
              <a:t>„социјални морбидитет” (Ди Клементе)</a:t>
            </a:r>
            <a:endParaRPr lang="ru-RU" sz="2400" dirty="0" smtClean="0"/>
          </a:p>
          <a:p>
            <a:r>
              <a:rPr lang="sr-Cyrl-RS" sz="2400" dirty="0" smtClean="0"/>
              <a:t>највулнерабилнији период</a:t>
            </a:r>
          </a:p>
          <a:p>
            <a:r>
              <a:rPr lang="ru-RU" sz="2400" dirty="0" smtClean="0"/>
              <a:t>период формирања здравих, али и нездравих навика</a:t>
            </a:r>
          </a:p>
          <a:p>
            <a:r>
              <a:rPr lang="ru-RU" sz="2400" dirty="0" smtClean="0"/>
              <a:t>кључни период за стицaње и развој животних вештина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пандемија и проблеми везани за њу 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39143"/>
            <a:ext cx="8596668" cy="888273"/>
          </a:xfrm>
        </p:spPr>
        <p:txBody>
          <a:bodyPr/>
          <a:lstStyle/>
          <a:p>
            <a:pPr algn="ctr"/>
            <a:r>
              <a:rPr lang="sr-Cyrl-RS" b="1" dirty="0" smtClean="0"/>
              <a:t>ХВАЛА НА ПАЖЊИ!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708469"/>
            <a:ext cx="8596668" cy="33289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ДЕФИНИЦИЈЕ- КЉУЧНИ ПОЈМОВИ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358537"/>
            <a:ext cx="10271641" cy="5264685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/>
              <a:t>Здравље је стање потпуног </a:t>
            </a:r>
            <a:r>
              <a:rPr lang="ru-RU" sz="2400" dirty="0" smtClean="0"/>
              <a:t>физичког, психичког и социјалног благостања, а не само одсуство </a:t>
            </a:r>
            <a:r>
              <a:rPr lang="sr-Cyrl-RS" sz="2400" dirty="0" smtClean="0"/>
              <a:t>болести и неспособности (СЗО дефиниција).</a:t>
            </a:r>
          </a:p>
          <a:p>
            <a:pPr marL="0" indent="0">
              <a:buNone/>
            </a:pPr>
            <a:endParaRPr lang="sr-Latn-RS" sz="2400" dirty="0" smtClean="0"/>
          </a:p>
          <a:p>
            <a:r>
              <a:rPr lang="ru-RU" sz="2400" dirty="0" smtClean="0"/>
              <a:t>Здравље </a:t>
            </a:r>
            <a:r>
              <a:rPr lang="ru-RU" sz="2400" dirty="0"/>
              <a:t>младих представља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физички </a:t>
            </a:r>
            <a:r>
              <a:rPr lang="ru-RU" sz="2400" dirty="0"/>
              <a:t>капацитет младих (способност</a:t>
            </a:r>
            <a:r>
              <a:rPr lang="ru-RU" sz="2400" dirty="0" smtClean="0"/>
              <a:t>, спремност</a:t>
            </a:r>
            <a:r>
              <a:rPr lang="ru-RU" sz="2400" dirty="0"/>
              <a:t>, виталност);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психолошко </a:t>
            </a:r>
            <a:r>
              <a:rPr lang="ru-RU" sz="2400" dirty="0"/>
              <a:t>функционисање (позитивна очекивања </a:t>
            </a:r>
            <a:r>
              <a:rPr lang="ru-RU" sz="2400" dirty="0" smtClean="0"/>
              <a:t>од будућности</a:t>
            </a:r>
            <a:r>
              <a:rPr lang="ru-RU" sz="2400" dirty="0"/>
              <a:t>, способност учења, самопоштовање);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социјалне </a:t>
            </a:r>
            <a:r>
              <a:rPr lang="ru-RU" sz="2400" dirty="0"/>
              <a:t>везе (пријатељи</a:t>
            </a:r>
            <a:r>
              <a:rPr lang="ru-RU" sz="2400" dirty="0" smtClean="0"/>
              <a:t>, сексуални </a:t>
            </a:r>
            <a:r>
              <a:rPr lang="ru-RU" sz="2400" dirty="0"/>
              <a:t>живот, избор партнера);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срединске </a:t>
            </a:r>
            <a:r>
              <a:rPr lang="ru-RU" sz="2400" dirty="0"/>
              <a:t>потенцијале (могућности да </a:t>
            </a:r>
            <a:r>
              <a:rPr lang="ru-RU" sz="2400" dirty="0" smtClean="0"/>
              <a:t>се стекну </a:t>
            </a:r>
            <a:r>
              <a:rPr lang="ru-RU" sz="2400" dirty="0"/>
              <a:t>нове информације и вештине, могућности за активности у </a:t>
            </a:r>
            <a:r>
              <a:rPr lang="ru-RU" sz="2400" dirty="0" smtClean="0"/>
              <a:t>слободном времену </a:t>
            </a:r>
            <a:r>
              <a:rPr lang="ru-RU" sz="2400" dirty="0"/>
              <a:t>и слично) и најзад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здраво </a:t>
            </a:r>
            <a:r>
              <a:rPr lang="ru-RU" sz="2400" dirty="0"/>
              <a:t>понашање или стил живота.</a:t>
            </a:r>
            <a:endParaRPr lang="sr-Cyrl-RS" sz="2400" dirty="0" smtClean="0"/>
          </a:p>
          <a:p>
            <a:endParaRPr lang="en-US" dirty="0"/>
          </a:p>
        </p:txBody>
      </p:sp>
      <p:pic>
        <p:nvPicPr>
          <p:cNvPr id="5" name="Picture 2" descr="C:\Users\Ruzica\Desktop\ease-3134828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0500" y="0"/>
            <a:ext cx="2311500" cy="1541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3974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ЖИВОТНЕ ВЕШТИНЕ ЗА ЗДРАВЉЕ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89166"/>
            <a:ext cx="9093683" cy="5107577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Животне вештине (генерално) представљају дар за адаптабилно и позитивно понашање које омогућава индивидуи да се „ефикасно носи” (да изађе на крај) са захтевима свакодневног живота (СЗО дефиниција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Здравствено </a:t>
            </a:r>
            <a:r>
              <a:rPr lang="ru-RU" sz="2400" dirty="0"/>
              <a:t>васпитање базирано на вештинама младим особама омогућава примену знања и развијање вештина помоћу којих уче да доносе одговорне одлуке и предузимају активности на промовисању и чувању сопственог здравља и здравља </a:t>
            </a:r>
            <a:r>
              <a:rPr lang="sr-Cyrl-RS" sz="2400" dirty="0"/>
              <a:t>других људи</a:t>
            </a:r>
            <a:r>
              <a:rPr lang="sr-Cyrl-RS" sz="2400" dirty="0" smtClean="0"/>
              <a:t>.</a:t>
            </a:r>
          </a:p>
          <a:p>
            <a:r>
              <a:rPr lang="ru-RU" sz="2400" dirty="0" smtClean="0"/>
              <a:t>Животне вештине повезане са здрављем представљају заправо здравствену едукацију која поред стицања знања и грађења ставова подразумева читав низ вештина које су неопходне за стварање и покретање најпогоднијих и најпозитивнијих </a:t>
            </a:r>
            <a:r>
              <a:rPr lang="sr-Cyrl-RS" sz="2400" dirty="0" smtClean="0"/>
              <a:t>одлука повезаних са здрављем.</a:t>
            </a:r>
            <a:endParaRPr lang="sr-Cyrl-R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90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5374"/>
            <a:ext cx="10439158" cy="1037967"/>
          </a:xfrm>
        </p:spPr>
        <p:txBody>
          <a:bodyPr>
            <a:noAutofit/>
          </a:bodyPr>
          <a:lstStyle/>
          <a:p>
            <a:r>
              <a:rPr lang="sr-Cyrl-RS" b="1" dirty="0" smtClean="0"/>
              <a:t>Међупредметна компетенција- ОДГОВОРАН ОДНОС ПРЕМА ЗДРАВЉУ- члан 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84" y="1383957"/>
            <a:ext cx="11333382" cy="537930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Ученик прикупља информације о темама у вези са ризицима, очувањем и унапређењем психофизичког здравља. Просуђује релевантне околности и, по потреби, доноси одлуке и/или се </a:t>
            </a:r>
            <a:r>
              <a:rPr lang="ru-RU" sz="2900" dirty="0" smtClean="0"/>
              <a:t>по </a:t>
            </a:r>
            <a:r>
              <a:rPr lang="ru-RU" sz="2900" dirty="0"/>
              <a:t>појединца, групу или заједницу. Својим понашањем, као појединац и део различитих </a:t>
            </a:r>
            <a:r>
              <a:rPr lang="ru-RU" sz="2900" dirty="0" smtClean="0"/>
              <a:t>грукључује у активности значајне за превенцију болести и очување здравља. Свестан је свих димензија здравља (физичко, ментално, социјално, емоционално здравље). Познаје факторе који доприносе здрављу или га угрожавају и импликација њиховог деловања упа </a:t>
            </a:r>
            <a:r>
              <a:rPr lang="ru-RU" sz="2900" dirty="0"/>
              <a:t>и заједница, промовише здравље, заштиту здравља и здраве стилове живота. </a:t>
            </a:r>
            <a:endParaRPr lang="en-US" sz="2900" dirty="0"/>
          </a:p>
          <a:p>
            <a:r>
              <a:rPr lang="ru-RU" sz="2900" dirty="0"/>
              <a:t>Познаје улогу и значај воде и састојака намирница, примењује правила и принципе здраве исхране (редовност, важност доручка, умереност, разноврсност, начин прераде намирница) и зна последице неправилне исхране.</a:t>
            </a:r>
            <a:endParaRPr lang="en-US" sz="2900" dirty="0"/>
          </a:p>
          <a:p>
            <a:r>
              <a:rPr lang="ru-RU" sz="2900" dirty="0"/>
              <a:t>Познаје основне карактеристике неких болести органа, принципе преноса заразних болести и шта их изазива и примењује мере превенције, личне хигијене и хигијене простора.</a:t>
            </a:r>
            <a:endParaRPr lang="en-US" sz="2900" dirty="0"/>
          </a:p>
          <a:p>
            <a:r>
              <a:rPr lang="ru-RU" sz="2900" dirty="0"/>
              <a:t>Познаје могуће последице болести зависности насталих злоупотребом психоактивних супстанци укључујући и последице других облика болести зависности (нпр. интернет, клађење, дијете) и свестан је здравствених, породичних и социјалних последица сопственог избора.</a:t>
            </a:r>
            <a:endParaRPr lang="en-US" sz="2900" dirty="0"/>
          </a:p>
          <a:p>
            <a:r>
              <a:rPr lang="ru-RU" sz="2900" dirty="0"/>
              <a:t>Разуме утицај природних појава и индустријских производа (фармацеутских, техничких, хемијских, итд.) на здравље, чита декларације и упутства на производима, слуша савете стручњака и према њима поступа.</a:t>
            </a:r>
            <a:endParaRPr lang="en-US" sz="2900" dirty="0"/>
          </a:p>
          <a:p>
            <a:r>
              <a:rPr lang="ru-RU" sz="2900" dirty="0"/>
              <a:t>Препознаје сигурносне и здравствене ризике у животу и раду, примењује мере заштите, предвиђа и избегава опасне ситуације, познаје начине пружања прве помоћи и својим понашањем промовише здравље и сигурност.</a:t>
            </a:r>
            <a:endParaRPr lang="en-US" sz="2900" dirty="0"/>
          </a:p>
          <a:p>
            <a:r>
              <a:rPr lang="ru-RU" sz="2900" dirty="0"/>
              <a:t>Бира стил живота и навике, имајући на уму добре стране и ризике тог избора. Разуме да је стил живота ствар личног избора и преузима одговорност за свој избор.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ЗДРАВО </a:t>
            </a:r>
            <a:r>
              <a:rPr lang="sr-Cyrl-RS" b="1" dirty="0" smtClean="0">
                <a:latin typeface="Cambria"/>
                <a:ea typeface="Cambria"/>
              </a:rPr>
              <a:t>≠ </a:t>
            </a:r>
            <a:r>
              <a:rPr lang="sr-Cyrl-RS" b="1" dirty="0" smtClean="0">
                <a:ea typeface="Cambria"/>
              </a:rPr>
              <a:t>РИЗИЧНО ПОНАШАЊЕ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Здраво понашање дефинисано је као „свака активност коју предузима индивидуа без обзира на опажени здравствени статус у сврху унапређења, очувања или одржавања здравља – без обзира да ли је такво понашање објективно ефикасно или не, да се то постигне”</a:t>
            </a:r>
          </a:p>
          <a:p>
            <a:r>
              <a:rPr lang="sr-Cyrl-RS" sz="2400" dirty="0" smtClean="0"/>
              <a:t>Ризично понашање </a:t>
            </a:r>
            <a:r>
              <a:rPr lang="ru-RU" sz="2400" dirty="0" smtClean="0"/>
              <a:t>дефинисано је као „специфични облик понашања за који је доказано да повећава пријемчивост за специфичне поремећаје здравља или болест ”</a:t>
            </a:r>
            <a:endParaRPr lang="en-US" sz="2400" dirty="0"/>
          </a:p>
        </p:txBody>
      </p:sp>
      <p:pic>
        <p:nvPicPr>
          <p:cNvPr id="7170" name="Picture 2" descr="C:\Users\Ruzica\Desktop\cup-829527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8676" y="4995728"/>
            <a:ext cx="2784706" cy="186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ПОНАШАЊЕ УЗИМАЊА РИЗИКА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20" y="1476103"/>
            <a:ext cx="9132872" cy="498327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„Облик </a:t>
            </a:r>
            <a:r>
              <a:rPr lang="sr-Cyrl-RS" sz="2400" dirty="0"/>
              <a:t>понашања који </a:t>
            </a:r>
            <a:r>
              <a:rPr lang="sr-Cyrl-RS" sz="2400" dirty="0" smtClean="0"/>
              <a:t>се </a:t>
            </a:r>
            <a:r>
              <a:rPr lang="ru-RU" sz="2400" dirty="0" smtClean="0"/>
              <a:t>предузима </a:t>
            </a:r>
            <a:r>
              <a:rPr lang="ru-RU" sz="2400" dirty="0"/>
              <a:t>вољно, свесно, и чији је исход непознат, скопчан са врло </a:t>
            </a:r>
            <a:r>
              <a:rPr lang="ru-RU" sz="2400" dirty="0" smtClean="0"/>
              <a:t>великом могућношћу </a:t>
            </a:r>
            <a:r>
              <a:rPr lang="ru-RU" sz="2400" dirty="0"/>
              <a:t>за негативан исход по здравље, па чак и смрт”. </a:t>
            </a:r>
            <a:endParaRPr lang="ru-RU" sz="2400" dirty="0" smtClean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400" dirty="0" smtClean="0"/>
              <a:t>Овај </a:t>
            </a:r>
            <a:r>
              <a:rPr lang="ru-RU" sz="2400" dirty="0"/>
              <a:t>концепт </a:t>
            </a:r>
            <a:r>
              <a:rPr lang="ru-RU" sz="2400" dirty="0" smtClean="0"/>
              <a:t>подразумева </a:t>
            </a:r>
            <a:r>
              <a:rPr lang="ru-RU" sz="2400" dirty="0"/>
              <a:t>да млади човек има свест и сазнање о ризику и ипак га преузима</a:t>
            </a:r>
            <a:r>
              <a:rPr lang="ru-RU" sz="2400" dirty="0" smtClean="0"/>
              <a:t>, </a:t>
            </a:r>
            <a:r>
              <a:rPr lang="sr-Cyrl-RS" sz="2400" dirty="0" smtClean="0"/>
              <a:t>без </a:t>
            </a:r>
            <a:r>
              <a:rPr lang="sr-Cyrl-RS" sz="2400" dirty="0"/>
              <a:t>обзира на последице.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4689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sr-Cyrl-RS" b="1" dirty="0" smtClean="0"/>
              <a:t>КАКО СЕ СВЕ ОСТВАРУЈЕ?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20241"/>
            <a:ext cx="8596668" cy="412112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Редовна настава</a:t>
            </a:r>
          </a:p>
          <a:p>
            <a:r>
              <a:rPr lang="sr-Cyrl-RS" sz="2400" dirty="0" smtClean="0"/>
              <a:t>Тематско планирање</a:t>
            </a:r>
          </a:p>
          <a:p>
            <a:r>
              <a:rPr lang="sr-Cyrl-RS" sz="2400" dirty="0" smtClean="0"/>
              <a:t>Пројектна настава</a:t>
            </a:r>
          </a:p>
          <a:p>
            <a:r>
              <a:rPr lang="sr-Cyrl-RS" sz="2400" dirty="0" smtClean="0"/>
              <a:t>Изборни и/или факултативни предмети</a:t>
            </a:r>
          </a:p>
          <a:p>
            <a:r>
              <a:rPr lang="sr-Cyrl-RS" sz="2400" dirty="0" smtClean="0"/>
              <a:t>Ваннаставне активности</a:t>
            </a:r>
          </a:p>
          <a:p>
            <a:r>
              <a:rPr lang="sr-Cyrl-RS" sz="2400" dirty="0" smtClean="0"/>
              <a:t>ЧОС</a:t>
            </a:r>
          </a:p>
          <a:p>
            <a:r>
              <a:rPr lang="sr-Cyrl-RS" sz="2400" dirty="0" smtClean="0"/>
              <a:t>...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509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1258"/>
            <a:ext cx="8596668" cy="809896"/>
          </a:xfrm>
        </p:spPr>
        <p:txBody>
          <a:bodyPr/>
          <a:lstStyle/>
          <a:p>
            <a:r>
              <a:rPr lang="sr-Cyrl-RS" b="1" dirty="0" smtClean="0"/>
              <a:t>МЕТОДЕ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8" y="927463"/>
            <a:ext cx="10685418" cy="5747657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Циљ: да ученици стекну знања и усвоје ставове и вештине</a:t>
            </a:r>
          </a:p>
          <a:p>
            <a:r>
              <a:rPr lang="sr-Cyrl-RS" sz="2000" dirty="0" smtClean="0"/>
              <a:t>Зато би, поред предавања, требало укључити што више метода активног учења: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Дискусија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”</a:t>
            </a:r>
            <a:r>
              <a:rPr lang="sr-Latn-RS" sz="2000" dirty="0" smtClean="0"/>
              <a:t>B</a:t>
            </a:r>
            <a:r>
              <a:rPr lang="en-US" sz="2000" dirty="0" smtClean="0"/>
              <a:t>rain-storming” </a:t>
            </a:r>
            <a:endParaRPr lang="sr-Cyrl-RS" sz="2000" dirty="0" smtClean="0"/>
          </a:p>
          <a:p>
            <a:pPr>
              <a:buFont typeface="Arial" charset="0"/>
              <a:buChar char="•"/>
            </a:pPr>
            <a:r>
              <a:rPr lang="sr-Cyrl-RS" sz="2000" dirty="0" smtClean="0"/>
              <a:t>Играње улога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Рад у групама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Поучне игре 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Симулације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Практични примери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 Дебате</a:t>
            </a:r>
          </a:p>
          <a:p>
            <a:pPr>
              <a:buFont typeface="Arial" charset="0"/>
              <a:buChar char="•"/>
            </a:pPr>
            <a:r>
              <a:rPr lang="sr-Cyrl-RS" sz="2000" dirty="0" smtClean="0"/>
              <a:t>В</a:t>
            </a:r>
            <a:r>
              <a:rPr lang="ru-RU" sz="2000" dirty="0" smtClean="0"/>
              <a:t>ежбање животних вештина специфичних за одређени контекст са другима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 Аудио и визуелне активности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 Сачињавање мапа одлука и шематских приказа проблем</a:t>
            </a:r>
            <a:r>
              <a:rPr lang="ru-RU" dirty="0" smtClean="0"/>
              <a:t>а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Ruzica\Desktop\istockphoto-1151928476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9043" y="2414814"/>
            <a:ext cx="2727488" cy="1817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063174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1317</TotalTime>
  <Words>1572</Words>
  <Application>Microsoft Office PowerPoint</Application>
  <PresentationFormat>Custom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ПОДРШКА РАЗВОЈУ ЗДРАВИХ СТИЛОВА ЖИВОТА КОД УЧЕНИКА</vt:lpstr>
      <vt:lpstr>ЗНАЧАЈ</vt:lpstr>
      <vt:lpstr>ДЕФИНИЦИЈЕ- КЉУЧНИ ПОЈМОВИ</vt:lpstr>
      <vt:lpstr>ЖИВОТНЕ ВЕШТИНЕ ЗА ЗДРАВЉЕ</vt:lpstr>
      <vt:lpstr>Међупредметна компетенција- ОДГОВОРАН ОДНОС ПРЕМА ЗДРАВЉУ- члан 12</vt:lpstr>
      <vt:lpstr>ЗДРАВО ≠ РИЗИЧНО ПОНАШАЊЕ</vt:lpstr>
      <vt:lpstr>ПОНАШАЊЕ УЗИМАЊА РИЗИКА</vt:lpstr>
      <vt:lpstr>КАКО СЕ СВЕ ОСТВАРУЈЕ?</vt:lpstr>
      <vt:lpstr>МЕТОДЕ</vt:lpstr>
      <vt:lpstr>ТЕМЕ:</vt:lpstr>
      <vt:lpstr>МЕНТАЛНО ЗДРАВЉЕ</vt:lpstr>
      <vt:lpstr>ФАКТОРИ РИЗИКА </vt:lpstr>
      <vt:lpstr>“Тиха епидемија”</vt:lpstr>
      <vt:lpstr>РЕЗИЛИЈЕНТНОСТ</vt:lpstr>
      <vt:lpstr>КАКО РАЗВИЈАТИ РЕЗИЛИЈЕНТНОСТ КОД ДЕЦЕ?</vt:lpstr>
      <vt:lpstr>ПРИМЕР РАДИОНИЦЕ- ВРШЊАЧКИ ПРИТИСАК</vt:lpstr>
      <vt:lpstr>ПРИМЕР РАДИОНИЦЕ- ВРШЊАЧКИ ПРИТИСАК</vt:lpstr>
      <vt:lpstr>ЗАДАЦИ ЗА ГРУПЕ:</vt:lpstr>
      <vt:lpstr>ЛИТЕРАТУРА: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Ruzica</cp:lastModifiedBy>
  <cp:revision>28</cp:revision>
  <dcterms:created xsi:type="dcterms:W3CDTF">2022-02-09T11:52:51Z</dcterms:created>
  <dcterms:modified xsi:type="dcterms:W3CDTF">2022-02-18T16:28:38Z</dcterms:modified>
</cp:coreProperties>
</file>