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57" r:id="rId4"/>
    <p:sldId id="264" r:id="rId5"/>
    <p:sldId id="265" r:id="rId6"/>
    <p:sldId id="270" r:id="rId7"/>
    <p:sldId id="266" r:id="rId8"/>
    <p:sldId id="267" r:id="rId9"/>
    <p:sldId id="260" r:id="rId10"/>
    <p:sldId id="272" r:id="rId11"/>
    <p:sldId id="282" r:id="rId12"/>
    <p:sldId id="273" r:id="rId13"/>
    <p:sldId id="274" r:id="rId14"/>
    <p:sldId id="276" r:id="rId15"/>
    <p:sldId id="277" r:id="rId16"/>
    <p:sldId id="278" r:id="rId17"/>
    <p:sldId id="279" r:id="rId18"/>
    <p:sldId id="280" r:id="rId19"/>
    <p:sldId id="283" r:id="rId20"/>
    <p:sldId id="281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8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E5E30-7ABD-4DF6-88B6-37477A0D9EC4}" type="datetimeFigureOut">
              <a:rPr lang="en-US" smtClean="0"/>
              <a:pPr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9F01-44D8-49C0-9ECD-9DE3D9769B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54085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E5E30-7ABD-4DF6-88B6-37477A0D9EC4}" type="datetimeFigureOut">
              <a:rPr lang="en-US" smtClean="0"/>
              <a:pPr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9F01-44D8-49C0-9ECD-9DE3D9769B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3502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E5E30-7ABD-4DF6-88B6-37477A0D9EC4}" type="datetimeFigureOut">
              <a:rPr lang="en-US" smtClean="0"/>
              <a:pPr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9F01-44D8-49C0-9ECD-9DE3D9769B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720882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E5E30-7ABD-4DF6-88B6-37477A0D9EC4}" type="datetimeFigureOut">
              <a:rPr lang="en-US" smtClean="0"/>
              <a:pPr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9F01-44D8-49C0-9ECD-9DE3D9769B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613300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E5E30-7ABD-4DF6-88B6-37477A0D9EC4}" type="datetimeFigureOut">
              <a:rPr lang="en-US" smtClean="0"/>
              <a:pPr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9F01-44D8-49C0-9ECD-9DE3D9769B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6982279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E5E30-7ABD-4DF6-88B6-37477A0D9EC4}" type="datetimeFigureOut">
              <a:rPr lang="en-US" smtClean="0"/>
              <a:pPr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9F01-44D8-49C0-9ECD-9DE3D9769B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348604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E5E30-7ABD-4DF6-88B6-37477A0D9EC4}" type="datetimeFigureOut">
              <a:rPr lang="en-US" smtClean="0"/>
              <a:pPr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9F01-44D8-49C0-9ECD-9DE3D9769B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856037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E5E30-7ABD-4DF6-88B6-37477A0D9EC4}" type="datetimeFigureOut">
              <a:rPr lang="en-US" smtClean="0"/>
              <a:pPr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9F01-44D8-49C0-9ECD-9DE3D9769B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09613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E5E30-7ABD-4DF6-88B6-37477A0D9EC4}" type="datetimeFigureOut">
              <a:rPr lang="en-US" smtClean="0"/>
              <a:pPr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9F01-44D8-49C0-9ECD-9DE3D9769B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80098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E5E30-7ABD-4DF6-88B6-37477A0D9EC4}" type="datetimeFigureOut">
              <a:rPr lang="en-US" smtClean="0"/>
              <a:pPr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9F01-44D8-49C0-9ECD-9DE3D9769B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45751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E5E30-7ABD-4DF6-88B6-37477A0D9EC4}" type="datetimeFigureOut">
              <a:rPr lang="en-US" smtClean="0"/>
              <a:pPr/>
              <a:t>2/18/2022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9F01-44D8-49C0-9ECD-9DE3D9769B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59847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E5E30-7ABD-4DF6-88B6-37477A0D9EC4}" type="datetimeFigureOut">
              <a:rPr lang="en-US" smtClean="0"/>
              <a:pPr/>
              <a:t>2/18/2022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9F01-44D8-49C0-9ECD-9DE3D9769B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29207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E5E30-7ABD-4DF6-88B6-37477A0D9EC4}" type="datetimeFigureOut">
              <a:rPr lang="en-US" smtClean="0"/>
              <a:pPr/>
              <a:t>2/18/2022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9F01-44D8-49C0-9ECD-9DE3D9769B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34110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E5E30-7ABD-4DF6-88B6-37477A0D9EC4}" type="datetimeFigureOut">
              <a:rPr lang="en-US" smtClean="0"/>
              <a:pPr/>
              <a:t>2/18/2022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9F01-44D8-49C0-9ECD-9DE3D9769B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24120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E5E30-7ABD-4DF6-88B6-37477A0D9EC4}" type="datetimeFigureOut">
              <a:rPr lang="en-US" smtClean="0"/>
              <a:pPr/>
              <a:t>2/18/2022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9F01-44D8-49C0-9ECD-9DE3D9769B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02919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E5E30-7ABD-4DF6-88B6-37477A0D9EC4}" type="datetimeFigureOut">
              <a:rPr lang="en-US" smtClean="0"/>
              <a:pPr/>
              <a:t>2/18/2022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A9F01-44D8-49C0-9ECD-9DE3D9769B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17226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E5E30-7ABD-4DF6-88B6-37477A0D9EC4}" type="datetimeFigureOut">
              <a:rPr lang="en-US" smtClean="0"/>
              <a:pPr/>
              <a:t>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A9A9F01-44D8-49C0-9ECD-9DE3D9769B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80215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897" y="2037806"/>
            <a:ext cx="9509760" cy="2013030"/>
          </a:xfrm>
        </p:spPr>
        <p:txBody>
          <a:bodyPr/>
          <a:lstStyle/>
          <a:p>
            <a:r>
              <a:rPr lang="sr-Cyrl-RS" sz="4400" b="1" dirty="0" smtClean="0"/>
              <a:t>ПОДРШКА РАЗВОЈУ ЗДРАВИХ СТИЛОВА ЖИВОТА КОД УЧЕНИКА</a:t>
            </a:r>
            <a:endParaRPr lang="en-US" sz="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428309"/>
            <a:ext cx="8721150" cy="719423"/>
          </a:xfrm>
        </p:spPr>
        <p:txBody>
          <a:bodyPr>
            <a:normAutofit/>
          </a:bodyPr>
          <a:lstStyle/>
          <a:p>
            <a:r>
              <a:rPr lang="sr-Cyrl-RS" sz="2800" dirty="0" smtClean="0"/>
              <a:t>Ружица Петровић Гашевић</a:t>
            </a:r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30017721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0560"/>
          </a:xfrm>
        </p:spPr>
        <p:txBody>
          <a:bodyPr/>
          <a:lstStyle/>
          <a:p>
            <a:r>
              <a:rPr lang="sr-Cyrl-RS" b="1" dirty="0" smtClean="0"/>
              <a:t>ТЕМЕ: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02229"/>
            <a:ext cx="8596668" cy="4539134"/>
          </a:xfrm>
        </p:spPr>
        <p:txBody>
          <a:bodyPr/>
          <a:lstStyle/>
          <a:p>
            <a:r>
              <a:rPr lang="sr-Cyrl-RS" sz="2400" dirty="0" smtClean="0"/>
              <a:t>Концепт здравља</a:t>
            </a:r>
          </a:p>
          <a:p>
            <a:r>
              <a:rPr lang="sr-Cyrl-RS" sz="2400" dirty="0" smtClean="0"/>
              <a:t>Развој у адолесценцији</a:t>
            </a:r>
          </a:p>
          <a:p>
            <a:r>
              <a:rPr lang="sr-Cyrl-RS" sz="2400" dirty="0" smtClean="0"/>
              <a:t>Исхрана</a:t>
            </a:r>
          </a:p>
          <a:p>
            <a:r>
              <a:rPr lang="sr-Cyrl-RS" sz="2400" dirty="0" smtClean="0"/>
              <a:t>Физичка активност</a:t>
            </a:r>
          </a:p>
          <a:p>
            <a:r>
              <a:rPr lang="sr-Cyrl-RS" sz="2400" dirty="0" smtClean="0"/>
              <a:t>Репродуктивно и сексуално здравље</a:t>
            </a:r>
          </a:p>
          <a:p>
            <a:r>
              <a:rPr lang="sr-Cyrl-RS" sz="2400" dirty="0" smtClean="0"/>
              <a:t>Превенција злоупотребе психоактивних супстанци, дувана и алкохола</a:t>
            </a:r>
          </a:p>
          <a:p>
            <a:r>
              <a:rPr lang="sr-Cyrl-RS" sz="2400" dirty="0" smtClean="0"/>
              <a:t>Ментално здравље</a:t>
            </a:r>
          </a:p>
          <a:p>
            <a:pPr>
              <a:buNone/>
            </a:pPr>
            <a:endParaRPr lang="sr-Cyrl-RS" sz="2400" dirty="0" smtClean="0"/>
          </a:p>
          <a:p>
            <a:endParaRPr lang="sr-Cyrl-RS" dirty="0" smtClean="0"/>
          </a:p>
          <a:p>
            <a:endParaRPr lang="sr-Cyrl-RS" dirty="0" smtClean="0"/>
          </a:p>
          <a:p>
            <a:endParaRPr lang="sr-Cyrl-RS" dirty="0" smtClean="0"/>
          </a:p>
          <a:p>
            <a:endParaRPr lang="sr-Cyrl-RS" dirty="0" smtClean="0"/>
          </a:p>
          <a:p>
            <a:endParaRPr lang="sr-Cyrl-RS" dirty="0" smtClean="0"/>
          </a:p>
          <a:p>
            <a:endParaRPr lang="sr-Cyrl-RS" dirty="0" smtClean="0"/>
          </a:p>
          <a:p>
            <a:endParaRPr lang="sr-Cyrl-RS" dirty="0" smtClean="0"/>
          </a:p>
          <a:p>
            <a:endParaRPr lang="en-US" dirty="0"/>
          </a:p>
        </p:txBody>
      </p:sp>
      <p:pic>
        <p:nvPicPr>
          <p:cNvPr id="4098" name="Picture 2" descr="C:\Users\Ruzica\Desktop\vegetable-juices-1725835_960_7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32811" y="4785592"/>
            <a:ext cx="2737893" cy="18257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40377"/>
          </a:xfrm>
        </p:spPr>
        <p:txBody>
          <a:bodyPr/>
          <a:lstStyle/>
          <a:p>
            <a:r>
              <a:rPr lang="sr-Cyrl-RS" b="1" dirty="0" smtClean="0"/>
              <a:t>МЕНТАЛНО ЗДРАВЉЕ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45475"/>
            <a:ext cx="8596668" cy="4950822"/>
          </a:xfrm>
        </p:spPr>
        <p:txBody>
          <a:bodyPr>
            <a:normAutofit fontScale="92500" lnSpcReduction="20000"/>
          </a:bodyPr>
          <a:lstStyle/>
          <a:p>
            <a:r>
              <a:rPr lang="ru-RU" sz="2400" dirty="0" smtClean="0"/>
              <a:t>Савремени концепт менталног здравља, према дефиницији коју афирмише Светска здравствена организација, укључује склад психичког и социјалног функционисања, субјективно осећање задовољства животом, могућност да особа препозна своје потенцијале и способност да их реализује, да изрази своју индивидуалност, да функционише пуним интелектуалним, физичким и емоционалним капацитетом, да може продуктивно да ради, да је социјално интегрисана и да доприноси заједници.</a:t>
            </a:r>
          </a:p>
          <a:p>
            <a:r>
              <a:rPr lang="sr-Cyrl-RS" sz="2400" dirty="0" smtClean="0"/>
              <a:t>Добро ментално здравље помаже људима да доносе здраве изборе, остваре личне циљеве, развијају здраве односе и суочавају се са стресом. </a:t>
            </a:r>
          </a:p>
          <a:p>
            <a:r>
              <a:rPr lang="ru-RU" sz="2400" dirty="0" smtClean="0"/>
              <a:t>Ментално здравље је интегрални део индивидуалног здравља и основа за развој и испуњење пуног потенцијала сваке особе, али и део здравља, добробити и одрживог развоја сваке заједнице и друштва.</a:t>
            </a:r>
          </a:p>
          <a:p>
            <a:endParaRPr lang="ru-RU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3074" name="Picture 2" descr="C:\Users\Ruzica\Desktop\mental-health-3337026_960_7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26880" y="2931637"/>
            <a:ext cx="2280694" cy="16273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5407262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966650"/>
            <a:ext cx="8596668" cy="963749"/>
          </a:xfrm>
        </p:spPr>
        <p:txBody>
          <a:bodyPr/>
          <a:lstStyle/>
          <a:p>
            <a:r>
              <a:rPr lang="sr-Cyrl-RS" b="1" dirty="0" smtClean="0"/>
              <a:t>ФАКТОРИ РИЗИКА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390503"/>
            <a:ext cx="8596668" cy="365086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фактори вулнерабилности </a:t>
            </a:r>
          </a:p>
          <a:p>
            <a:r>
              <a:rPr lang="ru-RU" sz="2400" dirty="0" smtClean="0"/>
              <a:t>протективни фактори </a:t>
            </a:r>
          </a:p>
          <a:p>
            <a:r>
              <a:rPr lang="ru-RU" sz="2400" dirty="0" smtClean="0"/>
              <a:t>индивидуални, породични, друштвени и фактори животне средине</a:t>
            </a:r>
          </a:p>
          <a:p>
            <a:r>
              <a:rPr lang="ru-RU" sz="2400" dirty="0" smtClean="0"/>
              <a:t>У контексту ПРЕВЕНЦИЈЕ изузетно су значајне социјалне детерминанте менталног здравља</a:t>
            </a:r>
            <a:endParaRPr lang="en-US" sz="2400" dirty="0"/>
          </a:p>
        </p:txBody>
      </p:sp>
      <p:pic>
        <p:nvPicPr>
          <p:cNvPr id="4" name="Picture 2" descr="C:\Users\Ruzica\Desktop\boys-3396713_960_7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9319" y="418057"/>
            <a:ext cx="2925763" cy="19446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00446"/>
            <a:ext cx="8596668" cy="770708"/>
          </a:xfrm>
        </p:spPr>
        <p:txBody>
          <a:bodyPr>
            <a:normAutofit/>
          </a:bodyPr>
          <a:lstStyle/>
          <a:p>
            <a:r>
              <a:rPr lang="sr-Cyrl-RS" b="1" dirty="0" smtClean="0"/>
              <a:t>“Тиха епидемија”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509" y="927464"/>
            <a:ext cx="11194868" cy="5747656"/>
          </a:xfrm>
        </p:spPr>
        <p:txBody>
          <a:bodyPr>
            <a:normAutofit/>
          </a:bodyPr>
          <a:lstStyle/>
          <a:p>
            <a:r>
              <a:rPr lang="ru-RU" dirty="0" smtClean="0"/>
              <a:t> </a:t>
            </a:r>
            <a:r>
              <a:rPr lang="ru-RU" sz="2000" dirty="0" smtClean="0"/>
              <a:t>Према подацима Института за јавно здравље Републике Србије „Др Милан Јовановић Батут“, ментални поремећаји у нашој земљи су у сталном порасту и по учесталости се налазе на другом месту, непосредно иза кардиоваскуларних обољења</a:t>
            </a:r>
          </a:p>
          <a:p>
            <a:r>
              <a:rPr lang="ru-RU" sz="2000" dirty="0" smtClean="0"/>
              <a:t>Подаци за 2018. годину говоре да је број особа са дијагностикованим менталним поремећајима и поремећајима понашања износио 401.126, 5,7% укупног броја становника.</a:t>
            </a:r>
          </a:p>
          <a:p>
            <a:r>
              <a:rPr lang="ru-RU" sz="2000" dirty="0" smtClean="0"/>
              <a:t> У порасту су били  депресија, анксиозни поремећаји, поремећаји повезани са стресом, употреба психоактивних супстанци, делинквенција, агресивност, породично и вршњачко насиље…</a:t>
            </a:r>
          </a:p>
          <a:p>
            <a:r>
              <a:rPr lang="ru-RU" sz="2000" dirty="0" smtClean="0"/>
              <a:t>Деца до 14 година и млади (15–24 године) спадају у посебно вулнерабилну популацију и све је више деце са дијагнозама  менталног, понашајног или развојног поремећаја и емоционалним, понашајним или развојним сметњама.</a:t>
            </a:r>
          </a:p>
          <a:p>
            <a:r>
              <a:rPr lang="ru-RU" sz="2000" dirty="0" smtClean="0"/>
              <a:t>Пандемија Ковид19</a:t>
            </a:r>
            <a:r>
              <a:rPr lang="ru-RU" sz="2000" dirty="0" smtClean="0">
                <a:latin typeface="Cambria"/>
                <a:ea typeface="Cambria"/>
              </a:rPr>
              <a:t>⇨</a:t>
            </a:r>
            <a:r>
              <a:rPr lang="ru-RU" sz="2000" dirty="0" smtClean="0"/>
              <a:t> препоручене превентивне мере- самоизолација, ограничено кретање, настава на даљину, редуковани контакти са члановима породице и пријатељима...</a:t>
            </a:r>
            <a:r>
              <a:rPr lang="ru-RU" sz="2000" dirty="0" smtClean="0">
                <a:latin typeface="Cambria"/>
                <a:ea typeface="Cambria"/>
              </a:rPr>
              <a:t> ⇨ </a:t>
            </a:r>
            <a:r>
              <a:rPr lang="ru-RU" sz="2000" dirty="0" smtClean="0">
                <a:ea typeface="Cambria"/>
              </a:rPr>
              <a:t>пролонгиран стрес и пораст учесталости депресије, анксиозности и других менталних поремећаја.</a:t>
            </a:r>
            <a:endParaRPr lang="en-US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62446"/>
          </a:xfrm>
        </p:spPr>
        <p:txBody>
          <a:bodyPr/>
          <a:lstStyle/>
          <a:p>
            <a:r>
              <a:rPr lang="sr-Cyrl-RS" b="1" dirty="0" smtClean="0"/>
              <a:t>РЕЗИЛИЈЕНТНОСТ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802674"/>
            <a:ext cx="10700415" cy="5055326"/>
          </a:xfrm>
        </p:spPr>
        <p:txBody>
          <a:bodyPr>
            <a:normAutofit fontScale="92500" lnSpcReduction="10000"/>
          </a:bodyPr>
          <a:lstStyle/>
          <a:p>
            <a:r>
              <a:rPr lang="sr-Cyrl-RS" sz="2400" dirty="0" smtClean="0"/>
              <a:t>Способност појединца да се успешно прилагоди стресним и изазовним ситуацијама</a:t>
            </a:r>
          </a:p>
          <a:p>
            <a:r>
              <a:rPr lang="ru-RU" sz="2400" dirty="0" smtClean="0"/>
              <a:t>Коришћење капацитета  особе како би се носила са кризама, стресовима и нормалним искуствима на емоционално и физички здрав начин.</a:t>
            </a:r>
          </a:p>
          <a:p>
            <a:r>
              <a:rPr lang="ru-RU" sz="2400" dirty="0" smtClean="0"/>
              <a:t>Никако не значи да особа не реагује на стресоре и да не доживљава негативне емоције, већ да се на функционалан начин носи са њима и превазилази их</a:t>
            </a:r>
          </a:p>
          <a:p>
            <a:r>
              <a:rPr lang="ru-RU" sz="2400" dirty="0" smtClean="0"/>
              <a:t> Бити резилијентан подразумева:</a:t>
            </a:r>
          </a:p>
          <a:p>
            <a:pPr>
              <a:buAutoNum type="arabicPeriod"/>
            </a:pPr>
            <a:r>
              <a:rPr lang="sr-Cyrl-RS" sz="2400" dirty="0" smtClean="0"/>
              <a:t>Ефикасно суочавање са животним стресорима и континуирано позитивно функционисање упркос њима </a:t>
            </a:r>
          </a:p>
          <a:p>
            <a:pPr>
              <a:buAutoNum type="arabicPeriod"/>
            </a:pPr>
            <a:r>
              <a:rPr lang="sr-Cyrl-RS" sz="2400" dirty="0" smtClean="0"/>
              <a:t>Израстање у зрелу и социјализовану личност упркос изложености ризичним факторима</a:t>
            </a:r>
          </a:p>
          <a:p>
            <a:pPr>
              <a:buAutoNum type="arabicPeriod"/>
            </a:pPr>
            <a:r>
              <a:rPr lang="sr-Cyrl-RS" sz="2400" dirty="0" smtClean="0"/>
              <a:t>Успешан опоравак након криза и траума 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2050" name="Picture 2" descr="C:\Users\Ruzica\Desktop\water-lily-3504363_960_7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38611" y="175397"/>
            <a:ext cx="2925763" cy="16462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257" y="609600"/>
            <a:ext cx="10946674" cy="801189"/>
          </a:xfrm>
        </p:spPr>
        <p:txBody>
          <a:bodyPr>
            <a:noAutofit/>
          </a:bodyPr>
          <a:lstStyle/>
          <a:p>
            <a:r>
              <a:rPr lang="sr-Cyrl-RS" b="1" dirty="0" smtClean="0"/>
              <a:t>КАКО РАЗВИЈАТИ РЕЗИЛИЈЕНТНОСТ КОД ДЕЦЕ?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131" y="1319349"/>
            <a:ext cx="9470572" cy="5277394"/>
          </a:xfrm>
        </p:spPr>
        <p:txBody>
          <a:bodyPr>
            <a:normAutofit fontScale="92500" lnSpcReduction="10000"/>
          </a:bodyPr>
          <a:lstStyle/>
          <a:p>
            <a:r>
              <a:rPr lang="sr-Cyrl-RS" sz="2400" dirty="0" smtClean="0"/>
              <a:t>Ауторитативни стил</a:t>
            </a:r>
          </a:p>
          <a:p>
            <a:r>
              <a:rPr lang="sr-Cyrl-RS" sz="2400" dirty="0" smtClean="0"/>
              <a:t>Сигурна база и поверење</a:t>
            </a:r>
          </a:p>
          <a:p>
            <a:r>
              <a:rPr lang="sr-Cyrl-RS" sz="2400" dirty="0" smtClean="0"/>
              <a:t>Моралност, савесност и емпатија</a:t>
            </a:r>
          </a:p>
          <a:p>
            <a:r>
              <a:rPr lang="sr-Cyrl-RS" sz="2400" dirty="0" smtClean="0"/>
              <a:t>Самопоуздање и позитивна слика о себи</a:t>
            </a:r>
          </a:p>
          <a:p>
            <a:r>
              <a:rPr lang="sr-Cyrl-RS" sz="2400" dirty="0" smtClean="0"/>
              <a:t>Сврха и оријентација ка циљевима</a:t>
            </a:r>
          </a:p>
          <a:p>
            <a:r>
              <a:rPr lang="sr-Cyrl-RS" sz="2400" dirty="0" smtClean="0"/>
              <a:t>Критичка свест</a:t>
            </a:r>
          </a:p>
          <a:p>
            <a:r>
              <a:rPr lang="sr-Cyrl-RS" sz="2400" dirty="0" smtClean="0"/>
              <a:t>Аутономија</a:t>
            </a:r>
          </a:p>
          <a:p>
            <a:r>
              <a:rPr lang="sr-Cyrl-RS" sz="2400" dirty="0" smtClean="0"/>
              <a:t>Асертивност</a:t>
            </a:r>
          </a:p>
          <a:p>
            <a:r>
              <a:rPr lang="sr-Cyrl-RS" sz="2400" dirty="0" smtClean="0"/>
              <a:t>Социјалне вештине</a:t>
            </a:r>
          </a:p>
          <a:p>
            <a:r>
              <a:rPr lang="sr-Cyrl-RS" sz="2400" dirty="0" smtClean="0"/>
              <a:t>Вештине решавања проблема</a:t>
            </a:r>
          </a:p>
          <a:p>
            <a:r>
              <a:rPr lang="sr-Cyrl-RS" sz="2400" dirty="0" smtClean="0"/>
              <a:t>Креативност</a:t>
            </a:r>
          </a:p>
          <a:p>
            <a:r>
              <a:rPr lang="sr-Cyrl-RS" sz="2400" dirty="0" smtClean="0"/>
              <a:t>...</a:t>
            </a:r>
            <a:endParaRPr lang="en-US" sz="2400" dirty="0"/>
          </a:p>
        </p:txBody>
      </p:sp>
      <p:pic>
        <p:nvPicPr>
          <p:cNvPr id="1026" name="Picture 2" descr="C:\Users\Ruzica\Desktop\self-care-2904778_960_7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2931" y="4412117"/>
            <a:ext cx="2925763" cy="19510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261258"/>
            <a:ext cx="10739603" cy="888274"/>
          </a:xfrm>
        </p:spPr>
        <p:txBody>
          <a:bodyPr>
            <a:normAutofit/>
          </a:bodyPr>
          <a:lstStyle/>
          <a:p>
            <a:r>
              <a:rPr lang="sr-Cyrl-RS" b="1" dirty="0" smtClean="0"/>
              <a:t>ПРИМЕР РАДИОНИЦЕ- ВРШЊАЧКИ ПРИТИСАК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446" y="1110343"/>
            <a:ext cx="10724605" cy="5564777"/>
          </a:xfrm>
        </p:spPr>
        <p:txBody>
          <a:bodyPr>
            <a:noAutofit/>
          </a:bodyPr>
          <a:lstStyle/>
          <a:p>
            <a:r>
              <a:rPr lang="sr-Cyrl-RS" sz="2400" dirty="0" smtClean="0"/>
              <a:t>ЦИЉЕВИ: Сензибилисати ученике за препознавање негативног притиска вршњака. Научити ученике да адекватно одговоре на вршњачки притисак.</a:t>
            </a:r>
          </a:p>
          <a:p>
            <a:r>
              <a:rPr lang="sr-Cyrl-RS" sz="2400" dirty="0" smtClean="0"/>
              <a:t>УВОДНА АКТИВНОСТ: На почетку се ради симулација експеримента са задатим линијама (по угледу на Ешов експеримент), 3 ученика изађу на кратко, остали добију инструкцију да дају погрешан одговор, затим сви одговарају на питање о дужини линије, након тога размена о томе како су се осећали и зашто су евентуално и они дали погрешан одговор. На овај начин  ученици искуствено доживе и уоче како мишљење већине може утицати на мишљење појединца. Овом активношћу се ученици уводе у тему, објашњава се циљ радионице, а добијају и додатне информације о појмовима- социјална психологија, конформизам. </a:t>
            </a:r>
            <a:endParaRPr lang="en-US" sz="2400" dirty="0" smtClean="0"/>
          </a:p>
        </p:txBody>
      </p:sp>
      <p:pic>
        <p:nvPicPr>
          <p:cNvPr id="5" name="Picture 2" descr="C:\Users\User\Desktop\LINIJ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58401" y="911547"/>
            <a:ext cx="1934073" cy="15181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0"/>
            <a:ext cx="10870232" cy="692331"/>
          </a:xfrm>
        </p:spPr>
        <p:txBody>
          <a:bodyPr>
            <a:normAutofit/>
          </a:bodyPr>
          <a:lstStyle/>
          <a:p>
            <a:r>
              <a:rPr lang="sr-Cyrl-RS" b="1" dirty="0" smtClean="0"/>
              <a:t>ПРИМЕР РАДИОНИЦЕ- ВРШЊАЧКИ ПРИТИСАК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755" y="613955"/>
            <a:ext cx="11508376" cy="6087292"/>
          </a:xfrm>
        </p:spPr>
        <p:txBody>
          <a:bodyPr>
            <a:noAutofit/>
          </a:bodyPr>
          <a:lstStyle/>
          <a:p>
            <a:r>
              <a:rPr lang="sr-Cyrl-RS" dirty="0" smtClean="0"/>
              <a:t>ГЛАВНИ ДЕО РАДИОНИЦЕ има </a:t>
            </a:r>
            <a:r>
              <a:rPr lang="ru-RU" dirty="0" smtClean="0"/>
              <a:t>три дела. </a:t>
            </a:r>
          </a:p>
          <a:p>
            <a:r>
              <a:rPr lang="ru-RU" dirty="0" smtClean="0"/>
              <a:t>У првом делу ученицима се приказује припремљена презентација и све време се са њима разговора. Најпре ученици говоре асоцијације на реч «притисак», затим се дефинише појам «вршњачког притиска» и прави разлика између позитивног и негативног вршњачког притиска, уче се да препознају када су под притиском и предлажу конструктивни начини реаговања на вршњачки притисак. Ученицима се постављају питања о њиховим искуствима, уколико желе да о томе говоре и техникама које су они успешно применили. </a:t>
            </a:r>
          </a:p>
          <a:p>
            <a:r>
              <a:rPr lang="ru-RU" dirty="0" smtClean="0"/>
              <a:t>Затим се ученици деле на групе или у парове или  се позивају они који желе да одиграју задате ситуације. Један учесник извлачи неку од задатих ситуација и „врши притисак“ на другог, који треба да искористи све предложене технике да се одупре притиску (ситуације- крађа, употреба алкохола, дроге, уништавање школске имовине, исмевање друга/другарице, бежање са часова). Са ученицима се разговара о одиграним ситуацијама, осећањима која су имали док су вршили притисак и док су се одупирали притиску. </a:t>
            </a:r>
          </a:p>
          <a:p>
            <a:r>
              <a:rPr lang="ru-RU" dirty="0" smtClean="0"/>
              <a:t>Затим се ученицима поставља питање да ли знају за неке врло ризичне структуиране групе, наводе се примери- навијачке, „скинси“, емо покрет..., дају се ученицима основне информације.</a:t>
            </a:r>
            <a:endParaRPr lang="sr-Cyrl-RS" dirty="0" smtClean="0"/>
          </a:p>
          <a:p>
            <a:r>
              <a:rPr lang="sr-Cyrl-RS" dirty="0" smtClean="0"/>
              <a:t>ЗАВРШНЕ АКТИВНОСТИ:</a:t>
            </a:r>
            <a:r>
              <a:rPr lang="ru-RU" dirty="0" smtClean="0"/>
              <a:t>ученицима се оставља могућност постављања питања или навођења још неких примера. Алтернатива је да се ученицима прикаже још неки занимљив експеримент из области социјалне психологије.  У завршном делу часа ученици означавају на евалуационом листу (или паноу) колико су научили и колико им је било занимљиво на радионици.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/>
          <a:lstStyle/>
          <a:p>
            <a:r>
              <a:rPr lang="sr-Cyrl-RS" b="1" dirty="0" smtClean="0"/>
              <a:t>ЗАДАЦИ ЗА ГРУПЕ: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1254035"/>
            <a:ext cx="11155680" cy="5329646"/>
          </a:xfrm>
        </p:spPr>
        <p:txBody>
          <a:bodyPr>
            <a:noAutofit/>
          </a:bodyPr>
          <a:lstStyle/>
          <a:p>
            <a:r>
              <a:rPr lang="sr-Cyrl-RS" sz="2200" dirty="0" smtClean="0"/>
              <a:t>НАВЕДИТЕ ПРИМЕР</a:t>
            </a:r>
            <a:r>
              <a:rPr lang="sr-Latn-RS" sz="2200" dirty="0" smtClean="0"/>
              <a:t>/</a:t>
            </a:r>
            <a:r>
              <a:rPr lang="sr-Cyrl-RS" sz="2200" dirty="0" smtClean="0"/>
              <a:t>Е  РЕАЛИЗОВАНИХ АКТИВНОСТИ СА ЦИЉЕМ ПОДРШКЕ РАЗВОЈУ ЗДРАВИХ СТИЛОВА ЖИВОТА КОД УЧЕНИКА</a:t>
            </a:r>
          </a:p>
          <a:p>
            <a:pPr>
              <a:buNone/>
            </a:pPr>
            <a:endParaRPr lang="sr-Cyrl-RS" sz="2200" dirty="0" smtClean="0"/>
          </a:p>
          <a:p>
            <a:pPr marL="457200" indent="-457200">
              <a:buNone/>
            </a:pPr>
            <a:r>
              <a:rPr lang="en-US" sz="2200" dirty="0" smtClean="0"/>
              <a:t>1. </a:t>
            </a:r>
            <a:r>
              <a:rPr lang="sr-Cyrl-RS" sz="2200" dirty="0" smtClean="0"/>
              <a:t>и 2. група- кроз</a:t>
            </a:r>
            <a:r>
              <a:rPr lang="en-US" sz="2200" dirty="0" smtClean="0"/>
              <a:t> </a:t>
            </a:r>
            <a:r>
              <a:rPr lang="sr-Cyrl-RS" sz="2200" smtClean="0"/>
              <a:t>редовну и изборну наставу и ЧОС</a:t>
            </a:r>
            <a:endParaRPr lang="en-US" sz="2200" dirty="0" smtClean="0"/>
          </a:p>
          <a:p>
            <a:pPr marL="457200" indent="-457200">
              <a:buNone/>
            </a:pPr>
            <a:endParaRPr lang="sr-Cyrl-RS" sz="2200" dirty="0" smtClean="0"/>
          </a:p>
          <a:p>
            <a:pPr>
              <a:buNone/>
            </a:pPr>
            <a:r>
              <a:rPr lang="sr-Cyrl-RS" sz="2200" dirty="0" smtClean="0"/>
              <a:t>3. и 4. група- кроз  пројектну наставу</a:t>
            </a:r>
          </a:p>
          <a:p>
            <a:pPr>
              <a:buNone/>
            </a:pPr>
            <a:endParaRPr lang="sr-Cyrl-RS" sz="2200" dirty="0" smtClean="0"/>
          </a:p>
          <a:p>
            <a:pPr>
              <a:buNone/>
            </a:pPr>
            <a:r>
              <a:rPr lang="sr-Cyrl-RS" sz="2200" dirty="0" smtClean="0"/>
              <a:t>5. и 6. група-  кроз </a:t>
            </a:r>
            <a:r>
              <a:rPr lang="sr-Cyrl-RS" sz="2200" dirty="0" smtClean="0"/>
              <a:t>ваннаставне активности</a:t>
            </a:r>
            <a:endParaRPr lang="sr-Cyrl-RS" sz="2200" dirty="0" smtClean="0"/>
          </a:p>
          <a:p>
            <a:pPr>
              <a:buNone/>
            </a:pPr>
            <a:endParaRPr lang="sr-Cyrl-RS" sz="2200" dirty="0" smtClean="0"/>
          </a:p>
          <a:p>
            <a:pPr>
              <a:buNone/>
            </a:pPr>
            <a:r>
              <a:rPr lang="sr-Cyrl-RS" sz="2200" dirty="0" smtClean="0"/>
              <a:t>7. и 8. група- кроз тематско планирање</a:t>
            </a:r>
          </a:p>
          <a:p>
            <a:pPr>
              <a:buNone/>
            </a:pPr>
            <a:endParaRPr lang="sr-Cyrl-RS" sz="2200" dirty="0" smtClean="0"/>
          </a:p>
          <a:p>
            <a:pPr>
              <a:buNone/>
            </a:pPr>
            <a:r>
              <a:rPr lang="sr-Cyrl-RS" sz="2200" dirty="0" smtClean="0"/>
              <a:t>(9. и 10. група- кроз рад са родитељима )</a:t>
            </a:r>
            <a:endParaRPr lang="en-US" sz="2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 smtClean="0"/>
              <a:t>ЛИТЕРАТУРА: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Приручник „Васпитање за здравље кроз животне вештине</a:t>
            </a:r>
            <a:r>
              <a:rPr lang="ru-RU" dirty="0" smtClean="0"/>
              <a:t>”</a:t>
            </a:r>
            <a:r>
              <a:rPr lang="en-US" dirty="0" smtClean="0"/>
              <a:t>, </a:t>
            </a:r>
            <a:r>
              <a:rPr lang="sr-Cyrl-RS" dirty="0" smtClean="0"/>
              <a:t>Небојша Барачков </a:t>
            </a:r>
            <a:r>
              <a:rPr lang="sr-Cyrl-RS" dirty="0" smtClean="0"/>
              <a:t>, Александар Рамах, Јармила Бујак-Станко,  </a:t>
            </a:r>
            <a:r>
              <a:rPr lang="sr-Cyrl-RS" dirty="0" smtClean="0"/>
              <a:t>Љиљана </a:t>
            </a:r>
            <a:r>
              <a:rPr lang="sr-Cyrl-RS" dirty="0" smtClean="0"/>
              <a:t>Сокал-Јовановић, Драган Илић, Александра Стојадиновић, Слађана Јовић, </a:t>
            </a:r>
            <a:r>
              <a:rPr lang="sr-Cyrl-RS" dirty="0" smtClean="0"/>
              <a:t>Милош </a:t>
            </a:r>
            <a:r>
              <a:rPr lang="sr-Cyrl-RS" dirty="0" smtClean="0"/>
              <a:t>Стојиљковић, Мила Паунић, Јелена Суботички, Милица Пејовић-Милованчевић, </a:t>
            </a:r>
            <a:r>
              <a:rPr lang="sr-Cyrl-RS" dirty="0" smtClean="0"/>
              <a:t>Снежана </a:t>
            </a:r>
            <a:r>
              <a:rPr lang="sr-Cyrl-RS" dirty="0" smtClean="0"/>
              <a:t>Томић, Гордана Рајин, </a:t>
            </a:r>
            <a:r>
              <a:rPr lang="sr-Cyrl-RS" dirty="0" smtClean="0"/>
              <a:t>Јелена </a:t>
            </a:r>
            <a:r>
              <a:rPr lang="sr-Cyrl-RS" dirty="0" smtClean="0"/>
              <a:t>Ћурчић, Анђелка Џелетовић; </a:t>
            </a:r>
            <a:r>
              <a:rPr lang="ru-RU" dirty="0" smtClean="0"/>
              <a:t>Министарство </a:t>
            </a:r>
            <a:r>
              <a:rPr lang="ru-RU" dirty="0" smtClean="0"/>
              <a:t>просвете и спорта Републике </a:t>
            </a:r>
            <a:r>
              <a:rPr lang="ru-RU" dirty="0" smtClean="0"/>
              <a:t>Србије</a:t>
            </a:r>
            <a:r>
              <a:rPr lang="en-US" dirty="0" smtClean="0"/>
              <a:t>, 2006.</a:t>
            </a:r>
          </a:p>
          <a:p>
            <a:r>
              <a:rPr lang="sr-Cyrl-RS" dirty="0" smtClean="0"/>
              <a:t>Здрави стилови живота за први или други разред гимназије, Приручник за наставнике, Татијана Вујовић, Славица Вујовић, Анђа Бацковић, Рајко Страхиња, Бобан Мунгоша; Завод за уџбенике и наставна средства, Подгорица, 2012. </a:t>
            </a:r>
          </a:p>
          <a:p>
            <a:r>
              <a:rPr lang="en-US" dirty="0" smtClean="0"/>
              <a:t>https://www.batut.org.rs/index.php?content=2274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 smtClean="0"/>
              <a:t>ЗНАЧАЈ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24297"/>
            <a:ext cx="8596668" cy="4317065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све већи број различитих врста ризика</a:t>
            </a:r>
          </a:p>
          <a:p>
            <a:r>
              <a:rPr lang="ru-RU" sz="2400" dirty="0" smtClean="0"/>
              <a:t>интензивниј</a:t>
            </a:r>
            <a:r>
              <a:rPr lang="en-US" sz="2400" dirty="0" smtClean="0"/>
              <a:t>e</a:t>
            </a:r>
            <a:r>
              <a:rPr lang="ru-RU" sz="2400" dirty="0" smtClean="0"/>
              <a:t> удруживање ризика код младих</a:t>
            </a:r>
          </a:p>
          <a:p>
            <a:r>
              <a:rPr lang="sr-Cyrl-RS" sz="2400" dirty="0" smtClean="0"/>
              <a:t>„социјални морбидитет” (Ди Клементе)</a:t>
            </a:r>
            <a:endParaRPr lang="ru-RU" sz="2400" dirty="0" smtClean="0"/>
          </a:p>
          <a:p>
            <a:r>
              <a:rPr lang="sr-Cyrl-RS" sz="2400" dirty="0" smtClean="0"/>
              <a:t>највулнерабилнији период</a:t>
            </a:r>
          </a:p>
          <a:p>
            <a:r>
              <a:rPr lang="ru-RU" sz="2400" dirty="0" smtClean="0"/>
              <a:t>период формирања здравих, али и нездравих навика</a:t>
            </a:r>
          </a:p>
          <a:p>
            <a:r>
              <a:rPr lang="ru-RU" sz="2400" dirty="0" smtClean="0"/>
              <a:t>кључни период за стицaње и развој животних вештина</a:t>
            </a:r>
          </a:p>
          <a:p>
            <a:pPr>
              <a:buNone/>
            </a:pPr>
            <a:endParaRPr lang="ru-RU" sz="2400" dirty="0" smtClean="0"/>
          </a:p>
          <a:p>
            <a:r>
              <a:rPr lang="ru-RU" sz="2400" dirty="0" smtClean="0"/>
              <a:t>пандемија и проблеми везани за њу </a:t>
            </a:r>
            <a:endParaRPr lang="en-US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939143"/>
            <a:ext cx="8596668" cy="888273"/>
          </a:xfrm>
        </p:spPr>
        <p:txBody>
          <a:bodyPr/>
          <a:lstStyle/>
          <a:p>
            <a:pPr algn="ctr"/>
            <a:r>
              <a:rPr lang="sr-Cyrl-RS" b="1" dirty="0" smtClean="0"/>
              <a:t>ХВАЛА НА ПАЖЊИ!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5708469"/>
            <a:ext cx="8596668" cy="332893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 smtClean="0"/>
              <a:t>ДЕФИНИЦИЈЕ- КЉУЧНИ ПОЈМОВИ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137" y="1358537"/>
            <a:ext cx="10271641" cy="5264685"/>
          </a:xfrm>
        </p:spPr>
        <p:txBody>
          <a:bodyPr>
            <a:normAutofit lnSpcReduction="10000"/>
          </a:bodyPr>
          <a:lstStyle/>
          <a:p>
            <a:r>
              <a:rPr lang="sr-Cyrl-RS" sz="2400" dirty="0" smtClean="0"/>
              <a:t>Здравље је стање потпуног </a:t>
            </a:r>
            <a:r>
              <a:rPr lang="ru-RU" sz="2400" dirty="0" smtClean="0"/>
              <a:t>физичког, психичког и социјалног благостања, а не само одсуство </a:t>
            </a:r>
            <a:r>
              <a:rPr lang="sr-Cyrl-RS" sz="2400" dirty="0" smtClean="0"/>
              <a:t>болести и неспособности (СЗО дефиниција).</a:t>
            </a:r>
          </a:p>
          <a:p>
            <a:pPr marL="0" indent="0">
              <a:buNone/>
            </a:pPr>
            <a:endParaRPr lang="sr-Latn-RS" sz="2400" dirty="0" smtClean="0"/>
          </a:p>
          <a:p>
            <a:r>
              <a:rPr lang="ru-RU" sz="2400" dirty="0" smtClean="0"/>
              <a:t>Здравље </a:t>
            </a:r>
            <a:r>
              <a:rPr lang="ru-RU" sz="2400" dirty="0"/>
              <a:t>младих представља </a:t>
            </a:r>
            <a:endParaRPr lang="ru-RU" sz="2400" dirty="0" smtClean="0"/>
          </a:p>
          <a:p>
            <a:pPr>
              <a:buFontTx/>
              <a:buChar char="-"/>
            </a:pPr>
            <a:r>
              <a:rPr lang="ru-RU" sz="2400" dirty="0" smtClean="0"/>
              <a:t>физички </a:t>
            </a:r>
            <a:r>
              <a:rPr lang="ru-RU" sz="2400" dirty="0"/>
              <a:t>капацитет младих (способност</a:t>
            </a:r>
            <a:r>
              <a:rPr lang="ru-RU" sz="2400" dirty="0" smtClean="0"/>
              <a:t>, спремност</a:t>
            </a:r>
            <a:r>
              <a:rPr lang="ru-RU" sz="2400" dirty="0"/>
              <a:t>, виталност); </a:t>
            </a:r>
            <a:endParaRPr lang="ru-RU" sz="2400" dirty="0" smtClean="0"/>
          </a:p>
          <a:p>
            <a:pPr>
              <a:buFontTx/>
              <a:buChar char="-"/>
            </a:pPr>
            <a:r>
              <a:rPr lang="ru-RU" sz="2400" dirty="0" smtClean="0"/>
              <a:t>психолошко </a:t>
            </a:r>
            <a:r>
              <a:rPr lang="ru-RU" sz="2400" dirty="0"/>
              <a:t>функционисање (позитивна очекивања </a:t>
            </a:r>
            <a:r>
              <a:rPr lang="ru-RU" sz="2400" dirty="0" smtClean="0"/>
              <a:t>од будућности</a:t>
            </a:r>
            <a:r>
              <a:rPr lang="ru-RU" sz="2400" dirty="0"/>
              <a:t>, способност учења, самопоштовање); </a:t>
            </a:r>
            <a:endParaRPr lang="ru-RU" sz="2400" dirty="0" smtClean="0"/>
          </a:p>
          <a:p>
            <a:pPr>
              <a:buFontTx/>
              <a:buChar char="-"/>
            </a:pPr>
            <a:r>
              <a:rPr lang="ru-RU" sz="2400" dirty="0" smtClean="0"/>
              <a:t>социјалне </a:t>
            </a:r>
            <a:r>
              <a:rPr lang="ru-RU" sz="2400" dirty="0"/>
              <a:t>везе (пријатељи</a:t>
            </a:r>
            <a:r>
              <a:rPr lang="ru-RU" sz="2400" dirty="0" smtClean="0"/>
              <a:t>, сексуални </a:t>
            </a:r>
            <a:r>
              <a:rPr lang="ru-RU" sz="2400" dirty="0"/>
              <a:t>живот, избор партнера); </a:t>
            </a:r>
            <a:endParaRPr lang="ru-RU" sz="2400" dirty="0" smtClean="0"/>
          </a:p>
          <a:p>
            <a:pPr>
              <a:buFontTx/>
              <a:buChar char="-"/>
            </a:pPr>
            <a:r>
              <a:rPr lang="ru-RU" sz="2400" dirty="0" smtClean="0"/>
              <a:t>срединске </a:t>
            </a:r>
            <a:r>
              <a:rPr lang="ru-RU" sz="2400" dirty="0"/>
              <a:t>потенцијале (могућности да </a:t>
            </a:r>
            <a:r>
              <a:rPr lang="ru-RU" sz="2400" dirty="0" smtClean="0"/>
              <a:t>се стекну </a:t>
            </a:r>
            <a:r>
              <a:rPr lang="ru-RU" sz="2400" dirty="0"/>
              <a:t>нове информације и вештине, могућности за активности у </a:t>
            </a:r>
            <a:r>
              <a:rPr lang="ru-RU" sz="2400" dirty="0" smtClean="0"/>
              <a:t>слободном времену </a:t>
            </a:r>
            <a:r>
              <a:rPr lang="ru-RU" sz="2400" dirty="0"/>
              <a:t>и слично) и најзад </a:t>
            </a:r>
            <a:endParaRPr lang="ru-RU" sz="2400" dirty="0" smtClean="0"/>
          </a:p>
          <a:p>
            <a:pPr>
              <a:buFontTx/>
              <a:buChar char="-"/>
            </a:pPr>
            <a:r>
              <a:rPr lang="ru-RU" sz="2400" dirty="0" smtClean="0"/>
              <a:t>здраво </a:t>
            </a:r>
            <a:r>
              <a:rPr lang="ru-RU" sz="2400" dirty="0"/>
              <a:t>понашање или стил живота.</a:t>
            </a:r>
            <a:endParaRPr lang="sr-Cyrl-RS" sz="2400" dirty="0" smtClean="0"/>
          </a:p>
          <a:p>
            <a:endParaRPr lang="en-US" dirty="0"/>
          </a:p>
        </p:txBody>
      </p:sp>
      <p:pic>
        <p:nvPicPr>
          <p:cNvPr id="5" name="Picture 2" descr="C:\Users\Ruzica\Desktop\ease-3134828_960_7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80500" y="0"/>
            <a:ext cx="2311500" cy="154141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539748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 smtClean="0"/>
              <a:t>ЖИВОТНЕ ВЕШТИНЕ ЗА ЗДРАВЉЕ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489166"/>
            <a:ext cx="9093683" cy="5107577"/>
          </a:xfrm>
        </p:spPr>
        <p:txBody>
          <a:bodyPr>
            <a:normAutofit lnSpcReduction="10000"/>
          </a:bodyPr>
          <a:lstStyle/>
          <a:p>
            <a:r>
              <a:rPr lang="ru-RU" sz="2400" dirty="0"/>
              <a:t>Животне вештине (генерално) представљају дар за адаптабилно и позитивно понашање које омогућава индивидуи да се „ефикасно носи” (да изађе на крај) са захтевима свакодневног живота (СЗО дефиниција</a:t>
            </a:r>
            <a:r>
              <a:rPr lang="ru-RU" sz="2400" dirty="0" smtClean="0"/>
              <a:t>).</a:t>
            </a:r>
          </a:p>
          <a:p>
            <a:r>
              <a:rPr lang="ru-RU" sz="2400" dirty="0" smtClean="0"/>
              <a:t>Здравствено </a:t>
            </a:r>
            <a:r>
              <a:rPr lang="ru-RU" sz="2400" dirty="0"/>
              <a:t>васпитање базирано на вештинама младим особама омогућава примену знања и развијање вештина помоћу којих уче да доносе одговорне одлуке и предузимају активности на промовисању и чувању сопственог здравља и здравља </a:t>
            </a:r>
            <a:r>
              <a:rPr lang="sr-Cyrl-RS" sz="2400" dirty="0"/>
              <a:t>других људи</a:t>
            </a:r>
            <a:r>
              <a:rPr lang="sr-Cyrl-RS" sz="2400" dirty="0" smtClean="0"/>
              <a:t>.</a:t>
            </a:r>
          </a:p>
          <a:p>
            <a:r>
              <a:rPr lang="ru-RU" sz="2400" dirty="0" smtClean="0"/>
              <a:t>Животне вештине повезане са здрављем представљају заправо здравствену едукацију која поред стицања знања и грађења ставова подразумева читав низ вештина које су неопходне за стварање и покретање најпогоднијих и најпозитивнијих </a:t>
            </a:r>
            <a:r>
              <a:rPr lang="sr-Cyrl-RS" sz="2400" dirty="0" smtClean="0"/>
              <a:t>одлука повезаних са здрављем.</a:t>
            </a:r>
            <a:endParaRPr lang="sr-Cyrl-RS" sz="2400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9903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255374"/>
            <a:ext cx="10439158" cy="1037967"/>
          </a:xfrm>
        </p:spPr>
        <p:txBody>
          <a:bodyPr>
            <a:noAutofit/>
          </a:bodyPr>
          <a:lstStyle/>
          <a:p>
            <a:r>
              <a:rPr lang="sr-Cyrl-RS" b="1" dirty="0" smtClean="0"/>
              <a:t>Међупредметна компетенција- ОДГОВОРАН ОДНОС ПРЕМА ЗДРАВЉУ- члан 12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184" y="1383957"/>
            <a:ext cx="11333382" cy="5379308"/>
          </a:xfrm>
        </p:spPr>
        <p:txBody>
          <a:bodyPr>
            <a:normAutofit fontScale="55000" lnSpcReduction="20000"/>
          </a:bodyPr>
          <a:lstStyle/>
          <a:p>
            <a:r>
              <a:rPr lang="ru-RU" sz="2900" dirty="0"/>
              <a:t>Ученик прикупља информације о темама у вези са ризицима, очувањем и унапређењем психофизичког здравља. Просуђује релевантне околности и, по потреби, доноси одлуке и/или се </a:t>
            </a:r>
            <a:r>
              <a:rPr lang="ru-RU" sz="2900" dirty="0" smtClean="0"/>
              <a:t>по </a:t>
            </a:r>
            <a:r>
              <a:rPr lang="ru-RU" sz="2900" dirty="0"/>
              <a:t>појединца, групу или заједницу. Својим понашањем, као појединац и део различитих </a:t>
            </a:r>
            <a:r>
              <a:rPr lang="ru-RU" sz="2900" dirty="0" smtClean="0"/>
              <a:t>грукључује у активности значајне за превенцију болести и очување здравља. Свестан је свих димензија здравља (физичко, ментално, социјално, емоционално здравље). Познаје факторе који доприносе здрављу или га угрожавају и импликација њиховог деловања упа </a:t>
            </a:r>
            <a:r>
              <a:rPr lang="ru-RU" sz="2900" dirty="0"/>
              <a:t>и заједница, промовише здравље, заштиту здравља и здраве стилове живота. </a:t>
            </a:r>
            <a:endParaRPr lang="en-US" sz="2900" dirty="0"/>
          </a:p>
          <a:p>
            <a:r>
              <a:rPr lang="ru-RU" sz="2900" dirty="0"/>
              <a:t>Познаје улогу и значај воде и састојака намирница, примењује правила и принципе здраве исхране (редовност, важност доручка, умереност, разноврсност, начин прераде намирница) и зна последице неправилне исхране.</a:t>
            </a:r>
            <a:endParaRPr lang="en-US" sz="2900" dirty="0"/>
          </a:p>
          <a:p>
            <a:r>
              <a:rPr lang="ru-RU" sz="2900" dirty="0"/>
              <a:t>Познаје основне карактеристике неких болести органа, принципе преноса заразних болести и шта их изазива и примењује мере превенције, личне хигијене и хигијене простора.</a:t>
            </a:r>
            <a:endParaRPr lang="en-US" sz="2900" dirty="0"/>
          </a:p>
          <a:p>
            <a:r>
              <a:rPr lang="ru-RU" sz="2900" dirty="0"/>
              <a:t>Познаје могуће последице болести зависности насталих злоупотребом психоактивних супстанци укључујући и последице других облика болести зависности (нпр. интернет, клађење, дијете) и свестан је здравствених, породичних и социјалних последица сопственог избора.</a:t>
            </a:r>
            <a:endParaRPr lang="en-US" sz="2900" dirty="0"/>
          </a:p>
          <a:p>
            <a:r>
              <a:rPr lang="ru-RU" sz="2900" dirty="0"/>
              <a:t>Разуме утицај природних појава и индустријских производа (фармацеутских, техничких, хемијских, итд.) на здравље, чита декларације и упутства на производима, слуша савете стручњака и према њима поступа.</a:t>
            </a:r>
            <a:endParaRPr lang="en-US" sz="2900" dirty="0"/>
          </a:p>
          <a:p>
            <a:r>
              <a:rPr lang="ru-RU" sz="2900" dirty="0"/>
              <a:t>Препознаје сигурносне и здравствене ризике у животу и раду, примењује мере заштите, предвиђа и избегава опасне ситуације, познаје начине пружања прве помоћи и својим понашањем промовише здравље и сигурност.</a:t>
            </a:r>
            <a:endParaRPr lang="en-US" sz="2900" dirty="0"/>
          </a:p>
          <a:p>
            <a:r>
              <a:rPr lang="ru-RU" sz="2900" dirty="0"/>
              <a:t>Бира стил живота и навике, имајући на уму добре стране и ризике тог избора. Разуме да је стил живота ствар личног избора и преузима одговорност за свој избор.</a:t>
            </a:r>
            <a:endParaRPr lang="en-US" sz="2900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3161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 smtClean="0"/>
              <a:t>ЗДРАВО </a:t>
            </a:r>
            <a:r>
              <a:rPr lang="sr-Cyrl-RS" b="1" dirty="0" smtClean="0">
                <a:latin typeface="Cambria"/>
                <a:ea typeface="Cambria"/>
              </a:rPr>
              <a:t>≠ </a:t>
            </a:r>
            <a:r>
              <a:rPr lang="sr-Cyrl-RS" b="1" dirty="0" smtClean="0">
                <a:ea typeface="Cambria"/>
              </a:rPr>
              <a:t>РИЗИЧНО ПОНАШАЊЕ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23851"/>
            <a:ext cx="8596668" cy="4617511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Здраво понашање дефинисано је као „свака активност коју предузима индивидуа без обзира на опажени здравствени статус у сврху унапређења, очувања или одржавања здравља – без обзира да ли је такво понашање објективно ефикасно или не, да се то постигне”</a:t>
            </a:r>
          </a:p>
          <a:p>
            <a:r>
              <a:rPr lang="sr-Cyrl-RS" sz="2400" dirty="0" smtClean="0"/>
              <a:t>Ризично понашање </a:t>
            </a:r>
            <a:r>
              <a:rPr lang="ru-RU" sz="2400" dirty="0" smtClean="0"/>
              <a:t>дефинисано је као „специфични облик понашања за који је доказано да повећава пријемчивост за специфичне поремећаје здравља или болест ”</a:t>
            </a:r>
            <a:endParaRPr lang="en-US" sz="2400" dirty="0"/>
          </a:p>
        </p:txBody>
      </p:sp>
      <p:pic>
        <p:nvPicPr>
          <p:cNvPr id="7170" name="Picture 2" descr="C:\Users\Ruzica\Desktop\cup-829527_960_7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98676" y="4995728"/>
            <a:ext cx="2784706" cy="1862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 smtClean="0"/>
              <a:t>ПОНАШАЊЕ УЗИМАЊА РИЗИКА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020" y="1476103"/>
            <a:ext cx="9132872" cy="4983272"/>
          </a:xfrm>
        </p:spPr>
        <p:txBody>
          <a:bodyPr>
            <a:normAutofit/>
          </a:bodyPr>
          <a:lstStyle/>
          <a:p>
            <a:r>
              <a:rPr lang="sr-Cyrl-RS" sz="2400" dirty="0" smtClean="0"/>
              <a:t>„Облик </a:t>
            </a:r>
            <a:r>
              <a:rPr lang="sr-Cyrl-RS" sz="2400" dirty="0"/>
              <a:t>понашања који </a:t>
            </a:r>
            <a:r>
              <a:rPr lang="sr-Cyrl-RS" sz="2400" dirty="0" smtClean="0"/>
              <a:t>се </a:t>
            </a:r>
            <a:r>
              <a:rPr lang="ru-RU" sz="2400" dirty="0" smtClean="0"/>
              <a:t>предузима </a:t>
            </a:r>
            <a:r>
              <a:rPr lang="ru-RU" sz="2400" dirty="0"/>
              <a:t>вољно, свесно, и чији је исход непознат, скопчан са врло </a:t>
            </a:r>
            <a:r>
              <a:rPr lang="ru-RU" sz="2400" dirty="0" smtClean="0"/>
              <a:t>великом могућношћу </a:t>
            </a:r>
            <a:r>
              <a:rPr lang="ru-RU" sz="2400" dirty="0"/>
              <a:t>за негативан исход по здравље, па чак и смрт”. </a:t>
            </a:r>
            <a:endParaRPr lang="ru-RU" sz="2400" dirty="0" smtClean="0"/>
          </a:p>
          <a:p>
            <a:pPr marL="0" indent="0">
              <a:buNone/>
            </a:pPr>
            <a:endParaRPr lang="ru-RU" sz="2000" dirty="0" smtClean="0"/>
          </a:p>
          <a:p>
            <a:r>
              <a:rPr lang="ru-RU" sz="2400" dirty="0" smtClean="0"/>
              <a:t>Овај </a:t>
            </a:r>
            <a:r>
              <a:rPr lang="ru-RU" sz="2400" dirty="0"/>
              <a:t>концепт </a:t>
            </a:r>
            <a:r>
              <a:rPr lang="ru-RU" sz="2400" dirty="0" smtClean="0"/>
              <a:t>подразумева </a:t>
            </a:r>
            <a:r>
              <a:rPr lang="ru-RU" sz="2400" dirty="0"/>
              <a:t>да млади човек има свест и сазнање о ризику и ипак га преузима</a:t>
            </a:r>
            <a:r>
              <a:rPr lang="ru-RU" sz="2400" dirty="0" smtClean="0"/>
              <a:t>, </a:t>
            </a:r>
            <a:r>
              <a:rPr lang="sr-Cyrl-RS" sz="2400" dirty="0" smtClean="0"/>
              <a:t>без </a:t>
            </a:r>
            <a:r>
              <a:rPr lang="sr-Cyrl-RS" sz="2400" dirty="0"/>
              <a:t>обзира на последице.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1846892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92629"/>
          </a:xfrm>
        </p:spPr>
        <p:txBody>
          <a:bodyPr/>
          <a:lstStyle/>
          <a:p>
            <a:r>
              <a:rPr lang="sr-Cyrl-RS" b="1" dirty="0" smtClean="0"/>
              <a:t>КАКО СЕ СВЕ ОСТВАРУЈЕ?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20241"/>
            <a:ext cx="8596668" cy="4121122"/>
          </a:xfrm>
        </p:spPr>
        <p:txBody>
          <a:bodyPr>
            <a:normAutofit/>
          </a:bodyPr>
          <a:lstStyle/>
          <a:p>
            <a:r>
              <a:rPr lang="sr-Cyrl-RS" sz="2400" dirty="0" smtClean="0"/>
              <a:t>Редовна настава</a:t>
            </a:r>
          </a:p>
          <a:p>
            <a:r>
              <a:rPr lang="sr-Cyrl-RS" sz="2400" dirty="0" smtClean="0"/>
              <a:t>Тематско планирање</a:t>
            </a:r>
          </a:p>
          <a:p>
            <a:r>
              <a:rPr lang="sr-Cyrl-RS" sz="2400" dirty="0" smtClean="0"/>
              <a:t>Пројектна настава</a:t>
            </a:r>
          </a:p>
          <a:p>
            <a:r>
              <a:rPr lang="sr-Cyrl-RS" sz="2400" dirty="0" smtClean="0"/>
              <a:t>Изборни и/или факултативни предмети</a:t>
            </a:r>
          </a:p>
          <a:p>
            <a:r>
              <a:rPr lang="sr-Cyrl-RS" sz="2400" dirty="0" smtClean="0"/>
              <a:t>Ваннаставне активности</a:t>
            </a:r>
          </a:p>
          <a:p>
            <a:r>
              <a:rPr lang="sr-Cyrl-RS" sz="2400" dirty="0" smtClean="0"/>
              <a:t>ЧОС</a:t>
            </a:r>
          </a:p>
          <a:p>
            <a:r>
              <a:rPr lang="sr-Cyrl-RS" sz="2400" dirty="0" smtClean="0"/>
              <a:t>...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315091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61258"/>
            <a:ext cx="8596668" cy="809896"/>
          </a:xfrm>
        </p:spPr>
        <p:txBody>
          <a:bodyPr/>
          <a:lstStyle/>
          <a:p>
            <a:r>
              <a:rPr lang="sr-Cyrl-RS" b="1" dirty="0" smtClean="0"/>
              <a:t>МЕТОДЕ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508" y="927463"/>
            <a:ext cx="10685418" cy="5747657"/>
          </a:xfrm>
        </p:spPr>
        <p:txBody>
          <a:bodyPr>
            <a:normAutofit/>
          </a:bodyPr>
          <a:lstStyle/>
          <a:p>
            <a:r>
              <a:rPr lang="sr-Cyrl-RS" sz="2000" dirty="0" smtClean="0"/>
              <a:t>Циљ: да ученици стекну знања и усвоје ставове и вештине</a:t>
            </a:r>
          </a:p>
          <a:p>
            <a:r>
              <a:rPr lang="sr-Cyrl-RS" sz="2000" dirty="0" smtClean="0"/>
              <a:t>Зато би, поред предавања, требало укључити што више метода активног учења:</a:t>
            </a:r>
          </a:p>
          <a:p>
            <a:pPr>
              <a:buFont typeface="Arial" charset="0"/>
              <a:buChar char="•"/>
            </a:pPr>
            <a:r>
              <a:rPr lang="sr-Cyrl-RS" sz="2000" dirty="0" smtClean="0"/>
              <a:t>Дискусија </a:t>
            </a:r>
          </a:p>
          <a:p>
            <a:pPr>
              <a:buFont typeface="Arial" charset="0"/>
              <a:buChar char="•"/>
            </a:pPr>
            <a:r>
              <a:rPr lang="en-US" sz="2000" dirty="0" smtClean="0"/>
              <a:t>”</a:t>
            </a:r>
            <a:r>
              <a:rPr lang="sr-Latn-RS" sz="2000" dirty="0" smtClean="0"/>
              <a:t>B</a:t>
            </a:r>
            <a:r>
              <a:rPr lang="en-US" sz="2000" dirty="0" smtClean="0"/>
              <a:t>rain-storming” </a:t>
            </a:r>
            <a:endParaRPr lang="sr-Cyrl-RS" sz="2000" dirty="0" smtClean="0"/>
          </a:p>
          <a:p>
            <a:pPr>
              <a:buFont typeface="Arial" charset="0"/>
              <a:buChar char="•"/>
            </a:pPr>
            <a:r>
              <a:rPr lang="sr-Cyrl-RS" sz="2000" dirty="0" smtClean="0"/>
              <a:t>Играње улога</a:t>
            </a:r>
          </a:p>
          <a:p>
            <a:pPr>
              <a:buFont typeface="Arial" charset="0"/>
              <a:buChar char="•"/>
            </a:pPr>
            <a:r>
              <a:rPr lang="sr-Cyrl-RS" sz="2000" dirty="0" smtClean="0"/>
              <a:t>Рад у групама</a:t>
            </a:r>
          </a:p>
          <a:p>
            <a:pPr>
              <a:buFont typeface="Arial" charset="0"/>
              <a:buChar char="•"/>
            </a:pPr>
            <a:r>
              <a:rPr lang="sr-Cyrl-RS" sz="2000" dirty="0" smtClean="0"/>
              <a:t>Поучне игре </a:t>
            </a:r>
          </a:p>
          <a:p>
            <a:pPr>
              <a:buFont typeface="Arial" charset="0"/>
              <a:buChar char="•"/>
            </a:pPr>
            <a:r>
              <a:rPr lang="sr-Cyrl-RS" sz="2000" dirty="0" smtClean="0"/>
              <a:t>Симулације</a:t>
            </a:r>
          </a:p>
          <a:p>
            <a:pPr>
              <a:buFont typeface="Arial" charset="0"/>
              <a:buChar char="•"/>
            </a:pPr>
            <a:r>
              <a:rPr lang="sr-Cyrl-RS" sz="2000" dirty="0" smtClean="0"/>
              <a:t>Практични примери</a:t>
            </a:r>
          </a:p>
          <a:p>
            <a:pPr>
              <a:buFont typeface="Arial" charset="0"/>
              <a:buChar char="•"/>
            </a:pPr>
            <a:r>
              <a:rPr lang="sr-Cyrl-RS" sz="2000" dirty="0" smtClean="0"/>
              <a:t> Дебате</a:t>
            </a:r>
          </a:p>
          <a:p>
            <a:pPr>
              <a:buFont typeface="Arial" charset="0"/>
              <a:buChar char="•"/>
            </a:pPr>
            <a:r>
              <a:rPr lang="sr-Cyrl-RS" sz="2000" dirty="0" smtClean="0"/>
              <a:t>В</a:t>
            </a:r>
            <a:r>
              <a:rPr lang="ru-RU" sz="2000" dirty="0" smtClean="0"/>
              <a:t>ежбање животних вештина специфичних за одређени контекст са другима</a:t>
            </a:r>
          </a:p>
          <a:p>
            <a:pPr>
              <a:buFont typeface="Arial" charset="0"/>
              <a:buChar char="•"/>
            </a:pPr>
            <a:r>
              <a:rPr lang="ru-RU" sz="2000" dirty="0" smtClean="0"/>
              <a:t> Аудио и визуелне активности</a:t>
            </a:r>
          </a:p>
          <a:p>
            <a:pPr>
              <a:buFont typeface="Arial" charset="0"/>
              <a:buChar char="•"/>
            </a:pPr>
            <a:r>
              <a:rPr lang="ru-RU" sz="2000" dirty="0" smtClean="0"/>
              <a:t> Сачињавање мапа одлука и шематских приказа проблем</a:t>
            </a:r>
            <a:r>
              <a:rPr lang="ru-RU" dirty="0" smtClean="0"/>
              <a:t>а</a:t>
            </a:r>
            <a:endParaRPr lang="sr-Cyrl-R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2" descr="C:\Users\Ruzica\Desktop\istockphoto-1151928476-612x6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9043" y="2414814"/>
            <a:ext cx="2727488" cy="18175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90631745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1317</TotalTime>
  <Words>1572</Words>
  <Application>Microsoft Office PowerPoint</Application>
  <PresentationFormat>Custom</PresentationFormat>
  <Paragraphs>139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Facet</vt:lpstr>
      <vt:lpstr>ПОДРШКА РАЗВОЈУ ЗДРАВИХ СТИЛОВА ЖИВОТА КОД УЧЕНИКА</vt:lpstr>
      <vt:lpstr>ЗНАЧАЈ</vt:lpstr>
      <vt:lpstr>ДЕФИНИЦИЈЕ- КЉУЧНИ ПОЈМОВИ</vt:lpstr>
      <vt:lpstr>ЖИВОТНЕ ВЕШТИНЕ ЗА ЗДРАВЉЕ</vt:lpstr>
      <vt:lpstr>Међупредметна компетенција- ОДГОВОРАН ОДНОС ПРЕМА ЗДРАВЉУ- члан 12</vt:lpstr>
      <vt:lpstr>ЗДРАВО ≠ РИЗИЧНО ПОНАШАЊЕ</vt:lpstr>
      <vt:lpstr>ПОНАШАЊЕ УЗИМАЊА РИЗИКА</vt:lpstr>
      <vt:lpstr>КАКО СЕ СВЕ ОСТВАРУЈЕ?</vt:lpstr>
      <vt:lpstr>МЕТОДЕ</vt:lpstr>
      <vt:lpstr>ТЕМЕ:</vt:lpstr>
      <vt:lpstr>МЕНТАЛНО ЗДРАВЉЕ</vt:lpstr>
      <vt:lpstr>ФАКТОРИ РИЗИКА </vt:lpstr>
      <vt:lpstr>“Тиха епидемија”</vt:lpstr>
      <vt:lpstr>РЕЗИЛИЈЕНТНОСТ</vt:lpstr>
      <vt:lpstr>КАКО РАЗВИЈАТИ РЕЗИЛИЈЕНТНОСТ КОД ДЕЦЕ?</vt:lpstr>
      <vt:lpstr>ПРИМЕР РАДИОНИЦЕ- ВРШЊАЧКИ ПРИТИСАК</vt:lpstr>
      <vt:lpstr>ПРИМЕР РАДИОНИЦЕ- ВРШЊАЧКИ ПРИТИСАК</vt:lpstr>
      <vt:lpstr>ЗАДАЦИ ЗА ГРУПЕ:</vt:lpstr>
      <vt:lpstr>ЛИТЕРАТУРА:</vt:lpstr>
      <vt:lpstr>ХВАЛА НА ПАЖЊИ!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Korisnik</dc:creator>
  <cp:lastModifiedBy>Ruzica</cp:lastModifiedBy>
  <cp:revision>28</cp:revision>
  <dcterms:created xsi:type="dcterms:W3CDTF">2022-02-09T11:52:51Z</dcterms:created>
  <dcterms:modified xsi:type="dcterms:W3CDTF">2022-02-18T16:28:38Z</dcterms:modified>
</cp:coreProperties>
</file>