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7"/>
  </p:notesMasterIdLst>
  <p:sldIdLst>
    <p:sldId id="256" r:id="rId2"/>
    <p:sldId id="371" r:id="rId3"/>
    <p:sldId id="372" r:id="rId4"/>
    <p:sldId id="396" r:id="rId5"/>
    <p:sldId id="3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215B2-EDCB-494D-B016-C0937CD15904}" type="datetimeFigureOut">
              <a:rPr lang="sr-Latn-RS" smtClean="0"/>
              <a:pPr/>
              <a:t>1.6.22.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E7178-905D-479A-9FE7-0BC8154FF859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93767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6/1/22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6/1/22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330" y="1654645"/>
            <a:ext cx="10330249" cy="275671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200" b="1" dirty="0"/>
              <a:t>ФУНКЦИОНИСАЊЕ ШКОЛСКИХ ТИМОВА – </a:t>
            </a:r>
            <a:br>
              <a:rPr lang="en-US" sz="3200" b="1" dirty="0"/>
            </a:br>
            <a:r>
              <a:rPr lang="en-US" sz="3200" b="1" dirty="0"/>
              <a:t>ДА ЛИ СЕ У ПРОМЕЊЕНИМ УСЛОВИМА РАДА ШКОЛА МЕЊАЈУ ПРИОРИТЕТИ, ЦИЉЕВИ И НАЧИНИ РАДА</a:t>
            </a:r>
            <a:br>
              <a:rPr lang="en-US" sz="3600" dirty="0"/>
            </a:br>
            <a:endParaRPr lang="sr-Latn-RS" sz="3600" b="1" dirty="0"/>
          </a:p>
        </p:txBody>
      </p:sp>
    </p:spTree>
    <p:extLst>
      <p:ext uri="{BB962C8B-B14F-4D97-AF65-F5344CB8AC3E}">
        <p14:creationId xmlns:p14="http://schemas.microsoft.com/office/powerpoint/2010/main" val="222300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560" y="296191"/>
            <a:ext cx="10058400" cy="358717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cap="none" dirty="0"/>
              <a:t>Законске основе</a:t>
            </a:r>
            <a:endParaRPr lang="en-US" sz="2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790832"/>
            <a:ext cx="11244649" cy="582003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4400" dirty="0" err="1"/>
              <a:t>Закон</a:t>
            </a:r>
            <a:r>
              <a:rPr lang="en-US" sz="4400" dirty="0"/>
              <a:t> о </a:t>
            </a:r>
            <a:r>
              <a:rPr lang="en-US" sz="4400" dirty="0" err="1"/>
              <a:t>основама</a:t>
            </a:r>
            <a:r>
              <a:rPr lang="en-US" sz="4400" dirty="0"/>
              <a:t> </a:t>
            </a:r>
            <a:r>
              <a:rPr lang="en-US" sz="4400" dirty="0" err="1"/>
              <a:t>система</a:t>
            </a:r>
            <a:r>
              <a:rPr lang="en-US" sz="4400" dirty="0"/>
              <a:t> </a:t>
            </a:r>
            <a:r>
              <a:rPr lang="en-US" sz="4400" dirty="0" err="1"/>
              <a:t>образовања</a:t>
            </a:r>
            <a:r>
              <a:rPr lang="sr-Cyrl-RS" sz="4400" dirty="0"/>
              <a:t> и </a:t>
            </a:r>
            <a:r>
              <a:rPr lang="en-US" sz="4400" dirty="0" err="1"/>
              <a:t>васпитања</a:t>
            </a:r>
            <a:r>
              <a:rPr lang="sr-Cyrl-RS" sz="4400" dirty="0"/>
              <a:t> </a:t>
            </a:r>
            <a:r>
              <a:rPr lang="en-US" sz="4400" dirty="0"/>
              <a:t>“</a:t>
            </a:r>
            <a:r>
              <a:rPr lang="en-US" sz="4400" dirty="0" err="1"/>
              <a:t>Сл</a:t>
            </a:r>
            <a:r>
              <a:rPr lang="en-US" sz="4400" dirty="0"/>
              <a:t>.</a:t>
            </a:r>
            <a:r>
              <a:rPr lang="sr-Cyrl-RS" sz="4400" dirty="0"/>
              <a:t> </a:t>
            </a:r>
            <a:r>
              <a:rPr lang="en-US" sz="4400" dirty="0" err="1"/>
              <a:t>гл</a:t>
            </a:r>
            <a:r>
              <a:rPr lang="en-US" sz="4400" dirty="0"/>
              <a:t>.</a:t>
            </a:r>
            <a:r>
              <a:rPr lang="sr-Cyrl-RS" sz="4400" dirty="0"/>
              <a:t> </a:t>
            </a:r>
            <a:r>
              <a:rPr lang="en-US" sz="4400" dirty="0"/>
              <a:t>РС</a:t>
            </a:r>
            <a:r>
              <a:rPr lang="sr-Cyrl-RS" sz="4400" dirty="0"/>
              <a:t> </a:t>
            </a:r>
            <a:r>
              <a:rPr lang="en-US" sz="4400" dirty="0"/>
              <a:t>”88/2017,27/2018</a:t>
            </a:r>
            <a:r>
              <a:rPr lang="sr-Cyrl-RS" sz="4400" dirty="0"/>
              <a:t> </a:t>
            </a:r>
            <a:r>
              <a:rPr lang="en-US" sz="4400" dirty="0"/>
              <a:t>-</a:t>
            </a:r>
            <a:r>
              <a:rPr lang="sr-Cyrl-RS" sz="4400" dirty="0"/>
              <a:t> </a:t>
            </a:r>
            <a:r>
              <a:rPr lang="en-US" sz="4400" dirty="0" err="1"/>
              <a:t>др</a:t>
            </a:r>
            <a:r>
              <a:rPr lang="en-US" sz="4400" dirty="0"/>
              <a:t>.</a:t>
            </a:r>
            <a:r>
              <a:rPr lang="sr-Cyrl-RS" sz="4400" dirty="0"/>
              <a:t> </a:t>
            </a:r>
            <a:r>
              <a:rPr lang="en-US" sz="4400" dirty="0" err="1"/>
              <a:t>закон</a:t>
            </a:r>
            <a:r>
              <a:rPr lang="en-US" sz="4400" dirty="0"/>
              <a:t> 6/2020. и 129/2021. </a:t>
            </a:r>
          </a:p>
          <a:p>
            <a:pPr>
              <a:buNone/>
            </a:pPr>
            <a:endParaRPr lang="sr-Cyrl-RS" sz="2200" dirty="0"/>
          </a:p>
          <a:p>
            <a:pPr>
              <a:buNone/>
            </a:pPr>
            <a:r>
              <a:rPr lang="sr-Cyrl-RS" sz="4400" dirty="0"/>
              <a:t>Ч</a:t>
            </a:r>
            <a:r>
              <a:rPr lang="en-US" sz="4400" dirty="0"/>
              <a:t>л.130</a:t>
            </a:r>
            <a:r>
              <a:rPr lang="sr-Cyrl-RS" sz="4400" dirty="0"/>
              <a:t>.</a:t>
            </a:r>
            <a:r>
              <a:rPr lang="en-US" sz="4400" dirty="0"/>
              <a:t> </a:t>
            </a:r>
            <a:r>
              <a:rPr lang="en-US" sz="4400" dirty="0" err="1"/>
              <a:t>Стручни</a:t>
            </a:r>
            <a:r>
              <a:rPr lang="en-US" sz="4400" dirty="0"/>
              <a:t> </a:t>
            </a:r>
            <a:r>
              <a:rPr lang="en-US" sz="4400" dirty="0" err="1"/>
              <a:t>органи</a:t>
            </a:r>
            <a:r>
              <a:rPr lang="en-US" sz="4400" dirty="0"/>
              <a:t>, </a:t>
            </a:r>
            <a:r>
              <a:rPr lang="en-US" sz="4400" dirty="0" err="1"/>
              <a:t>Тимови</a:t>
            </a:r>
            <a:r>
              <a:rPr lang="en-US" sz="4400" dirty="0"/>
              <a:t> и </a:t>
            </a:r>
            <a:r>
              <a:rPr lang="en-US" sz="4400" dirty="0" err="1"/>
              <a:t>Педагошки</a:t>
            </a:r>
            <a:r>
              <a:rPr lang="en-US" sz="4400" dirty="0"/>
              <a:t> </a:t>
            </a:r>
            <a:r>
              <a:rPr lang="en-US" sz="4400" dirty="0" err="1"/>
              <a:t>колегијум</a:t>
            </a:r>
            <a:endParaRPr lang="en-US" sz="4400" dirty="0"/>
          </a:p>
          <a:p>
            <a:pPr>
              <a:lnSpc>
                <a:spcPct val="120000"/>
              </a:lnSpc>
            </a:pPr>
            <a:r>
              <a:rPr lang="en-US" sz="3700" dirty="0" err="1"/>
              <a:t>Стручни</a:t>
            </a:r>
            <a:r>
              <a:rPr lang="en-US" sz="3700" dirty="0"/>
              <a:t> </a:t>
            </a:r>
            <a:r>
              <a:rPr lang="en-US" sz="3700" dirty="0" err="1"/>
              <a:t>органи</a:t>
            </a:r>
            <a:r>
              <a:rPr lang="en-US" sz="3700" dirty="0"/>
              <a:t> у ОС/СШ </a:t>
            </a:r>
            <a:r>
              <a:rPr lang="en-US" sz="3700" dirty="0" err="1"/>
              <a:t>јесу</a:t>
            </a:r>
            <a:r>
              <a:rPr lang="en-US" sz="3700" dirty="0"/>
              <a:t>: </a:t>
            </a:r>
            <a:r>
              <a:rPr lang="en-US" sz="3700" dirty="0" err="1"/>
              <a:t>Наставничко</a:t>
            </a:r>
            <a:r>
              <a:rPr lang="en-US" sz="3700" dirty="0"/>
              <a:t> </a:t>
            </a:r>
            <a:r>
              <a:rPr lang="en-US" sz="3700" dirty="0" err="1"/>
              <a:t>веће</a:t>
            </a:r>
            <a:r>
              <a:rPr lang="en-US" sz="3700" dirty="0"/>
              <a:t>, </a:t>
            </a:r>
            <a:r>
              <a:rPr lang="en-US" sz="3700" dirty="0" err="1"/>
              <a:t>Одељењска</a:t>
            </a:r>
            <a:r>
              <a:rPr lang="en-US" sz="3700" dirty="0"/>
              <a:t> </a:t>
            </a:r>
            <a:r>
              <a:rPr lang="en-US" sz="3700" dirty="0" err="1"/>
              <a:t>већа</a:t>
            </a:r>
            <a:r>
              <a:rPr lang="en-US" sz="3700" dirty="0"/>
              <a:t>, </a:t>
            </a:r>
            <a:r>
              <a:rPr lang="en-US" sz="3700" dirty="0" err="1"/>
              <a:t>Стручно</a:t>
            </a:r>
            <a:r>
              <a:rPr lang="en-US" sz="3700" dirty="0"/>
              <a:t> </a:t>
            </a:r>
            <a:r>
              <a:rPr lang="en-US" sz="3700" dirty="0" err="1"/>
              <a:t>веће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разредну</a:t>
            </a:r>
            <a:r>
              <a:rPr lang="en-US" sz="3700" dirty="0"/>
              <a:t> </a:t>
            </a:r>
            <a:r>
              <a:rPr lang="en-US" sz="3700" dirty="0" err="1"/>
              <a:t>наставу</a:t>
            </a:r>
            <a:r>
              <a:rPr lang="en-US" sz="3700" dirty="0"/>
              <a:t>, </a:t>
            </a:r>
            <a:r>
              <a:rPr lang="en-US" sz="3700" dirty="0" err="1"/>
              <a:t>стручна</a:t>
            </a:r>
            <a:r>
              <a:rPr lang="en-US" sz="3700" dirty="0"/>
              <a:t> </a:t>
            </a:r>
            <a:r>
              <a:rPr lang="en-US" sz="3700" dirty="0" err="1"/>
              <a:t>већа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области</a:t>
            </a:r>
            <a:r>
              <a:rPr lang="en-US" sz="3700" dirty="0"/>
              <a:t> </a:t>
            </a:r>
            <a:r>
              <a:rPr lang="en-US" sz="3700" dirty="0" err="1"/>
              <a:t>предмета</a:t>
            </a:r>
            <a:r>
              <a:rPr lang="en-US" sz="3700" dirty="0"/>
              <a:t>, </a:t>
            </a:r>
            <a:r>
              <a:rPr lang="en-US" sz="3700" dirty="0" err="1"/>
              <a:t>стручни</a:t>
            </a:r>
            <a:r>
              <a:rPr lang="en-US" sz="3700" dirty="0"/>
              <a:t> </a:t>
            </a:r>
            <a:r>
              <a:rPr lang="en-US" sz="3700" dirty="0" err="1"/>
              <a:t>активи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развојно</a:t>
            </a:r>
            <a:r>
              <a:rPr lang="en-US" sz="3700" dirty="0"/>
              <a:t> </a:t>
            </a:r>
            <a:r>
              <a:rPr lang="en-US" sz="3700" dirty="0" err="1"/>
              <a:t>планирање</a:t>
            </a:r>
            <a:r>
              <a:rPr lang="en-US" sz="3700" dirty="0"/>
              <a:t> и </a:t>
            </a:r>
            <a:r>
              <a:rPr lang="en-US" sz="3700" dirty="0" err="1"/>
              <a:t>развој</a:t>
            </a:r>
            <a:r>
              <a:rPr lang="en-US" sz="3700" dirty="0"/>
              <a:t> </a:t>
            </a:r>
            <a:r>
              <a:rPr lang="en-US" sz="3700" dirty="0" err="1"/>
              <a:t>школског</a:t>
            </a:r>
            <a:r>
              <a:rPr lang="en-US" sz="3700" dirty="0"/>
              <a:t> </a:t>
            </a:r>
            <a:r>
              <a:rPr lang="en-US" sz="3700" dirty="0" err="1"/>
              <a:t>програма</a:t>
            </a:r>
            <a:r>
              <a:rPr lang="sr-Cyrl-RS" sz="3700" dirty="0"/>
              <a:t> </a:t>
            </a:r>
            <a:r>
              <a:rPr lang="en-US" sz="3700" dirty="0"/>
              <a:t>и </a:t>
            </a:r>
            <a:r>
              <a:rPr lang="en-US" sz="3700" dirty="0" err="1"/>
              <a:t>други</a:t>
            </a:r>
            <a:r>
              <a:rPr lang="en-US" sz="3700" dirty="0"/>
              <a:t> </a:t>
            </a:r>
            <a:r>
              <a:rPr lang="en-US" sz="3700" dirty="0" err="1"/>
              <a:t>стручни</a:t>
            </a:r>
            <a:r>
              <a:rPr lang="en-US" sz="3700" dirty="0"/>
              <a:t> </a:t>
            </a:r>
            <a:r>
              <a:rPr lang="en-US" sz="3700" dirty="0" err="1"/>
              <a:t>активи</a:t>
            </a:r>
            <a:r>
              <a:rPr lang="en-US" sz="3700" dirty="0"/>
              <a:t> и </a:t>
            </a:r>
            <a:r>
              <a:rPr lang="en-US" sz="3700" dirty="0" err="1"/>
              <a:t>тимови</a:t>
            </a:r>
            <a:r>
              <a:rPr lang="en-US" sz="3700" dirty="0"/>
              <a:t> у </a:t>
            </a:r>
            <a:r>
              <a:rPr lang="en-US" sz="3700" dirty="0" err="1"/>
              <a:t>складу</a:t>
            </a:r>
            <a:r>
              <a:rPr lang="en-US" sz="3700" dirty="0"/>
              <a:t> </a:t>
            </a:r>
            <a:r>
              <a:rPr lang="en-US" sz="3700" dirty="0" err="1"/>
              <a:t>са</a:t>
            </a:r>
            <a:r>
              <a:rPr lang="en-US" sz="3700" dirty="0"/>
              <a:t> </a:t>
            </a:r>
            <a:r>
              <a:rPr lang="en-US" sz="3700" dirty="0" err="1"/>
              <a:t>Статутом</a:t>
            </a:r>
            <a:r>
              <a:rPr lang="en-US" sz="3700" dirty="0"/>
              <a:t> </a:t>
            </a:r>
            <a:r>
              <a:rPr lang="en-US" sz="3700" dirty="0" err="1"/>
              <a:t>установе</a:t>
            </a:r>
            <a:endParaRPr lang="en-US" sz="3700" dirty="0"/>
          </a:p>
          <a:p>
            <a:pPr>
              <a:lnSpc>
                <a:spcPct val="120000"/>
              </a:lnSpc>
            </a:pPr>
            <a:r>
              <a:rPr lang="en-US" sz="3700" dirty="0"/>
              <a:t>У </a:t>
            </a:r>
            <a:r>
              <a:rPr lang="en-US" sz="3700" dirty="0" err="1"/>
              <a:t>установи</a:t>
            </a:r>
            <a:r>
              <a:rPr lang="en-US" sz="3700" dirty="0"/>
              <a:t> </a:t>
            </a:r>
            <a:r>
              <a:rPr lang="en-US" sz="3700" dirty="0" err="1"/>
              <a:t>директор</a:t>
            </a:r>
            <a:r>
              <a:rPr lang="en-US" sz="3700" dirty="0"/>
              <a:t> </a:t>
            </a:r>
            <a:r>
              <a:rPr lang="en-US" sz="3700" dirty="0" err="1"/>
              <a:t>образује</a:t>
            </a:r>
            <a:r>
              <a:rPr lang="en-US" sz="3700" dirty="0"/>
              <a:t> </a:t>
            </a:r>
            <a:r>
              <a:rPr lang="en-US" sz="3700" dirty="0" err="1"/>
              <a:t>следеће</a:t>
            </a:r>
            <a:r>
              <a:rPr lang="en-US" sz="3700" dirty="0"/>
              <a:t> </a:t>
            </a:r>
            <a:r>
              <a:rPr lang="en-US" sz="3700" dirty="0" err="1"/>
              <a:t>тимове</a:t>
            </a:r>
            <a:r>
              <a:rPr lang="en-US" sz="3700" dirty="0"/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1.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инклузивно</a:t>
            </a:r>
            <a:r>
              <a:rPr lang="en-US" sz="3700" dirty="0"/>
              <a:t> </a:t>
            </a:r>
            <a:r>
              <a:rPr lang="en-US" sz="3700" dirty="0" err="1"/>
              <a:t>образовање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2.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заштиту</a:t>
            </a:r>
            <a:r>
              <a:rPr lang="en-US" sz="3700" dirty="0"/>
              <a:t> </a:t>
            </a:r>
            <a:r>
              <a:rPr lang="en-US" sz="3700" dirty="0" err="1"/>
              <a:t>од</a:t>
            </a:r>
            <a:r>
              <a:rPr lang="en-US" sz="3700" dirty="0"/>
              <a:t> </a:t>
            </a:r>
            <a:r>
              <a:rPr lang="en-US" sz="3700" dirty="0" err="1"/>
              <a:t>дискриминације</a:t>
            </a:r>
            <a:r>
              <a:rPr lang="en-US" sz="3700" dirty="0"/>
              <a:t>, </a:t>
            </a:r>
            <a:r>
              <a:rPr lang="en-US" sz="3700" dirty="0" err="1"/>
              <a:t>насиља</a:t>
            </a:r>
            <a:r>
              <a:rPr lang="en-US" sz="3700" dirty="0"/>
              <a:t>, </a:t>
            </a:r>
            <a:r>
              <a:rPr lang="en-US" sz="3700" dirty="0" err="1"/>
              <a:t>злостављања</a:t>
            </a:r>
            <a:r>
              <a:rPr lang="en-US" sz="3700" dirty="0"/>
              <a:t> и </a:t>
            </a:r>
            <a:r>
              <a:rPr lang="en-US" sz="3700" dirty="0" err="1"/>
              <a:t>занемаривања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3.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самовредновање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4.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обезбеђивање</a:t>
            </a:r>
            <a:r>
              <a:rPr lang="en-US" sz="3700" dirty="0"/>
              <a:t> </a:t>
            </a:r>
            <a:r>
              <a:rPr lang="en-US" sz="3700" dirty="0" err="1"/>
              <a:t>квалитета</a:t>
            </a:r>
            <a:r>
              <a:rPr lang="en-US" sz="3700" dirty="0"/>
              <a:t> и </a:t>
            </a:r>
            <a:r>
              <a:rPr lang="en-US" sz="3700" dirty="0" err="1"/>
              <a:t>развој</a:t>
            </a:r>
            <a:r>
              <a:rPr lang="en-US" sz="3700" dirty="0"/>
              <a:t> </a:t>
            </a:r>
            <a:r>
              <a:rPr lang="en-US" sz="3700" dirty="0" err="1"/>
              <a:t>установе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5.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развој</a:t>
            </a:r>
            <a:r>
              <a:rPr lang="en-US" sz="3700" dirty="0"/>
              <a:t> </a:t>
            </a:r>
            <a:r>
              <a:rPr lang="en-US" sz="3700" dirty="0" err="1"/>
              <a:t>међупредметних</a:t>
            </a:r>
            <a:r>
              <a:rPr lang="en-US" sz="3700" dirty="0"/>
              <a:t> </a:t>
            </a:r>
            <a:r>
              <a:rPr lang="en-US" sz="3700" dirty="0" err="1"/>
              <a:t>компетенција</a:t>
            </a:r>
            <a:r>
              <a:rPr lang="en-US" sz="3700" dirty="0"/>
              <a:t> и </a:t>
            </a:r>
            <a:r>
              <a:rPr lang="en-US" sz="3700" dirty="0" err="1"/>
              <a:t>предузетништва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6. </a:t>
            </a:r>
            <a:r>
              <a:rPr lang="en-US" sz="3700" dirty="0" err="1"/>
              <a:t>Тим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професионални</a:t>
            </a:r>
            <a:r>
              <a:rPr lang="en-US" sz="3700" dirty="0"/>
              <a:t> </a:t>
            </a:r>
            <a:r>
              <a:rPr lang="en-US" sz="3700" dirty="0" err="1"/>
              <a:t>развој</a:t>
            </a:r>
            <a:endParaRPr lang="en-US" sz="3700" dirty="0"/>
          </a:p>
          <a:p>
            <a:pPr lvl="0">
              <a:buFont typeface="Wingdings" pitchFamily="2" charset="2"/>
              <a:buChar char="Ø"/>
            </a:pPr>
            <a:r>
              <a:rPr lang="sr-Cyrl-RS" sz="3700" dirty="0"/>
              <a:t>7. </a:t>
            </a:r>
            <a:r>
              <a:rPr lang="en-US" sz="3700" dirty="0" err="1"/>
              <a:t>Друге</a:t>
            </a:r>
            <a:r>
              <a:rPr lang="en-US" sz="3700" dirty="0"/>
              <a:t> </a:t>
            </a:r>
            <a:r>
              <a:rPr lang="en-US" sz="3700" dirty="0" err="1"/>
              <a:t>тимове</a:t>
            </a:r>
            <a:r>
              <a:rPr lang="en-US" sz="3700" dirty="0"/>
              <a:t> </a:t>
            </a:r>
            <a:r>
              <a:rPr lang="en-US" sz="3700" dirty="0" err="1"/>
              <a:t>за</a:t>
            </a:r>
            <a:r>
              <a:rPr lang="en-US" sz="3700" dirty="0"/>
              <a:t> </a:t>
            </a:r>
            <a:r>
              <a:rPr lang="en-US" sz="3700" dirty="0" err="1"/>
              <a:t>остваривање</a:t>
            </a:r>
            <a:r>
              <a:rPr lang="en-US" sz="3700" dirty="0"/>
              <a:t> </a:t>
            </a:r>
            <a:r>
              <a:rPr lang="en-US" sz="3700" dirty="0" err="1"/>
              <a:t>одређеног</a:t>
            </a:r>
            <a:r>
              <a:rPr lang="en-US" sz="3700" dirty="0"/>
              <a:t> </a:t>
            </a:r>
            <a:r>
              <a:rPr lang="en-US" sz="3700" dirty="0" err="1"/>
              <a:t>задатка</a:t>
            </a:r>
            <a:r>
              <a:rPr lang="en-US" sz="3700" dirty="0"/>
              <a:t>, </a:t>
            </a:r>
            <a:r>
              <a:rPr lang="en-US" sz="3700" dirty="0" err="1"/>
              <a:t>програма</a:t>
            </a:r>
            <a:r>
              <a:rPr lang="en-US" sz="3700" dirty="0"/>
              <a:t> </a:t>
            </a:r>
            <a:r>
              <a:rPr lang="en-US" sz="3700" dirty="0" err="1"/>
              <a:t>или</a:t>
            </a:r>
            <a:r>
              <a:rPr lang="en-US" sz="3700" dirty="0"/>
              <a:t> </a:t>
            </a:r>
            <a:r>
              <a:rPr lang="en-US" sz="3700" dirty="0" err="1"/>
              <a:t>пројекта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192" y="359136"/>
            <a:ext cx="10058400" cy="401192"/>
          </a:xfrm>
        </p:spPr>
        <p:txBody>
          <a:bodyPr>
            <a:noAutofit/>
          </a:bodyPr>
          <a:lstStyle/>
          <a:p>
            <a:pPr algn="ctr"/>
            <a:r>
              <a:rPr lang="sr-Cyrl-RS" sz="2800" cap="none" dirty="0"/>
              <a:t>Законске основе</a:t>
            </a:r>
            <a:endParaRPr lang="en-US" sz="2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63827"/>
            <a:ext cx="11244261" cy="543697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/>
              <a:t>Чл.131</a:t>
            </a:r>
            <a:r>
              <a:rPr lang="sr-Cyrl-RS" sz="2400" dirty="0"/>
              <a:t>. </a:t>
            </a:r>
            <a:r>
              <a:rPr lang="en-US" sz="2400" dirty="0" err="1"/>
              <a:t>Надлежност</a:t>
            </a:r>
            <a:r>
              <a:rPr lang="en-US" sz="2400" dirty="0"/>
              <a:t> </a:t>
            </a:r>
          </a:p>
          <a:p>
            <a:pPr>
              <a:lnSpc>
                <a:spcPct val="110000"/>
              </a:lnSpc>
            </a:pPr>
            <a:r>
              <a:rPr lang="en-US" sz="2200" dirty="0" err="1"/>
              <a:t>Стручни</a:t>
            </a:r>
            <a:r>
              <a:rPr lang="en-US" sz="2200" dirty="0"/>
              <a:t> </a:t>
            </a:r>
            <a:r>
              <a:rPr lang="en-US" sz="2200" dirty="0" err="1"/>
              <a:t>органи</a:t>
            </a:r>
            <a:r>
              <a:rPr lang="en-US" sz="2200" dirty="0"/>
              <a:t>, </a:t>
            </a:r>
            <a:r>
              <a:rPr lang="en-US" sz="2200" dirty="0" err="1"/>
              <a:t>тимови</a:t>
            </a:r>
            <a:r>
              <a:rPr lang="en-US" sz="2200" dirty="0"/>
              <a:t> и </a:t>
            </a:r>
            <a:r>
              <a:rPr lang="en-US" sz="2200" dirty="0" err="1"/>
              <a:t>педагошки</a:t>
            </a:r>
            <a:r>
              <a:rPr lang="en-US" sz="2200" dirty="0"/>
              <a:t> </a:t>
            </a:r>
            <a:r>
              <a:rPr lang="en-US" sz="2200" dirty="0" err="1"/>
              <a:t>колегијум</a:t>
            </a:r>
            <a:r>
              <a:rPr lang="sr-Cyrl-RS" sz="2200" dirty="0"/>
              <a:t>: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200" dirty="0" err="1"/>
              <a:t>старају</a:t>
            </a:r>
            <a:r>
              <a:rPr lang="en-US" sz="2200" dirty="0"/>
              <a:t> </a:t>
            </a:r>
            <a:r>
              <a:rPr lang="en-US" sz="2200" dirty="0" err="1"/>
              <a:t>се</a:t>
            </a:r>
            <a:r>
              <a:rPr lang="en-US" sz="2200" dirty="0"/>
              <a:t> о</a:t>
            </a:r>
            <a:r>
              <a:rPr lang="sr-Cyrl-RS" sz="2200" dirty="0"/>
              <a:t> о</a:t>
            </a:r>
            <a:r>
              <a:rPr lang="en-US" sz="2200" dirty="0" err="1"/>
              <a:t>безбеђивању</a:t>
            </a:r>
            <a:r>
              <a:rPr lang="en-US" sz="2200" dirty="0"/>
              <a:t> и </a:t>
            </a:r>
            <a:r>
              <a:rPr lang="en-US" sz="2200" dirty="0" err="1"/>
              <a:t>унапређивању</a:t>
            </a:r>
            <a:r>
              <a:rPr lang="en-US" sz="2200" dirty="0"/>
              <a:t> </a:t>
            </a:r>
            <a:r>
              <a:rPr lang="en-US" sz="2200" dirty="0" err="1"/>
              <a:t>квалитета</a:t>
            </a:r>
            <a:r>
              <a:rPr lang="en-US" sz="2200" dirty="0"/>
              <a:t> </a:t>
            </a:r>
            <a:r>
              <a:rPr lang="en-US" sz="2200" dirty="0" err="1"/>
              <a:t>образовно-васпитног</a:t>
            </a:r>
            <a:r>
              <a:rPr lang="en-US" sz="2200" dirty="0"/>
              <a:t> </a:t>
            </a:r>
            <a:r>
              <a:rPr lang="en-US" sz="2200" dirty="0" err="1"/>
              <a:t>рада</a:t>
            </a:r>
            <a:r>
              <a:rPr lang="en-US" sz="2200" dirty="0"/>
              <a:t>; 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sr-Cyrl-RS" sz="2200" dirty="0"/>
              <a:t>п</a:t>
            </a:r>
            <a:r>
              <a:rPr lang="en-US" sz="2200" dirty="0" err="1"/>
              <a:t>рате</a:t>
            </a:r>
            <a:r>
              <a:rPr lang="sr-Cyrl-RS" sz="2200" dirty="0"/>
              <a:t> ос</a:t>
            </a:r>
            <a:r>
              <a:rPr lang="en-US" sz="2200" dirty="0" err="1"/>
              <a:t>тваривање</a:t>
            </a:r>
            <a:r>
              <a:rPr lang="en-US" sz="2200" dirty="0"/>
              <a:t> </a:t>
            </a:r>
            <a:r>
              <a:rPr lang="en-US" sz="2200" dirty="0" err="1"/>
              <a:t>школског</a:t>
            </a:r>
            <a:r>
              <a:rPr lang="en-US" sz="2200" dirty="0"/>
              <a:t> </a:t>
            </a:r>
            <a:r>
              <a:rPr lang="en-US" sz="2200" dirty="0" err="1"/>
              <a:t>програма</a:t>
            </a:r>
            <a:r>
              <a:rPr lang="en-US" sz="2200" dirty="0"/>
              <a:t>; 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200" dirty="0" err="1"/>
              <a:t>старају</a:t>
            </a:r>
            <a:r>
              <a:rPr lang="en-US" sz="2200" dirty="0"/>
              <a:t> </a:t>
            </a:r>
            <a:r>
              <a:rPr lang="en-US" sz="2200" dirty="0" err="1"/>
              <a:t>се</a:t>
            </a:r>
            <a:r>
              <a:rPr lang="en-US" sz="2200" dirty="0"/>
              <a:t> о </a:t>
            </a:r>
            <a:r>
              <a:rPr lang="en-US" sz="2200" dirty="0" err="1"/>
              <a:t>остваривању</a:t>
            </a:r>
            <a:r>
              <a:rPr lang="en-US" sz="2200" dirty="0"/>
              <a:t> </a:t>
            </a:r>
            <a:r>
              <a:rPr lang="en-US" sz="2200" dirty="0" err="1"/>
              <a:t>циљева</a:t>
            </a:r>
            <a:r>
              <a:rPr lang="en-US" sz="2200" dirty="0"/>
              <a:t> и </a:t>
            </a:r>
            <a:r>
              <a:rPr lang="en-US" sz="2200" dirty="0" err="1"/>
              <a:t>стандарда</a:t>
            </a:r>
            <a:r>
              <a:rPr lang="en-US" sz="2200" dirty="0"/>
              <a:t> </a:t>
            </a:r>
            <a:r>
              <a:rPr lang="en-US" sz="2200" dirty="0" err="1"/>
              <a:t>образовних</a:t>
            </a:r>
            <a:r>
              <a:rPr lang="en-US" sz="2200" dirty="0"/>
              <a:t> </a:t>
            </a:r>
            <a:r>
              <a:rPr lang="en-US" sz="2200" dirty="0" err="1"/>
              <a:t>постигнућа</a:t>
            </a:r>
            <a:r>
              <a:rPr lang="en-US" sz="2200" dirty="0"/>
              <a:t>;  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sr-Cyrl-RS" sz="2200" dirty="0"/>
              <a:t>старају се о </a:t>
            </a:r>
            <a:r>
              <a:rPr lang="en-US" sz="2200" dirty="0" err="1"/>
              <a:t>развој</a:t>
            </a:r>
            <a:r>
              <a:rPr lang="sr-Cyrl-RS" sz="2200" dirty="0"/>
              <a:t>у</a:t>
            </a:r>
            <a:r>
              <a:rPr lang="en-US" sz="2200" dirty="0"/>
              <a:t> </a:t>
            </a:r>
            <a:r>
              <a:rPr lang="en-US" sz="2200" dirty="0" err="1"/>
              <a:t>компетенција</a:t>
            </a:r>
            <a:r>
              <a:rPr lang="sr-Cyrl-RS" sz="2200" dirty="0"/>
              <a:t> и </a:t>
            </a:r>
            <a:r>
              <a:rPr lang="en-US" sz="2200" dirty="0" err="1"/>
              <a:t>вредновању</a:t>
            </a:r>
            <a:r>
              <a:rPr lang="en-US" sz="2200" dirty="0"/>
              <a:t> </a:t>
            </a:r>
            <a:r>
              <a:rPr lang="en-US" sz="2200" dirty="0" err="1"/>
              <a:t>резултата</a:t>
            </a:r>
            <a:r>
              <a:rPr lang="en-US" sz="2200" dirty="0"/>
              <a:t> </a:t>
            </a:r>
            <a:r>
              <a:rPr lang="en-US" sz="2200" dirty="0" err="1"/>
              <a:t>рада</a:t>
            </a:r>
            <a:r>
              <a:rPr lang="sr-Cyrl-RS" sz="2200" dirty="0"/>
              <a:t> </a:t>
            </a:r>
            <a:r>
              <a:rPr lang="en-US" sz="2200" dirty="0" err="1"/>
              <a:t>наставника</a:t>
            </a:r>
            <a:r>
              <a:rPr lang="en-US" sz="2200" dirty="0"/>
              <a:t>,</a:t>
            </a:r>
            <a:r>
              <a:rPr lang="sr-Cyrl-RS" sz="2200" dirty="0"/>
              <a:t> </a:t>
            </a:r>
            <a:r>
              <a:rPr lang="en-US" sz="2200" dirty="0" err="1"/>
              <a:t>стручних</a:t>
            </a:r>
            <a:r>
              <a:rPr lang="en-US" sz="2200" dirty="0"/>
              <a:t> </a:t>
            </a:r>
            <a:r>
              <a:rPr lang="en-US" sz="2200" dirty="0" err="1"/>
              <a:t>сарадника</a:t>
            </a:r>
            <a:r>
              <a:rPr lang="en-US" sz="2200" dirty="0"/>
              <a:t>;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200" dirty="0" err="1"/>
              <a:t>прате</a:t>
            </a:r>
            <a:r>
              <a:rPr lang="en-US" sz="2200" dirty="0"/>
              <a:t> и </a:t>
            </a:r>
            <a:r>
              <a:rPr lang="en-US" sz="2200" dirty="0" err="1"/>
              <a:t>утврђују</a:t>
            </a:r>
            <a:r>
              <a:rPr lang="en-US" sz="2200" dirty="0"/>
              <a:t> </a:t>
            </a:r>
            <a:r>
              <a:rPr lang="en-US" sz="2200" dirty="0" err="1"/>
              <a:t>резултате</a:t>
            </a:r>
            <a:r>
              <a:rPr lang="en-US" sz="2200" dirty="0"/>
              <a:t> </a:t>
            </a:r>
            <a:r>
              <a:rPr lang="en-US" sz="2200" dirty="0" err="1"/>
              <a:t>рада</a:t>
            </a:r>
            <a:r>
              <a:rPr lang="en-US" sz="2200" dirty="0"/>
              <a:t> </a:t>
            </a:r>
            <a:r>
              <a:rPr lang="en-US" sz="2200" dirty="0" err="1"/>
              <a:t>ученика</a:t>
            </a:r>
            <a:r>
              <a:rPr lang="en-US" sz="2200" dirty="0"/>
              <a:t>; 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200" dirty="0" err="1"/>
              <a:t>предузимају</a:t>
            </a:r>
            <a:r>
              <a:rPr lang="en-US" sz="2200" dirty="0"/>
              <a:t> </a:t>
            </a:r>
            <a:r>
              <a:rPr lang="en-US" sz="2200" dirty="0" err="1"/>
              <a:t>мере</a:t>
            </a:r>
            <a:r>
              <a:rPr lang="en-US" sz="2200" dirty="0"/>
              <a:t> </a:t>
            </a:r>
            <a:r>
              <a:rPr lang="en-US" sz="2200" dirty="0" err="1"/>
              <a:t>за</a:t>
            </a:r>
            <a:r>
              <a:rPr lang="en-US" sz="2200" dirty="0"/>
              <a:t> </a:t>
            </a:r>
            <a:r>
              <a:rPr lang="en-US" sz="2200" dirty="0" err="1"/>
              <a:t>јединствен</a:t>
            </a:r>
            <a:r>
              <a:rPr lang="en-US" sz="2200" dirty="0"/>
              <a:t> и </a:t>
            </a:r>
            <a:r>
              <a:rPr lang="en-US" sz="2200" dirty="0" err="1"/>
              <a:t>усклађен</a:t>
            </a:r>
            <a:r>
              <a:rPr lang="en-US" sz="2200" dirty="0"/>
              <a:t> </a:t>
            </a:r>
            <a:r>
              <a:rPr lang="en-US" sz="2200" dirty="0" err="1"/>
              <a:t>рад</a:t>
            </a:r>
            <a:r>
              <a:rPr lang="en-US" sz="2200" dirty="0"/>
              <a:t> </a:t>
            </a:r>
            <a:r>
              <a:rPr lang="en-US" sz="2200" dirty="0" err="1"/>
              <a:t>са</a:t>
            </a:r>
            <a:r>
              <a:rPr lang="en-US" sz="2200" dirty="0"/>
              <a:t> </a:t>
            </a:r>
            <a:r>
              <a:rPr lang="en-US" sz="2200" dirty="0" err="1"/>
              <a:t>ученицима</a:t>
            </a:r>
            <a:r>
              <a:rPr lang="en-US" sz="2200" dirty="0"/>
              <a:t> и </a:t>
            </a:r>
            <a:r>
              <a:rPr lang="en-US" sz="2200" dirty="0" err="1"/>
              <a:t>одраслима</a:t>
            </a:r>
            <a:r>
              <a:rPr lang="en-US" sz="2200" dirty="0"/>
              <a:t> у </a:t>
            </a:r>
            <a:r>
              <a:rPr lang="en-US" sz="2200" dirty="0" err="1"/>
              <a:t>процесу</a:t>
            </a:r>
            <a:r>
              <a:rPr lang="en-US" sz="2200" dirty="0"/>
              <a:t> </a:t>
            </a:r>
            <a:r>
              <a:rPr lang="en-US" sz="2200" dirty="0" err="1"/>
              <a:t>образовања</a:t>
            </a:r>
            <a:r>
              <a:rPr lang="en-US" sz="2200" dirty="0"/>
              <a:t> и</a:t>
            </a:r>
            <a:endParaRPr lang="sr-Cyrl-RS" sz="2200" dirty="0"/>
          </a:p>
          <a:p>
            <a:pPr>
              <a:lnSpc>
                <a:spcPct val="110000"/>
              </a:lnSpc>
              <a:buNone/>
            </a:pPr>
            <a:r>
              <a:rPr lang="en-US" sz="2200" dirty="0" err="1"/>
              <a:t>васпитања</a:t>
            </a:r>
            <a:r>
              <a:rPr lang="en-US" sz="2200" dirty="0"/>
              <a:t> и 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200" dirty="0" err="1"/>
              <a:t>решавају</a:t>
            </a:r>
            <a:r>
              <a:rPr lang="en-US" sz="2200" dirty="0"/>
              <a:t> </a:t>
            </a:r>
            <a:r>
              <a:rPr lang="en-US" sz="2200" dirty="0" err="1"/>
              <a:t>друга</a:t>
            </a:r>
            <a:r>
              <a:rPr lang="en-US" sz="2200" dirty="0"/>
              <a:t> </a:t>
            </a:r>
            <a:r>
              <a:rPr lang="en-US" sz="2200" dirty="0" err="1"/>
              <a:t>стручна</a:t>
            </a:r>
            <a:r>
              <a:rPr lang="en-US" sz="2200" dirty="0"/>
              <a:t> </a:t>
            </a:r>
            <a:r>
              <a:rPr lang="en-US" sz="2200" dirty="0" err="1"/>
              <a:t>питања</a:t>
            </a:r>
            <a:r>
              <a:rPr lang="en-US" sz="2200" dirty="0"/>
              <a:t> </a:t>
            </a:r>
            <a:r>
              <a:rPr lang="en-US" sz="2200" dirty="0" err="1"/>
              <a:t>образовно-ва</a:t>
            </a:r>
            <a:r>
              <a:rPr lang="sr-Cyrl-RS" sz="2200" dirty="0"/>
              <a:t>с</a:t>
            </a:r>
            <a:r>
              <a:rPr lang="en-US" sz="2200" dirty="0" err="1"/>
              <a:t>питног</a:t>
            </a:r>
            <a:r>
              <a:rPr lang="en-US" sz="2200" dirty="0"/>
              <a:t> </a:t>
            </a:r>
            <a:r>
              <a:rPr lang="en-US" sz="2200" dirty="0" err="1"/>
              <a:t>рада</a:t>
            </a:r>
            <a:r>
              <a:rPr lang="en-US" sz="2200" dirty="0"/>
              <a:t>.</a:t>
            </a:r>
            <a:endParaRPr lang="sr-Cyrl-RS" sz="2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endParaRPr lang="en-US" sz="1100" dirty="0"/>
          </a:p>
          <a:p>
            <a:pPr>
              <a:lnSpc>
                <a:spcPct val="110000"/>
              </a:lnSpc>
            </a:pPr>
            <a:r>
              <a:rPr lang="en-US" sz="2200" dirty="0" err="1"/>
              <a:t>Надлежност</a:t>
            </a:r>
            <a:r>
              <a:rPr lang="en-US" sz="2200" dirty="0"/>
              <a:t>, </a:t>
            </a:r>
            <a:r>
              <a:rPr lang="sr-Cyrl-RS" sz="2200" dirty="0"/>
              <a:t> </a:t>
            </a:r>
            <a:r>
              <a:rPr lang="en-US" sz="2200" dirty="0" err="1"/>
              <a:t>начин</a:t>
            </a:r>
            <a:r>
              <a:rPr lang="sr-Cyrl-RS" sz="2200" dirty="0"/>
              <a:t> р</a:t>
            </a:r>
            <a:r>
              <a:rPr lang="en-US" sz="2200" dirty="0" err="1"/>
              <a:t>ада</a:t>
            </a:r>
            <a:r>
              <a:rPr lang="en-US" sz="2200" dirty="0"/>
              <a:t> и </a:t>
            </a:r>
            <a:r>
              <a:rPr lang="en-US" sz="2200" dirty="0" err="1"/>
              <a:t>одговорност</a:t>
            </a:r>
            <a:r>
              <a:rPr lang="en-US" sz="2200" dirty="0"/>
              <a:t> </a:t>
            </a:r>
            <a:r>
              <a:rPr lang="en-US" sz="2200" dirty="0" err="1"/>
              <a:t>стручних</a:t>
            </a:r>
            <a:r>
              <a:rPr lang="en-US" sz="2200" dirty="0"/>
              <a:t> </a:t>
            </a:r>
            <a:r>
              <a:rPr lang="en-US" sz="2200" dirty="0" err="1"/>
              <a:t>органа</a:t>
            </a:r>
            <a:r>
              <a:rPr lang="en-US" sz="2200" dirty="0"/>
              <a:t>, </a:t>
            </a:r>
            <a:r>
              <a:rPr lang="en-US" sz="2200" dirty="0" err="1"/>
              <a:t>тимова</a:t>
            </a:r>
            <a:r>
              <a:rPr lang="en-US" sz="2200" dirty="0"/>
              <a:t> и </a:t>
            </a:r>
            <a:r>
              <a:rPr lang="en-US" sz="2200" dirty="0" err="1"/>
              <a:t>педагошког</a:t>
            </a:r>
            <a:r>
              <a:rPr lang="en-US" sz="2200" dirty="0"/>
              <a:t> </a:t>
            </a:r>
            <a:r>
              <a:rPr lang="en-US" sz="2200" dirty="0" err="1"/>
              <a:t>колегијума</a:t>
            </a:r>
            <a:r>
              <a:rPr lang="en-US" sz="2200" dirty="0"/>
              <a:t> </a:t>
            </a:r>
            <a:r>
              <a:rPr lang="en-US" sz="2200" dirty="0" err="1"/>
              <a:t>уређени</a:t>
            </a:r>
            <a:r>
              <a:rPr lang="en-US" sz="2200" dirty="0"/>
              <a:t> </a:t>
            </a:r>
            <a:r>
              <a:rPr lang="en-US" sz="2200" dirty="0" err="1"/>
              <a:t>су</a:t>
            </a:r>
            <a:r>
              <a:rPr lang="en-US" sz="2200" dirty="0"/>
              <a:t> </a:t>
            </a:r>
            <a:r>
              <a:rPr lang="en-US" sz="2200" dirty="0" err="1"/>
              <a:t>Статутом</a:t>
            </a:r>
            <a:r>
              <a:rPr lang="en-US" sz="2200" dirty="0"/>
              <a:t> </a:t>
            </a:r>
            <a:r>
              <a:rPr lang="en-US" sz="2200" dirty="0" err="1"/>
              <a:t>установе</a:t>
            </a:r>
            <a:endParaRPr lang="en-US" sz="2200" dirty="0"/>
          </a:p>
          <a:p>
            <a:endParaRPr lang="en-US" sz="1800" dirty="0"/>
          </a:p>
          <a:p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4411" y="2315095"/>
            <a:ext cx="10849232" cy="160934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ü"/>
            </a:pPr>
            <a:r>
              <a:rPr lang="sr-Cyrl-RS" sz="2700" dirty="0"/>
              <a:t> У раду којих  школских тимова сте учествовали током </a:t>
            </a:r>
            <a:r>
              <a:rPr lang="sr-Cyrl-RS" sz="2700" dirty="0">
                <a:solidFill>
                  <a:srgbClr val="FF0000"/>
                </a:solidFill>
              </a:rPr>
              <a:t>ове или прошле</a:t>
            </a:r>
            <a:r>
              <a:rPr lang="sr-Cyrl-RS" sz="2700" dirty="0"/>
              <a:t> школске године?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34802" y="1831518"/>
            <a:ext cx="10849232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buFont typeface="Wingdings" pitchFamily="2" charset="2"/>
              <a:buChar char="ü"/>
            </a:pPr>
            <a:r>
              <a:rPr lang="sr-Cyrl-RS" sz="2700" dirty="0"/>
              <a:t> У раду којих  школских тимова сте учествовали током  школске године?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86" y="370334"/>
            <a:ext cx="10431562" cy="494639"/>
          </a:xfrm>
        </p:spPr>
        <p:txBody>
          <a:bodyPr>
            <a:normAutofit/>
          </a:bodyPr>
          <a:lstStyle/>
          <a:p>
            <a:pPr algn="ctr"/>
            <a:r>
              <a:rPr lang="sr-Cyrl-RS" sz="2800" cap="none" dirty="0">
                <a:latin typeface="+mn-lt"/>
              </a:rPr>
              <a:t>Питања за рад по групама</a:t>
            </a:r>
            <a:endParaRPr lang="en-US" sz="2800" cap="non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773" y="1281113"/>
            <a:ext cx="10503243" cy="46130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r-Cyrl-RS" sz="2400" dirty="0"/>
              <a:t>Које активности </a:t>
            </a:r>
            <a:r>
              <a:rPr lang="sr-Cyrl-RS" sz="2400"/>
              <a:t>редовно обављате</a:t>
            </a:r>
            <a:r>
              <a:rPr lang="sr-Cyrl-RS" sz="2400" b="1">
                <a:solidFill>
                  <a:srgbClr val="FF0000"/>
                </a:solidFill>
              </a:rPr>
              <a:t> </a:t>
            </a:r>
            <a:r>
              <a:rPr lang="sr-Cyrl-RS" sz="2400" dirty="0"/>
              <a:t>у оквиру овог тима (независно од измењених услова)?</a:t>
            </a:r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sr-Cyrl-RS" sz="2400" dirty="0"/>
              <a:t>Које од редовних активности нисте били у могућности да обављате у измењеним условима и зашто?</a:t>
            </a:r>
          </a:p>
          <a:p>
            <a:pPr>
              <a:buFont typeface="Wingdings" pitchFamily="2" charset="2"/>
              <a:buChar char="ü"/>
            </a:pPr>
            <a:r>
              <a:rPr lang="sr-Cyrl-RS" sz="2400" dirty="0"/>
              <a:t>Да ли је било нових активности које сте обављали у измењеним условима и којих?</a:t>
            </a:r>
            <a:endParaRPr lang="en-US" sz="2400" dirty="0"/>
          </a:p>
          <a:p>
            <a:pPr>
              <a:buFont typeface="Wingdings" pitchFamily="2" charset="2"/>
              <a:buChar char="ü"/>
            </a:pPr>
            <a:r>
              <a:rPr lang="sr-Cyrl-RS" sz="2400" dirty="0"/>
              <a:t>Научене лекције за будући рад овог тима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3363</TotalTime>
  <Words>367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Cambria</vt:lpstr>
      <vt:lpstr>Rockwell</vt:lpstr>
      <vt:lpstr>Rockwell Condensed</vt:lpstr>
      <vt:lpstr>Wingdings</vt:lpstr>
      <vt:lpstr>Wood Type</vt:lpstr>
      <vt:lpstr>ФУНКЦИОНИСАЊЕ ШКОЛСКИХ ТИМОВА –  ДА ЛИ СЕ У ПРОМЕЊЕНИМ УСЛОВИМА РАДА ШКОЛА МЕЊАЈУ ПРИОРИТЕТИ, ЦИЉЕВИ И НАЧИНИ РАДА </vt:lpstr>
      <vt:lpstr>Законске основе</vt:lpstr>
      <vt:lpstr>Законске основе</vt:lpstr>
      <vt:lpstr> У раду којих  школских тимова сте учествовали током ове или прошле школске године? </vt:lpstr>
      <vt:lpstr>Питања за рад по групама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Процењивање и самопроцењивање постигнућа ученика</dc:title>
  <dc:creator>Windows User</dc:creator>
  <cp:lastModifiedBy>Milan Stevanović</cp:lastModifiedBy>
  <cp:revision>159</cp:revision>
  <dcterms:created xsi:type="dcterms:W3CDTF">2019-02-10T08:52:55Z</dcterms:created>
  <dcterms:modified xsi:type="dcterms:W3CDTF">2022-06-01T15:00:20Z</dcterms:modified>
</cp:coreProperties>
</file>