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75" r:id="rId4"/>
    <p:sldId id="274" r:id="rId5"/>
    <p:sldId id="282" r:id="rId6"/>
    <p:sldId id="257" r:id="rId7"/>
    <p:sldId id="277" r:id="rId8"/>
    <p:sldId id="272" r:id="rId9"/>
    <p:sldId id="279" r:id="rId10"/>
    <p:sldId id="266" r:id="rId11"/>
    <p:sldId id="284" r:id="rId12"/>
    <p:sldId id="285" r:id="rId13"/>
    <p:sldId id="261" r:id="rId14"/>
    <p:sldId id="283" r:id="rId15"/>
    <p:sldId id="269" r:id="rId16"/>
    <p:sldId id="262" r:id="rId17"/>
    <p:sldId id="267" r:id="rId18"/>
    <p:sldId id="264" r:id="rId19"/>
    <p:sldId id="263" r:id="rId20"/>
    <p:sldId id="271" r:id="rId21"/>
    <p:sldId id="268" r:id="rId22"/>
    <p:sldId id="258" r:id="rId23"/>
    <p:sldId id="280" r:id="rId24"/>
    <p:sldId id="281" r:id="rId25"/>
    <p:sldId id="273" r:id="rId26"/>
    <p:sldId id="260" r:id="rId27"/>
    <p:sldId id="278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000"/>
    <a:srgbClr val="9EFF29"/>
    <a:srgbClr val="FF9933"/>
    <a:srgbClr val="003635"/>
    <a:srgbClr val="5DD5FF"/>
    <a:srgbClr val="00217E"/>
    <a:srgbClr val="FF8225"/>
    <a:srgbClr val="FF2549"/>
    <a:srgbClr val="FF0D97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4660"/>
  </p:normalViewPr>
  <p:slideViewPr>
    <p:cSldViewPr snapToGrid="0">
      <p:cViewPr varScale="1">
        <p:scale>
          <a:sx n="85" d="100"/>
          <a:sy n="85" d="100"/>
        </p:scale>
        <p:origin x="87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758A66-4BC2-4139-A1E2-D34C73056ECF}" type="doc">
      <dgm:prSet loTypeId="urn:microsoft.com/office/officeart/2005/8/layout/cycle8" loCatId="cycle" qsTypeId="urn:microsoft.com/office/officeart/2005/8/quickstyle/3d1" qsCatId="3D" csTypeId="urn:microsoft.com/office/officeart/2005/8/colors/accent2_5" csCatId="accent2" phldr="1"/>
      <dgm:spPr/>
    </dgm:pt>
    <dgm:pt modelId="{D9A7BC2E-BB3B-48D9-8941-A38056094E7F}">
      <dgm:prSet phldrT="[Text]"/>
      <dgm:spPr/>
      <dgm:t>
        <a:bodyPr/>
        <a:lstStyle/>
        <a:p>
          <a:r>
            <a:rPr lang="sr-Cyrl-RS" b="1" dirty="0">
              <a:solidFill>
                <a:srgbClr val="9EFF29"/>
              </a:solidFill>
            </a:rPr>
            <a:t>Контрола реализације </a:t>
          </a:r>
        </a:p>
        <a:p>
          <a:r>
            <a:rPr lang="sr-Cyrl-RS" dirty="0"/>
            <a:t>- сам процес учења</a:t>
          </a:r>
          <a:endParaRPr lang="en-US" dirty="0"/>
        </a:p>
      </dgm:t>
    </dgm:pt>
    <dgm:pt modelId="{49D1D301-86C1-4720-A259-B30AD79DBB13}" type="parTrans" cxnId="{2FAEBDD8-1967-4285-B2AC-6EF774C8F7DE}">
      <dgm:prSet/>
      <dgm:spPr/>
      <dgm:t>
        <a:bodyPr/>
        <a:lstStyle/>
        <a:p>
          <a:endParaRPr lang="en-US"/>
        </a:p>
      </dgm:t>
    </dgm:pt>
    <dgm:pt modelId="{14962610-B971-4AB5-8E9F-85AB48862D8A}" type="sibTrans" cxnId="{2FAEBDD8-1967-4285-B2AC-6EF774C8F7DE}">
      <dgm:prSet/>
      <dgm:spPr/>
      <dgm:t>
        <a:bodyPr/>
        <a:lstStyle/>
        <a:p>
          <a:endParaRPr lang="en-US"/>
        </a:p>
      </dgm:t>
    </dgm:pt>
    <dgm:pt modelId="{3579F297-A881-461D-948B-5C90A5862545}">
      <dgm:prSet phldrT="[Text]"/>
      <dgm:spPr/>
      <dgm:t>
        <a:bodyPr/>
        <a:lstStyle/>
        <a:p>
          <a:r>
            <a:rPr lang="sr-Cyrl-RS" b="1" dirty="0">
              <a:solidFill>
                <a:srgbClr val="9EFF29"/>
              </a:solidFill>
            </a:rPr>
            <a:t>Рефлексија</a:t>
          </a:r>
        </a:p>
        <a:p>
          <a:r>
            <a:rPr lang="sr-Cyrl-RS" dirty="0"/>
            <a:t>-самовредновање, процена постигнућа с обзиром на утврђен критеријум</a:t>
          </a:r>
          <a:endParaRPr lang="en-US" dirty="0"/>
        </a:p>
      </dgm:t>
    </dgm:pt>
    <dgm:pt modelId="{E6EB614E-F656-4D87-8885-4775478B87FD}" type="parTrans" cxnId="{EEF27F81-16C5-4377-B307-E91FC8D7D13E}">
      <dgm:prSet/>
      <dgm:spPr/>
      <dgm:t>
        <a:bodyPr/>
        <a:lstStyle/>
        <a:p>
          <a:endParaRPr lang="en-US"/>
        </a:p>
      </dgm:t>
    </dgm:pt>
    <dgm:pt modelId="{0468707B-F7BD-45D9-A01F-4473EF087C72}" type="sibTrans" cxnId="{EEF27F81-16C5-4377-B307-E91FC8D7D13E}">
      <dgm:prSet/>
      <dgm:spPr/>
      <dgm:t>
        <a:bodyPr/>
        <a:lstStyle/>
        <a:p>
          <a:endParaRPr lang="en-US"/>
        </a:p>
      </dgm:t>
    </dgm:pt>
    <dgm:pt modelId="{F71A7717-D6C7-47FC-8343-8D3E1CA64563}">
      <dgm:prSet phldrT="[Text]"/>
      <dgm:spPr/>
      <dgm:t>
        <a:bodyPr/>
        <a:lstStyle/>
        <a:p>
          <a:r>
            <a:rPr lang="sr-Cyrl-RS" b="1" dirty="0">
              <a:solidFill>
                <a:srgbClr val="9EFF29"/>
              </a:solidFill>
            </a:rPr>
            <a:t>Планирање </a:t>
          </a:r>
        </a:p>
        <a:p>
          <a:r>
            <a:rPr lang="sr-Cyrl-RS" dirty="0"/>
            <a:t>-конкретни циљеви и стратегије</a:t>
          </a:r>
          <a:endParaRPr lang="en-US" dirty="0"/>
        </a:p>
      </dgm:t>
    </dgm:pt>
    <dgm:pt modelId="{0DDC18B0-0FE7-4E1C-809B-D8108D30BFA8}" type="parTrans" cxnId="{E1596E4D-1724-4CE1-AD00-E7F1D88FE62E}">
      <dgm:prSet/>
      <dgm:spPr/>
      <dgm:t>
        <a:bodyPr/>
        <a:lstStyle/>
        <a:p>
          <a:endParaRPr lang="en-US"/>
        </a:p>
      </dgm:t>
    </dgm:pt>
    <dgm:pt modelId="{BC198F17-DAB9-4AF0-9058-90E274599940}" type="sibTrans" cxnId="{E1596E4D-1724-4CE1-AD00-E7F1D88FE62E}">
      <dgm:prSet/>
      <dgm:spPr/>
      <dgm:t>
        <a:bodyPr/>
        <a:lstStyle/>
        <a:p>
          <a:endParaRPr lang="en-US"/>
        </a:p>
      </dgm:t>
    </dgm:pt>
    <dgm:pt modelId="{99BC3721-84F8-4919-B885-BF15A80532AF}" type="pres">
      <dgm:prSet presAssocID="{31758A66-4BC2-4139-A1E2-D34C73056ECF}" presName="compositeShape" presStyleCnt="0">
        <dgm:presLayoutVars>
          <dgm:chMax val="7"/>
          <dgm:dir/>
          <dgm:resizeHandles val="exact"/>
        </dgm:presLayoutVars>
      </dgm:prSet>
      <dgm:spPr/>
    </dgm:pt>
    <dgm:pt modelId="{3A0085EA-F644-4DE7-A1BA-DFB2E41F14AF}" type="pres">
      <dgm:prSet presAssocID="{31758A66-4BC2-4139-A1E2-D34C73056ECF}" presName="wedge1" presStyleLbl="node1" presStyleIdx="0" presStyleCnt="3" custLinFactNeighborX="0"/>
      <dgm:spPr/>
    </dgm:pt>
    <dgm:pt modelId="{566030C1-6951-4312-8D52-36BD7151570E}" type="pres">
      <dgm:prSet presAssocID="{31758A66-4BC2-4139-A1E2-D34C73056ECF}" presName="dummy1a" presStyleCnt="0"/>
      <dgm:spPr/>
    </dgm:pt>
    <dgm:pt modelId="{711BDC12-1096-4E92-9EB1-FE2F7D6FECFE}" type="pres">
      <dgm:prSet presAssocID="{31758A66-4BC2-4139-A1E2-D34C73056ECF}" presName="dummy1b" presStyleCnt="0"/>
      <dgm:spPr/>
    </dgm:pt>
    <dgm:pt modelId="{434FD741-964A-424F-AA13-25F7A407EBF0}" type="pres">
      <dgm:prSet presAssocID="{31758A66-4BC2-4139-A1E2-D34C73056EC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AB37EA-5C56-4356-A54F-A88D4436D550}" type="pres">
      <dgm:prSet presAssocID="{31758A66-4BC2-4139-A1E2-D34C73056ECF}" presName="wedge2" presStyleLbl="node1" presStyleIdx="1" presStyleCnt="3" custScaleY="108876"/>
      <dgm:spPr/>
    </dgm:pt>
    <dgm:pt modelId="{253DAA29-FBCD-49D7-844D-582AC60A4D77}" type="pres">
      <dgm:prSet presAssocID="{31758A66-4BC2-4139-A1E2-D34C73056ECF}" presName="dummy2a" presStyleCnt="0"/>
      <dgm:spPr/>
    </dgm:pt>
    <dgm:pt modelId="{7E8CFFF1-6F48-411E-9E32-DC45DDD29EEA}" type="pres">
      <dgm:prSet presAssocID="{31758A66-4BC2-4139-A1E2-D34C73056ECF}" presName="dummy2b" presStyleCnt="0"/>
      <dgm:spPr/>
    </dgm:pt>
    <dgm:pt modelId="{5BC261E3-7509-411D-B0EC-863D218B4346}" type="pres">
      <dgm:prSet presAssocID="{31758A66-4BC2-4139-A1E2-D34C73056EC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E3DB2D5-D22D-4EE5-BC45-8EC0E957615D}" type="pres">
      <dgm:prSet presAssocID="{31758A66-4BC2-4139-A1E2-D34C73056ECF}" presName="wedge3" presStyleLbl="node1" presStyleIdx="2" presStyleCnt="3"/>
      <dgm:spPr/>
    </dgm:pt>
    <dgm:pt modelId="{A6CDCDF3-93FE-4824-81ED-390420375357}" type="pres">
      <dgm:prSet presAssocID="{31758A66-4BC2-4139-A1E2-D34C73056ECF}" presName="dummy3a" presStyleCnt="0"/>
      <dgm:spPr/>
    </dgm:pt>
    <dgm:pt modelId="{156CEB5B-DF46-410B-AFAB-B12E6A1E7962}" type="pres">
      <dgm:prSet presAssocID="{31758A66-4BC2-4139-A1E2-D34C73056ECF}" presName="dummy3b" presStyleCnt="0"/>
      <dgm:spPr/>
    </dgm:pt>
    <dgm:pt modelId="{EA9A72B4-57EB-4B43-9E9C-652AF1DD3954}" type="pres">
      <dgm:prSet presAssocID="{31758A66-4BC2-4139-A1E2-D34C73056EC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55BBA1F5-7583-4403-B338-6D6140F19BE9}" type="pres">
      <dgm:prSet presAssocID="{14962610-B971-4AB5-8E9F-85AB48862D8A}" presName="arrowWedge1" presStyleLbl="fgSibTrans2D1" presStyleIdx="0" presStyleCnt="3"/>
      <dgm:spPr/>
    </dgm:pt>
    <dgm:pt modelId="{D7CCC0E5-4D70-43BD-A921-87BB6DCB4B31}" type="pres">
      <dgm:prSet presAssocID="{0468707B-F7BD-45D9-A01F-4473EF087C72}" presName="arrowWedge2" presStyleLbl="fgSibTrans2D1" presStyleIdx="1" presStyleCnt="3"/>
      <dgm:spPr/>
    </dgm:pt>
    <dgm:pt modelId="{800083FC-7ABD-4AD4-BE5A-F67BE52F920D}" type="pres">
      <dgm:prSet presAssocID="{BC198F17-DAB9-4AF0-9058-90E274599940}" presName="arrowWedge3" presStyleLbl="fgSibTrans2D1" presStyleIdx="2" presStyleCnt="3"/>
      <dgm:spPr/>
    </dgm:pt>
  </dgm:ptLst>
  <dgm:cxnLst>
    <dgm:cxn modelId="{CF32DC07-FDD3-4424-9ACF-9E3BA6A374C7}" type="presOf" srcId="{F71A7717-D6C7-47FC-8343-8D3E1CA64563}" destId="{EA9A72B4-57EB-4B43-9E9C-652AF1DD3954}" srcOrd="1" destOrd="0" presId="urn:microsoft.com/office/officeart/2005/8/layout/cycle8"/>
    <dgm:cxn modelId="{94B0F51F-6F22-4869-B6F4-2FF5EC642734}" type="presOf" srcId="{3579F297-A881-461D-948B-5C90A5862545}" destId="{5BC261E3-7509-411D-B0EC-863D218B4346}" srcOrd="1" destOrd="0" presId="urn:microsoft.com/office/officeart/2005/8/layout/cycle8"/>
    <dgm:cxn modelId="{E5093434-89E4-4846-A39B-03DD2C8A20F1}" type="presOf" srcId="{31758A66-4BC2-4139-A1E2-D34C73056ECF}" destId="{99BC3721-84F8-4919-B885-BF15A80532AF}" srcOrd="0" destOrd="0" presId="urn:microsoft.com/office/officeart/2005/8/layout/cycle8"/>
    <dgm:cxn modelId="{9430FB42-0C4E-4DA8-8919-7A3EEA3B56E9}" type="presOf" srcId="{D9A7BC2E-BB3B-48D9-8941-A38056094E7F}" destId="{3A0085EA-F644-4DE7-A1BA-DFB2E41F14AF}" srcOrd="0" destOrd="0" presId="urn:microsoft.com/office/officeart/2005/8/layout/cycle8"/>
    <dgm:cxn modelId="{E1596E4D-1724-4CE1-AD00-E7F1D88FE62E}" srcId="{31758A66-4BC2-4139-A1E2-D34C73056ECF}" destId="{F71A7717-D6C7-47FC-8343-8D3E1CA64563}" srcOrd="2" destOrd="0" parTransId="{0DDC18B0-0FE7-4E1C-809B-D8108D30BFA8}" sibTransId="{BC198F17-DAB9-4AF0-9058-90E274599940}"/>
    <dgm:cxn modelId="{EEF27F81-16C5-4377-B307-E91FC8D7D13E}" srcId="{31758A66-4BC2-4139-A1E2-D34C73056ECF}" destId="{3579F297-A881-461D-948B-5C90A5862545}" srcOrd="1" destOrd="0" parTransId="{E6EB614E-F656-4D87-8885-4775478B87FD}" sibTransId="{0468707B-F7BD-45D9-A01F-4473EF087C72}"/>
    <dgm:cxn modelId="{083221B8-74F5-4B3E-A297-1EDF00D4AB3C}" type="presOf" srcId="{D9A7BC2E-BB3B-48D9-8941-A38056094E7F}" destId="{434FD741-964A-424F-AA13-25F7A407EBF0}" srcOrd="1" destOrd="0" presId="urn:microsoft.com/office/officeart/2005/8/layout/cycle8"/>
    <dgm:cxn modelId="{057682BE-5442-4F86-81CC-9065B07C6E3E}" type="presOf" srcId="{F71A7717-D6C7-47FC-8343-8D3E1CA64563}" destId="{DE3DB2D5-D22D-4EE5-BC45-8EC0E957615D}" srcOrd="0" destOrd="0" presId="urn:microsoft.com/office/officeart/2005/8/layout/cycle8"/>
    <dgm:cxn modelId="{2FAEBDD8-1967-4285-B2AC-6EF774C8F7DE}" srcId="{31758A66-4BC2-4139-A1E2-D34C73056ECF}" destId="{D9A7BC2E-BB3B-48D9-8941-A38056094E7F}" srcOrd="0" destOrd="0" parTransId="{49D1D301-86C1-4720-A259-B30AD79DBB13}" sibTransId="{14962610-B971-4AB5-8E9F-85AB48862D8A}"/>
    <dgm:cxn modelId="{0281D4FB-7396-4A22-A5B1-78FFD7697699}" type="presOf" srcId="{3579F297-A881-461D-948B-5C90A5862545}" destId="{72AB37EA-5C56-4356-A54F-A88D4436D550}" srcOrd="0" destOrd="0" presId="urn:microsoft.com/office/officeart/2005/8/layout/cycle8"/>
    <dgm:cxn modelId="{22B8D273-8227-4F04-A356-384C9CC4DCCF}" type="presParOf" srcId="{99BC3721-84F8-4919-B885-BF15A80532AF}" destId="{3A0085EA-F644-4DE7-A1BA-DFB2E41F14AF}" srcOrd="0" destOrd="0" presId="urn:microsoft.com/office/officeart/2005/8/layout/cycle8"/>
    <dgm:cxn modelId="{EA4576EB-E6F2-4A52-AA7C-4C534D199256}" type="presParOf" srcId="{99BC3721-84F8-4919-B885-BF15A80532AF}" destId="{566030C1-6951-4312-8D52-36BD7151570E}" srcOrd="1" destOrd="0" presId="urn:microsoft.com/office/officeart/2005/8/layout/cycle8"/>
    <dgm:cxn modelId="{B689C788-F33D-4672-87CA-3CBDDDD28E45}" type="presParOf" srcId="{99BC3721-84F8-4919-B885-BF15A80532AF}" destId="{711BDC12-1096-4E92-9EB1-FE2F7D6FECFE}" srcOrd="2" destOrd="0" presId="urn:microsoft.com/office/officeart/2005/8/layout/cycle8"/>
    <dgm:cxn modelId="{FE748B7B-A6CB-4EDB-AAF0-89CAE976BFB7}" type="presParOf" srcId="{99BC3721-84F8-4919-B885-BF15A80532AF}" destId="{434FD741-964A-424F-AA13-25F7A407EBF0}" srcOrd="3" destOrd="0" presId="urn:microsoft.com/office/officeart/2005/8/layout/cycle8"/>
    <dgm:cxn modelId="{15AE407F-E6D6-4264-8786-DC08CEE45F1A}" type="presParOf" srcId="{99BC3721-84F8-4919-B885-BF15A80532AF}" destId="{72AB37EA-5C56-4356-A54F-A88D4436D550}" srcOrd="4" destOrd="0" presId="urn:microsoft.com/office/officeart/2005/8/layout/cycle8"/>
    <dgm:cxn modelId="{1DD31729-CC32-4A7E-9EF7-F795511B98ED}" type="presParOf" srcId="{99BC3721-84F8-4919-B885-BF15A80532AF}" destId="{253DAA29-FBCD-49D7-844D-582AC60A4D77}" srcOrd="5" destOrd="0" presId="urn:microsoft.com/office/officeart/2005/8/layout/cycle8"/>
    <dgm:cxn modelId="{5ACC1443-D955-40F9-BE5F-62B21ACDD71D}" type="presParOf" srcId="{99BC3721-84F8-4919-B885-BF15A80532AF}" destId="{7E8CFFF1-6F48-411E-9E32-DC45DDD29EEA}" srcOrd="6" destOrd="0" presId="urn:microsoft.com/office/officeart/2005/8/layout/cycle8"/>
    <dgm:cxn modelId="{7C28E4D0-CDF1-4248-9FCE-9B50FE3EB181}" type="presParOf" srcId="{99BC3721-84F8-4919-B885-BF15A80532AF}" destId="{5BC261E3-7509-411D-B0EC-863D218B4346}" srcOrd="7" destOrd="0" presId="urn:microsoft.com/office/officeart/2005/8/layout/cycle8"/>
    <dgm:cxn modelId="{2A946235-7595-4661-8175-75775E18C15D}" type="presParOf" srcId="{99BC3721-84F8-4919-B885-BF15A80532AF}" destId="{DE3DB2D5-D22D-4EE5-BC45-8EC0E957615D}" srcOrd="8" destOrd="0" presId="urn:microsoft.com/office/officeart/2005/8/layout/cycle8"/>
    <dgm:cxn modelId="{7506E14B-F2BB-4F07-9F2B-48D18BF2EBDC}" type="presParOf" srcId="{99BC3721-84F8-4919-B885-BF15A80532AF}" destId="{A6CDCDF3-93FE-4824-81ED-390420375357}" srcOrd="9" destOrd="0" presId="urn:microsoft.com/office/officeart/2005/8/layout/cycle8"/>
    <dgm:cxn modelId="{06B3F39D-400B-40DA-8B2E-92799888A04F}" type="presParOf" srcId="{99BC3721-84F8-4919-B885-BF15A80532AF}" destId="{156CEB5B-DF46-410B-AFAB-B12E6A1E7962}" srcOrd="10" destOrd="0" presId="urn:microsoft.com/office/officeart/2005/8/layout/cycle8"/>
    <dgm:cxn modelId="{151BF8AD-5B73-4729-BC18-256DB034A5A7}" type="presParOf" srcId="{99BC3721-84F8-4919-B885-BF15A80532AF}" destId="{EA9A72B4-57EB-4B43-9E9C-652AF1DD3954}" srcOrd="11" destOrd="0" presId="urn:microsoft.com/office/officeart/2005/8/layout/cycle8"/>
    <dgm:cxn modelId="{57254003-D629-45DE-AD46-E76B0D12652F}" type="presParOf" srcId="{99BC3721-84F8-4919-B885-BF15A80532AF}" destId="{55BBA1F5-7583-4403-B338-6D6140F19BE9}" srcOrd="12" destOrd="0" presId="urn:microsoft.com/office/officeart/2005/8/layout/cycle8"/>
    <dgm:cxn modelId="{679F3ECB-90A7-45DA-A542-0EE8C7C8FE4B}" type="presParOf" srcId="{99BC3721-84F8-4919-B885-BF15A80532AF}" destId="{D7CCC0E5-4D70-43BD-A921-87BB6DCB4B31}" srcOrd="13" destOrd="0" presId="urn:microsoft.com/office/officeart/2005/8/layout/cycle8"/>
    <dgm:cxn modelId="{8C7692EE-4095-4503-B38D-C2EB256DDE13}" type="presParOf" srcId="{99BC3721-84F8-4919-B885-BF15A80532AF}" destId="{800083FC-7ABD-4AD4-BE5A-F67BE52F920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085EA-F644-4DE7-A1BA-DFB2E41F14AF}">
      <dsp:nvSpPr>
        <dsp:cNvPr id="0" name=""/>
        <dsp:cNvSpPr/>
      </dsp:nvSpPr>
      <dsp:spPr>
        <a:xfrm>
          <a:off x="1562329" y="184463"/>
          <a:ext cx="3098989" cy="3098989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b="1" kern="1200" dirty="0">
              <a:solidFill>
                <a:srgbClr val="9EFF29"/>
              </a:solidFill>
            </a:rPr>
            <a:t>Контрола реализације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/>
            <a:t>- сам процес учења</a:t>
          </a:r>
          <a:endParaRPr lang="en-US" sz="1100" kern="1200" dirty="0"/>
        </a:p>
      </dsp:txBody>
      <dsp:txXfrm>
        <a:off x="3195570" y="841154"/>
        <a:ext cx="1106781" cy="922318"/>
      </dsp:txXfrm>
    </dsp:sp>
    <dsp:sp modelId="{72AB37EA-5C56-4356-A54F-A88D4436D550}">
      <dsp:nvSpPr>
        <dsp:cNvPr id="0" name=""/>
        <dsp:cNvSpPr/>
      </dsp:nvSpPr>
      <dsp:spPr>
        <a:xfrm>
          <a:off x="1498505" y="157608"/>
          <a:ext cx="3098989" cy="3374055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b="1" kern="1200" dirty="0">
              <a:solidFill>
                <a:srgbClr val="9EFF29"/>
              </a:solidFill>
            </a:rPr>
            <a:t>Рефлексија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/>
            <a:t>-самовредновање, процена постигнућа с обзиром на утврђен критеријум</a:t>
          </a:r>
          <a:endParaRPr lang="en-US" sz="1100" kern="1200" dirty="0"/>
        </a:p>
      </dsp:txBody>
      <dsp:txXfrm>
        <a:off x="2236359" y="2346728"/>
        <a:ext cx="1660172" cy="883681"/>
      </dsp:txXfrm>
    </dsp:sp>
    <dsp:sp modelId="{DE3DB2D5-D22D-4EE5-BC45-8EC0E957615D}">
      <dsp:nvSpPr>
        <dsp:cNvPr id="0" name=""/>
        <dsp:cNvSpPr/>
      </dsp:nvSpPr>
      <dsp:spPr>
        <a:xfrm>
          <a:off x="1434680" y="184463"/>
          <a:ext cx="3098989" cy="3098989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b="1" kern="1200" dirty="0">
              <a:solidFill>
                <a:srgbClr val="9EFF29"/>
              </a:solidFill>
            </a:rPr>
            <a:t>Планирање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/>
            <a:t>-конкретни циљеви и стратегије</a:t>
          </a:r>
          <a:endParaRPr lang="en-US" sz="1100" kern="1200" dirty="0"/>
        </a:p>
      </dsp:txBody>
      <dsp:txXfrm>
        <a:off x="1793647" y="841154"/>
        <a:ext cx="1106781" cy="922318"/>
      </dsp:txXfrm>
    </dsp:sp>
    <dsp:sp modelId="{55BBA1F5-7583-4403-B338-6D6140F19BE9}">
      <dsp:nvSpPr>
        <dsp:cNvPr id="0" name=""/>
        <dsp:cNvSpPr/>
      </dsp:nvSpPr>
      <dsp:spPr>
        <a:xfrm>
          <a:off x="1370743" y="-7378"/>
          <a:ext cx="3482673" cy="348267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CCC0E5-4D70-43BD-A921-87BB6DCB4B31}">
      <dsp:nvSpPr>
        <dsp:cNvPr id="0" name=""/>
        <dsp:cNvSpPr/>
      </dsp:nvSpPr>
      <dsp:spPr>
        <a:xfrm>
          <a:off x="1306663" y="101506"/>
          <a:ext cx="3482673" cy="348267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2">
                <a:shade val="90000"/>
                <a:hueOff val="-20501"/>
                <a:satOff val="-3472"/>
                <a:lumOff val="16056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20501"/>
                <a:satOff val="-3472"/>
                <a:lumOff val="16056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20501"/>
                <a:satOff val="-3472"/>
                <a:lumOff val="160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0083FC-7ABD-4AD4-BE5A-F67BE52F920D}">
      <dsp:nvSpPr>
        <dsp:cNvPr id="0" name=""/>
        <dsp:cNvSpPr/>
      </dsp:nvSpPr>
      <dsp:spPr>
        <a:xfrm>
          <a:off x="1242582" y="-7378"/>
          <a:ext cx="3482673" cy="348267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shade val="90000"/>
                <a:hueOff val="-41001"/>
                <a:satOff val="-6944"/>
                <a:lumOff val="32113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41001"/>
                <a:satOff val="-6944"/>
                <a:lumOff val="32113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41001"/>
                <a:satOff val="-6944"/>
                <a:lumOff val="321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7533" y="907027"/>
            <a:ext cx="7801893" cy="157807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6000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3897" y="2864876"/>
            <a:ext cx="7766107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816" y="143222"/>
            <a:ext cx="8259098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5" y="1179871"/>
            <a:ext cx="8244349" cy="3569110"/>
          </a:xfrm>
        </p:spPr>
        <p:txBody>
          <a:bodyPr/>
          <a:lstStyle>
            <a:lvl1pPr algn="l">
              <a:defRPr sz="2800">
                <a:solidFill>
                  <a:srgbClr val="600000"/>
                </a:solidFill>
              </a:defRPr>
            </a:lvl1pPr>
            <a:lvl2pPr algn="l">
              <a:defRPr>
                <a:solidFill>
                  <a:srgbClr val="600000"/>
                </a:solidFill>
              </a:defRPr>
            </a:lvl2pPr>
            <a:lvl3pPr algn="l">
              <a:defRPr>
                <a:solidFill>
                  <a:srgbClr val="600000"/>
                </a:solidFill>
              </a:defRPr>
            </a:lvl3pPr>
            <a:lvl4pPr algn="l">
              <a:defRPr>
                <a:solidFill>
                  <a:srgbClr val="600000"/>
                </a:solidFill>
              </a:defRPr>
            </a:lvl4pPr>
            <a:lvl5pPr algn="l">
              <a:defRPr>
                <a:solidFill>
                  <a:srgbClr val="6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363" y="436033"/>
            <a:ext cx="6555934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013" y="1209366"/>
            <a:ext cx="6526162" cy="3508626"/>
          </a:xfrm>
        </p:spPr>
        <p:txBody>
          <a:bodyPr/>
          <a:lstStyle>
            <a:lvl1pPr>
              <a:defRPr sz="2800">
                <a:solidFill>
                  <a:srgbClr val="600000"/>
                </a:solidFill>
              </a:defRPr>
            </a:lvl1pPr>
            <a:lvl2pPr>
              <a:defRPr>
                <a:solidFill>
                  <a:srgbClr val="600000"/>
                </a:solidFill>
              </a:defRPr>
            </a:lvl2pPr>
            <a:lvl3pPr>
              <a:defRPr>
                <a:solidFill>
                  <a:srgbClr val="600000"/>
                </a:solidFill>
              </a:defRPr>
            </a:lvl3pPr>
            <a:lvl4pPr>
              <a:defRPr>
                <a:solidFill>
                  <a:srgbClr val="600000"/>
                </a:solidFill>
              </a:defRPr>
            </a:lvl4pPr>
            <a:lvl5pPr>
              <a:defRPr>
                <a:solidFill>
                  <a:srgbClr val="6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3" y="161029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8032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6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80429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600000"/>
                </a:solidFill>
              </a:defRPr>
            </a:lvl1pPr>
            <a:lvl2pPr algn="ctr">
              <a:defRPr sz="2000">
                <a:solidFill>
                  <a:srgbClr val="600000"/>
                </a:solidFill>
              </a:defRPr>
            </a:lvl2pPr>
            <a:lvl3pPr algn="ctr">
              <a:defRPr sz="1800">
                <a:solidFill>
                  <a:srgbClr val="600000"/>
                </a:solidFill>
              </a:defRPr>
            </a:lvl3pPr>
            <a:lvl4pPr algn="ctr">
              <a:defRPr sz="1600">
                <a:solidFill>
                  <a:srgbClr val="600000"/>
                </a:solidFill>
              </a:defRPr>
            </a:lvl4pPr>
            <a:lvl5pPr algn="ctr">
              <a:defRPr sz="1600">
                <a:solidFill>
                  <a:srgbClr val="6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8032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6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80429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600000"/>
                </a:solidFill>
              </a:defRPr>
            </a:lvl1pPr>
            <a:lvl2pPr algn="ctr">
              <a:defRPr sz="2000">
                <a:solidFill>
                  <a:srgbClr val="600000"/>
                </a:solidFill>
              </a:defRPr>
            </a:lvl2pPr>
            <a:lvl3pPr algn="ctr">
              <a:defRPr sz="1800">
                <a:solidFill>
                  <a:srgbClr val="600000"/>
                </a:solidFill>
              </a:defRPr>
            </a:lvl3pPr>
            <a:lvl4pPr algn="ctr">
              <a:defRPr sz="1600">
                <a:solidFill>
                  <a:srgbClr val="600000"/>
                </a:solidFill>
              </a:defRPr>
            </a:lvl4pPr>
            <a:lvl5pPr algn="ctr">
              <a:defRPr sz="1600">
                <a:solidFill>
                  <a:srgbClr val="6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ted.com/talks/rita_pierson_every_kid_needs_a_champion/transcript?language=sr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etserbia.edu.rs/Zbirka%20doc/Ocenjivanje.pdf" TargetMode="External"/><Relationship Id="rId3" Type="http://schemas.openxmlformats.org/officeDocument/2006/relationships/hyperlink" Target="https://scindeks-clanci.ceon.rs/data/pdf/0547-3330/2015/0547-33301502269K.pdf" TargetMode="External"/><Relationship Id="rId7" Type="http://schemas.openxmlformats.org/officeDocument/2006/relationships/hyperlink" Target="https://zuov.gov.rs/wp-content/uploads/2017/12/Ocenivanje-zasnovano-na-kompetencijama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zvionica.wixsite.com/smernice/ocenjivanje" TargetMode="External"/><Relationship Id="rId5" Type="http://schemas.openxmlformats.org/officeDocument/2006/relationships/hyperlink" Target="https://www.pedagog.rs/wp-content/uploads/2016/05/NGutvajn2015.pdf" TargetMode="External"/><Relationship Id="rId4" Type="http://schemas.openxmlformats.org/officeDocument/2006/relationships/hyperlink" Target="https://www.unicef.org/serbia/publikacije/spre%C4%8Davanje-osipanja-u%C4%8Denika-iz-obrazovnog-sistema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aleksandra.stevanovic@petaekonomska.edu.r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meter.com/s/727407509aeda096849fe32ca61ecedc/3b32565e688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536" y="316179"/>
            <a:ext cx="7728154" cy="2935832"/>
          </a:xfrm>
        </p:spPr>
        <p:txBody>
          <a:bodyPr>
            <a:normAutofit/>
          </a:bodyPr>
          <a:lstStyle/>
          <a:p>
            <a:r>
              <a:rPr lang="sr-Cyrl-RS" dirty="0"/>
              <a:t>Утицај оцењивања</a:t>
            </a:r>
            <a:br>
              <a:rPr lang="sr-Cyrl-RS" dirty="0"/>
            </a:br>
            <a:r>
              <a:rPr lang="sr-Cyrl-RS" dirty="0"/>
              <a:t> </a:t>
            </a:r>
            <a:r>
              <a:rPr lang="sr-Cyrl-RS"/>
              <a:t>на успешност </a:t>
            </a:r>
            <a:r>
              <a:rPr lang="sr-Cyrl-RS" dirty="0"/>
              <a:t>учења</a:t>
            </a:r>
            <a:br>
              <a:rPr lang="sr-Cyrl-RS" dirty="0"/>
            </a:br>
            <a:br>
              <a:rPr lang="en-US" dirty="0"/>
            </a:br>
            <a:r>
              <a:rPr lang="sr-Cyrl-RS" sz="3200" dirty="0">
                <a:solidFill>
                  <a:schemeClr val="bg1"/>
                </a:solidFill>
              </a:rPr>
              <a:t>Да ли је оцењивање успех за нас</a:t>
            </a:r>
            <a:br>
              <a:rPr lang="sr-Cyrl-RS" sz="3200" dirty="0">
                <a:solidFill>
                  <a:schemeClr val="bg1"/>
                </a:solidFill>
              </a:rPr>
            </a:br>
            <a:r>
              <a:rPr lang="sr-Cyrl-RS" sz="3200" dirty="0">
                <a:solidFill>
                  <a:schemeClr val="bg1"/>
                </a:solidFill>
              </a:rPr>
              <a:t>или за ученике?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97" y="3770489"/>
            <a:ext cx="8007192" cy="1140178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l"/>
            <a:r>
              <a:rPr lang="sr-Cyrl-RS" dirty="0"/>
              <a:t>21.12.2021.</a:t>
            </a:r>
          </a:p>
          <a:p>
            <a:r>
              <a:rPr lang="sr-Cyrl-RS" dirty="0"/>
              <a:t>Александра Стевановић</a:t>
            </a:r>
          </a:p>
          <a:p>
            <a:r>
              <a:rPr lang="sr-Cyrl-RS" dirty="0"/>
              <a:t>Стручни </a:t>
            </a:r>
            <a:r>
              <a:rPr lang="sr-Cyrl-RS"/>
              <a:t>сарадник – психолог</a:t>
            </a:r>
            <a:r>
              <a:rPr lang="sr-Cyrl-RS" dirty="0"/>
              <a:t>, педагошки саветник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6222" y="213084"/>
            <a:ext cx="6910075" cy="881937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Задатак за рад у групама:</a:t>
            </a:r>
            <a:br>
              <a:rPr lang="sr-Cyrl-RS" dirty="0"/>
            </a:br>
            <a:r>
              <a:rPr lang="sr-Cyrl-RS" dirty="0"/>
              <a:t>	</a:t>
            </a:r>
            <a:r>
              <a:rPr lang="sr-Cyrl-RS" sz="2700" dirty="0"/>
              <a:t>(Аурора и Немања)</a:t>
            </a:r>
            <a:endParaRPr lang="en-US" sz="2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28710" y="1230489"/>
            <a:ext cx="6307579" cy="3699927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sr-Cyrl-RS" dirty="0"/>
              <a:t>Осујећујући родитељ</a:t>
            </a:r>
          </a:p>
          <a:p>
            <a:pPr marL="514350" indent="-514350">
              <a:buAutoNum type="arabicPeriod"/>
            </a:pPr>
            <a:r>
              <a:rPr lang="sr-Cyrl-RS" dirty="0"/>
              <a:t>Осујећујући наставник</a:t>
            </a:r>
          </a:p>
          <a:p>
            <a:pPr marL="514350" indent="-514350">
              <a:buAutoNum type="arabicPeriod"/>
            </a:pPr>
            <a:r>
              <a:rPr lang="sr-Cyrl-RS" dirty="0"/>
              <a:t>Подстичући родитељ</a:t>
            </a:r>
          </a:p>
          <a:p>
            <a:pPr marL="514350" indent="-514350">
              <a:buAutoNum type="arabicPeriod"/>
            </a:pPr>
            <a:r>
              <a:rPr lang="sr-Cyrl-RS" dirty="0"/>
              <a:t>Подстичући наставник</a:t>
            </a:r>
          </a:p>
          <a:p>
            <a:pPr marL="514350" indent="-514350">
              <a:buAutoNum type="arabicPeriod"/>
            </a:pPr>
            <a:r>
              <a:rPr lang="sr-Cyrl-RS" dirty="0"/>
              <a:t>Стратегије за подстицање ученика и улога стручних сарадника</a:t>
            </a:r>
          </a:p>
          <a:p>
            <a:pPr marL="0" indent="0">
              <a:buNone/>
            </a:pPr>
            <a:endParaRPr lang="sr-Cyrl-RS" sz="1900" dirty="0"/>
          </a:p>
          <a:p>
            <a:pPr marL="0" indent="0">
              <a:buNone/>
            </a:pPr>
            <a:r>
              <a:rPr lang="sr-Cyrl-RS" dirty="0"/>
              <a:t>Време за израду 10 минута</a:t>
            </a:r>
          </a:p>
          <a:p>
            <a:pPr marL="0" indent="0">
              <a:buNone/>
            </a:pPr>
            <a:r>
              <a:rPr lang="sr-Cyrl-RS" dirty="0"/>
              <a:t>Враћање у главну собу + представник групе кратко излаже у име групе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22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6F8EC4-B50B-4B02-8030-5A0D138C7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Задаци за групе: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F430B8-A058-49E3-93B4-17637951C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89" y="1072446"/>
            <a:ext cx="8715022" cy="3939122"/>
          </a:xfrm>
        </p:spPr>
        <p:txBody>
          <a:bodyPr>
            <a:normAutofit fontScale="55000" lnSpcReduction="2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група ОСУЈЕЋУЈУЋИ РОДИТЕЉ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осујећујући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родитељ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имате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ћерку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Аурору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Аурорина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Аурора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шести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разред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своје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мајке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седмо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картонском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насељу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редовно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учитељице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некако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успевала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јединице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петог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разреда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баш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ређа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јединице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полугодишту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ће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сигурно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имати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више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недовољне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Изгледа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јој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свеједно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себе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лења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ЗАДАТАК: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осећате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родитељ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Излистајте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осећања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Замислите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осујећујући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родитељ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понаша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према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Аурори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Излистајте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Аурорина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осећања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група ОСУЈЕЋУЈУЋИ НАСТАВНИК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осујећујући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наставник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имате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Немању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Немањина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Немања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први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разред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средње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стручне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мајком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очухом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Често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селио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променио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чак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Дешавало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потуче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никад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нису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битне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Чуди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уопште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упадне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у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средњу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некако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изгурао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средњој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здружио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екипом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додатно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утиче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лоше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њега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полугодишту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ће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сигурно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имати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више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недовољне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Изгледа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свеједно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себе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лењ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ЗАДАТАК: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осећате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наставник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Излистајте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осећања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Замислите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осујећујући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наставник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понаша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према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Немањи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Излистајте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Немањина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осећања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група ПОДСТИЧУЋИ РОДИТЕЉ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подстичући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родитељ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имате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Немању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Немањина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Немања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први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разред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средње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стручне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мајком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очухом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Често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селио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променио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чак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Дешавало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потуче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никад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нису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битне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Чуди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уопште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упадне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у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средњу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некако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изгурао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средњој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здружио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екипом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додатно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утиче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лоше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њега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полугодишту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ће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сигурно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имати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више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недовољне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Изгледа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свеједно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себе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лењ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ЗАДАТАК: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осећате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родитељ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Излистајте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осећања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Замислите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подстичући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родитељ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понаша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према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Немањи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Излистајте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Немањина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осећања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67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79EA7-30D4-447A-A242-1878A12DC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Задаци за групе: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45EBB-6EED-41AE-8079-0C3B6C291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56" y="993422"/>
            <a:ext cx="8805333" cy="400685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група ПОДСТИЧУЋИ НАСТАВНИК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подстичући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наставник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имате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ученицу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Аурору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Ово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Аурорина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Аурора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шести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разред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пето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своје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мајке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оцу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седмо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картонском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насељу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редовно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али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учитељице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некако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успевала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јединице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петог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разреда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баш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ређа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јединице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полугодишту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ће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сигурно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имати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више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недовољне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Изгледа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јој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свеједно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себе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лења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ЗАДАТАК: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осећате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наставник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Излистајте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осећања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Замислите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подстичући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наставник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понаша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према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Аурори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Излистајте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Аурорина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осећања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група ПОДСТИЦАЊЕ УЧЕНИКА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Следи пример два ученика са тешкоћама у учењу. Ово су њихове приче: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Аурора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шести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разред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пето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своје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мајке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оцу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седмо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картонском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насељу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редовно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али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учитељице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некако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успевала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јединице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петог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разреда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баш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ређа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јединице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Немања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први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разред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средње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стручне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Живи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мајком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очухом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Често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селио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променио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чак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Дешавало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потуче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воли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никад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нису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битне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Чуди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уопште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успео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упадне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у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неку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средњу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Основну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некако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изгурао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али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средњој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здружио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екипом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додатно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утиче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лоше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њега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полугодишту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ће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обоје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сигурно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имати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више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недовољне</a:t>
            </a:r>
            <a:r>
              <a:rPr lang="sr-Cyrl-R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оцене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Изгледа</a:t>
            </a:r>
            <a:r>
              <a:rPr lang="sr-Cyrl-R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ју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свеједно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R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Обоје к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аж</a:t>
            </a:r>
            <a:r>
              <a:rPr lang="sr-Cyrl-R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себе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лењ</a:t>
            </a:r>
            <a:r>
              <a:rPr lang="sr-Cyrl-R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ЗАДАТАК: Предложите неколико стратегија које би могао да примени наставник како би ученица и ученик побољшали свој успех у школи?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07571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536" y="316179"/>
            <a:ext cx="7728154" cy="2935832"/>
          </a:xfrm>
        </p:spPr>
        <p:txBody>
          <a:bodyPr>
            <a:normAutofit/>
          </a:bodyPr>
          <a:lstStyle/>
          <a:p>
            <a:br>
              <a:rPr lang="sr-Cyrl-RS" dirty="0"/>
            </a:br>
            <a:br>
              <a:rPr lang="en-US" dirty="0"/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21642A2-FFE4-409D-8E0A-1F3727304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8311" y="441337"/>
            <a:ext cx="2906332" cy="678426"/>
          </a:xfrm>
        </p:spPr>
        <p:txBody>
          <a:bodyPr/>
          <a:lstStyle/>
          <a:p>
            <a:pPr algn="ctr"/>
            <a:r>
              <a:rPr lang="sr-Cyrl-RS" b="1" dirty="0">
                <a:solidFill>
                  <a:srgbClr val="C00000"/>
                </a:solidFill>
              </a:rPr>
              <a:t>Извештавање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3AE43D-93DB-4846-BE5D-0A64C7DBC1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639959"/>
            <a:ext cx="5852160" cy="245059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2686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536" y="316179"/>
            <a:ext cx="7728154" cy="2935832"/>
          </a:xfrm>
        </p:spPr>
        <p:txBody>
          <a:bodyPr>
            <a:normAutofit/>
          </a:bodyPr>
          <a:lstStyle/>
          <a:p>
            <a:br>
              <a:rPr lang="sr-Cyrl-RS" dirty="0"/>
            </a:br>
            <a:br>
              <a:rPr lang="en-US" dirty="0"/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21642A2-FFE4-409D-8E0A-1F3727304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8311" y="226846"/>
            <a:ext cx="2906332" cy="678426"/>
          </a:xfrm>
        </p:spPr>
        <p:txBody>
          <a:bodyPr/>
          <a:lstStyle/>
          <a:p>
            <a:pPr algn="ctr"/>
            <a:r>
              <a:rPr lang="sr-Cyrl-RS" b="1" dirty="0">
                <a:solidFill>
                  <a:srgbClr val="C00000"/>
                </a:solidFill>
              </a:rPr>
              <a:t>Неке препоруке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80C067-DE56-4990-8902-14829802DE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086875"/>
            <a:ext cx="5852160" cy="372770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0627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2693" y="161029"/>
            <a:ext cx="8295218" cy="763525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/>
              <a:t>Још једна перспектива: У истом смо сосу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6879" y="1059209"/>
            <a:ext cx="4040188" cy="479822"/>
          </a:xfrm>
        </p:spPr>
        <p:txBody>
          <a:bodyPr/>
          <a:lstStyle/>
          <a:p>
            <a:r>
              <a:rPr lang="sr-Cyrl-RS" dirty="0"/>
              <a:t>Ученик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24089" y="1617240"/>
            <a:ext cx="3386667" cy="216453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sr-Cyrl-RS" dirty="0"/>
              <a:t>Портфолио </a:t>
            </a:r>
            <a:endParaRPr lang="en-US" dirty="0"/>
          </a:p>
          <a:p>
            <a:r>
              <a:rPr lang="sr-Cyrl-RS" dirty="0" err="1"/>
              <a:t>Саморегулација</a:t>
            </a:r>
            <a:endParaRPr lang="en-US" dirty="0"/>
          </a:p>
          <a:p>
            <a:r>
              <a:rPr lang="sr-Cyrl-RS" dirty="0"/>
              <a:t>Предузимљивост</a:t>
            </a:r>
          </a:p>
          <a:p>
            <a:r>
              <a:rPr lang="sr-Cyrl-RS" dirty="0"/>
              <a:t>Оснаживање за дељење</a:t>
            </a:r>
          </a:p>
          <a:p>
            <a:r>
              <a:rPr lang="sr-Cyrl-RS" dirty="0" err="1"/>
              <a:t>Вршњачка</a:t>
            </a:r>
            <a:r>
              <a:rPr lang="sr-Cyrl-RS" dirty="0"/>
              <a:t> подршка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46133" y="1009872"/>
            <a:ext cx="3567642" cy="479822"/>
          </a:xfrm>
        </p:spPr>
        <p:txBody>
          <a:bodyPr/>
          <a:lstStyle/>
          <a:p>
            <a:r>
              <a:rPr lang="sr-Cyrl-RS" dirty="0"/>
              <a:t>Наставник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046133" y="1648405"/>
            <a:ext cx="3532766" cy="212958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sr-Cyrl-RS" dirty="0"/>
              <a:t>Портфолио </a:t>
            </a:r>
            <a:endParaRPr lang="en-US" dirty="0"/>
          </a:p>
          <a:p>
            <a:r>
              <a:rPr lang="sr-Cyrl-RS" dirty="0"/>
              <a:t>Процес планирања и реализације наставе</a:t>
            </a:r>
            <a:endParaRPr lang="en-US" dirty="0"/>
          </a:p>
          <a:p>
            <a:r>
              <a:rPr lang="sr-Cyrl-RS" dirty="0"/>
              <a:t>Предузимљивост</a:t>
            </a:r>
          </a:p>
          <a:p>
            <a:r>
              <a:rPr lang="sr-Cyrl-RS" dirty="0"/>
              <a:t>Дељење </a:t>
            </a:r>
          </a:p>
          <a:p>
            <a:r>
              <a:rPr lang="sr-Cyrl-RS" dirty="0"/>
              <a:t>Потреба за подршком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C179D3-F387-478E-A00C-A6D3F978E7B2}"/>
              </a:ext>
            </a:extLst>
          </p:cNvPr>
          <p:cNvSpPr txBox="1"/>
          <p:nvPr/>
        </p:nvSpPr>
        <p:spPr>
          <a:xfrm>
            <a:off x="2274712" y="4436536"/>
            <a:ext cx="459457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400" b="1" dirty="0"/>
              <a:t>С Т Р У Ч Н И    С А Р А Д Н И Ц И</a:t>
            </a:r>
            <a:endParaRPr lang="en-US" sz="2400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80828E-9EC5-4434-952F-271F2FA91D9B}"/>
              </a:ext>
            </a:extLst>
          </p:cNvPr>
          <p:cNvCxnSpPr>
            <a:cxnSpLocks/>
          </p:cNvCxnSpPr>
          <p:nvPr/>
        </p:nvCxnSpPr>
        <p:spPr>
          <a:xfrm flipH="1" flipV="1">
            <a:off x="3256842" y="3871396"/>
            <a:ext cx="434624" cy="493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FBD2C1-2940-4A81-90CF-D9293D17ED60}"/>
              </a:ext>
            </a:extLst>
          </p:cNvPr>
          <p:cNvCxnSpPr>
            <a:cxnSpLocks/>
          </p:cNvCxnSpPr>
          <p:nvPr/>
        </p:nvCxnSpPr>
        <p:spPr>
          <a:xfrm flipV="1">
            <a:off x="5463819" y="3832499"/>
            <a:ext cx="632181" cy="554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8851D5-B74A-47BA-A951-F437EB8EBCA2}"/>
              </a:ext>
            </a:extLst>
          </p:cNvPr>
          <p:cNvCxnSpPr>
            <a:cxnSpLocks/>
          </p:cNvCxnSpPr>
          <p:nvPr/>
        </p:nvCxnSpPr>
        <p:spPr>
          <a:xfrm flipH="1">
            <a:off x="5667022" y="3871396"/>
            <a:ext cx="587022" cy="515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B41583D-BF9F-404C-B883-2D0DD8E187F4}"/>
              </a:ext>
            </a:extLst>
          </p:cNvPr>
          <p:cNvCxnSpPr>
            <a:cxnSpLocks/>
          </p:cNvCxnSpPr>
          <p:nvPr/>
        </p:nvCxnSpPr>
        <p:spPr>
          <a:xfrm>
            <a:off x="3420533" y="3872089"/>
            <a:ext cx="474136" cy="493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AD8714B-0433-419B-9626-B0FEC8611E1A}"/>
              </a:ext>
            </a:extLst>
          </p:cNvPr>
          <p:cNvCxnSpPr>
            <a:cxnSpLocks/>
          </p:cNvCxnSpPr>
          <p:nvPr/>
        </p:nvCxnSpPr>
        <p:spPr>
          <a:xfrm>
            <a:off x="4312355" y="2585157"/>
            <a:ext cx="6208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EE89034-611F-45D7-9C0F-905F8E1FE629}"/>
              </a:ext>
            </a:extLst>
          </p:cNvPr>
          <p:cNvCxnSpPr>
            <a:cxnSpLocks/>
          </p:cNvCxnSpPr>
          <p:nvPr/>
        </p:nvCxnSpPr>
        <p:spPr>
          <a:xfrm flipH="1">
            <a:off x="4289777" y="2755951"/>
            <a:ext cx="6208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820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1. Учити ученике како да уче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err="1"/>
              <a:t>Фаворизација</a:t>
            </a:r>
            <a:r>
              <a:rPr lang="sr-Cyrl-RS" dirty="0"/>
              <a:t> чисте репродукције</a:t>
            </a:r>
          </a:p>
          <a:p>
            <a:r>
              <a:rPr lang="sr-Cyrl-RS" dirty="0"/>
              <a:t>Акценат на навикама у учењу</a:t>
            </a:r>
            <a:endParaRPr lang="en-US" dirty="0"/>
          </a:p>
          <a:p>
            <a:r>
              <a:rPr lang="sr-Cyrl-RS" dirty="0"/>
              <a:t>Стилови учења</a:t>
            </a:r>
            <a:endParaRPr lang="en-US" dirty="0"/>
          </a:p>
          <a:p>
            <a:r>
              <a:rPr lang="sr-Cyrl-RS" dirty="0"/>
              <a:t>Али: како читати, анализирати, издвојити битно од небитног, аргументовати </a:t>
            </a:r>
          </a:p>
          <a:p>
            <a:r>
              <a:rPr lang="sr-Cyrl-RS" dirty="0"/>
              <a:t>Квалитетно знање се ослања на старо (претходно)</a:t>
            </a:r>
          </a:p>
          <a:p>
            <a:r>
              <a:rPr lang="sr-Cyrl-RS" dirty="0"/>
              <a:t>Одличан ресурс може бити </a:t>
            </a:r>
            <a:r>
              <a:rPr lang="sr-Cyrl-RS" dirty="0" err="1"/>
              <a:t>вршњачка</a:t>
            </a:r>
            <a:r>
              <a:rPr lang="sr-Cyrl-RS" dirty="0"/>
              <a:t> подршка</a:t>
            </a:r>
          </a:p>
          <a:p>
            <a:r>
              <a:rPr lang="sr-Cyrl-RS" dirty="0"/>
              <a:t>Сарадничко учење и учење оријентисано на проблем одн. решавање проблема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12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0089" y="62833"/>
            <a:ext cx="5736030" cy="725349"/>
          </a:xfrm>
        </p:spPr>
        <p:txBody>
          <a:bodyPr>
            <a:normAutofit/>
          </a:bodyPr>
          <a:lstStyle/>
          <a:p>
            <a:r>
              <a:rPr lang="sr-Cyrl-RS" dirty="0" err="1"/>
              <a:t>Саморегулација</a:t>
            </a:r>
            <a:r>
              <a:rPr lang="sr-Cyrl-RS" dirty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0178" y="788182"/>
            <a:ext cx="7620000" cy="4292485"/>
          </a:xfrm>
        </p:spPr>
        <p:txBody>
          <a:bodyPr>
            <a:normAutofit/>
          </a:bodyPr>
          <a:lstStyle/>
          <a:p>
            <a:r>
              <a:rPr lang="ru-RU" sz="2000" dirty="0"/>
              <a:t>План, циљ, организација процеса, самоконтрола и повремена самоевалуација током процеса учења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sr-Cyrl-RS" sz="2000" dirty="0"/>
          </a:p>
          <a:p>
            <a:pPr marL="0" indent="0">
              <a:buNone/>
            </a:pPr>
            <a:endParaRPr lang="sr-Cyrl-RS" sz="2000" dirty="0"/>
          </a:p>
          <a:p>
            <a:pPr marL="0" indent="0">
              <a:buNone/>
            </a:pPr>
            <a:endParaRPr lang="sr-Cyrl-RS" sz="2000" dirty="0"/>
          </a:p>
          <a:p>
            <a:endParaRPr lang="sr-Cyrl-RS" sz="2000" dirty="0"/>
          </a:p>
          <a:p>
            <a:endParaRPr lang="sr-Cyrl-RS" sz="2000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F4DA884-2D01-4D8B-ABB7-AF6356FB6D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7889711"/>
              </p:ext>
            </p:extLst>
          </p:nvPr>
        </p:nvGraphicFramePr>
        <p:xfrm>
          <a:off x="2517966" y="1450696"/>
          <a:ext cx="6096000" cy="3689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F68225B9-ED6A-48B4-A7C5-5252044CB831}"/>
              </a:ext>
            </a:extLst>
          </p:cNvPr>
          <p:cNvSpPr/>
          <p:nvPr/>
        </p:nvSpPr>
        <p:spPr>
          <a:xfrm>
            <a:off x="1253067" y="258145"/>
            <a:ext cx="508000" cy="334726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62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2. </a:t>
            </a:r>
            <a:r>
              <a:rPr lang="sr-Cyrl-RS" dirty="0"/>
              <a:t>Превенција осипања из О-В система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/>
              <a:t>Приручник за школе: Спречавање осипања ученика из образовног система</a:t>
            </a:r>
          </a:p>
          <a:p>
            <a:r>
              <a:rPr lang="sr-Cyrl-RS" dirty="0"/>
              <a:t>Упитник за процену почетног стања, идентификација ученика у ризику од осипања и формирање табеле са приказом на нивоу школе </a:t>
            </a:r>
          </a:p>
          <a:p>
            <a:r>
              <a:rPr lang="sr-Cyrl-RS" dirty="0"/>
              <a:t>Информисање о томе свих интересних страна унутар школе</a:t>
            </a:r>
          </a:p>
          <a:p>
            <a:r>
              <a:rPr lang="sr-Cyrl-RS" dirty="0"/>
              <a:t>План подршке за ученике у ризику, реализација, евалуација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07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956" y="143222"/>
            <a:ext cx="8794044" cy="763526"/>
          </a:xfrm>
        </p:spPr>
        <p:txBody>
          <a:bodyPr>
            <a:normAutofit/>
          </a:bodyPr>
          <a:lstStyle/>
          <a:p>
            <a:r>
              <a:rPr lang="sr-Cyrl-RS" dirty="0"/>
              <a:t>3. Дигиталне компетенције и потребе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44" y="1072444"/>
            <a:ext cx="8703734" cy="4071056"/>
          </a:xfrm>
        </p:spPr>
        <p:txBody>
          <a:bodyPr>
            <a:normAutofit fontScale="62500" lnSpcReduction="20000"/>
          </a:bodyPr>
          <a:lstStyle/>
          <a:p>
            <a:r>
              <a:rPr lang="sr-Cyrl-RS" b="1" dirty="0"/>
              <a:t>Испитивање ставова о онлајн настави и дигиталним компетенцијама</a:t>
            </a:r>
            <a:r>
              <a:rPr lang="sr-Cyrl-RS" dirty="0"/>
              <a:t>, мај 2021. „Дигитална експедиција“</a:t>
            </a:r>
            <a:r>
              <a:rPr lang="sr-Latn-RS" dirty="0"/>
              <a:t>, </a:t>
            </a:r>
            <a:r>
              <a:rPr lang="sr-Cyrl-RS" dirty="0"/>
              <a:t>конкурс ЗУОВ</a:t>
            </a:r>
            <a:r>
              <a:rPr lang="sr-Latn-RS" dirty="0"/>
              <a:t>-</a:t>
            </a:r>
            <a:r>
              <a:rPr lang="sr-Cyrl-RS" dirty="0"/>
              <a:t>а </a:t>
            </a:r>
          </a:p>
          <a:p>
            <a:pPr marL="0" indent="0">
              <a:buNone/>
            </a:pPr>
            <a:r>
              <a:rPr lang="sr-Cyrl-RS" dirty="0"/>
              <a:t>Наставници (28), родитељи (95), ученици (144) </a:t>
            </a:r>
          </a:p>
          <a:p>
            <a:pPr marL="0" indent="0">
              <a:buNone/>
            </a:pPr>
            <a:r>
              <a:rPr lang="sr-Cyrl-RS" dirty="0"/>
              <a:t>*школа </a:t>
            </a:r>
            <a:r>
              <a:rPr lang="en-US" dirty="0"/>
              <a:t>je </a:t>
            </a:r>
            <a:r>
              <a:rPr lang="sr-Cyrl-RS" dirty="0"/>
              <a:t>имала: 474 ученика</a:t>
            </a:r>
            <a:r>
              <a:rPr lang="en-US" dirty="0"/>
              <a:t> </a:t>
            </a:r>
            <a:r>
              <a:rPr lang="sr-Cyrl-RS" dirty="0"/>
              <a:t>+</a:t>
            </a:r>
            <a:r>
              <a:rPr lang="en-US" dirty="0"/>
              <a:t> </a:t>
            </a:r>
            <a:r>
              <a:rPr lang="sr-Cyrl-RS" dirty="0"/>
              <a:t>38 наставника</a:t>
            </a:r>
            <a:endParaRPr lang="en-US" dirty="0"/>
          </a:p>
          <a:p>
            <a:r>
              <a:rPr lang="sr-Cyrl-RS" b="1" u="sng" dirty="0"/>
              <a:t>Закључци</a:t>
            </a:r>
            <a:r>
              <a:rPr lang="sr-Cyrl-RS" dirty="0"/>
              <a:t>: </a:t>
            </a:r>
          </a:p>
          <a:p>
            <a:pPr lvl="1"/>
            <a:r>
              <a:rPr lang="sr-Cyrl-RS" b="1" dirty="0"/>
              <a:t>Наставници</a:t>
            </a:r>
            <a:r>
              <a:rPr lang="sr-Cyrl-RS" dirty="0"/>
              <a:t>: потреба за упутствима, разјашњењима и материјалима који би им били подршка </a:t>
            </a:r>
          </a:p>
          <a:p>
            <a:pPr lvl="2"/>
            <a:r>
              <a:rPr lang="sr-Cyrl-RS" dirty="0"/>
              <a:t>Дигиталне компетенције ученика (1-5): </a:t>
            </a:r>
            <a:r>
              <a:rPr lang="sr-Cyrl-RS" b="1" dirty="0"/>
              <a:t>3.71</a:t>
            </a:r>
          </a:p>
          <a:p>
            <a:pPr lvl="1"/>
            <a:r>
              <a:rPr lang="sr-Cyrl-RS" b="1" dirty="0"/>
              <a:t>Родитељи</a:t>
            </a:r>
            <a:r>
              <a:rPr lang="sr-Cyrl-RS" dirty="0"/>
              <a:t>: кратки јасни садржаји, квизови, видео клипови, усаглашена организација рада, прецизни канали комуникације са ученицима, обједињена платформа... </a:t>
            </a:r>
          </a:p>
          <a:p>
            <a:pPr lvl="2"/>
            <a:r>
              <a:rPr lang="sr-Cyrl-RS" dirty="0"/>
              <a:t>Процена дигиталних компетенција ученика (1-5): </a:t>
            </a:r>
            <a:r>
              <a:rPr lang="sr-Cyrl-RS" b="1" dirty="0"/>
              <a:t>4.42</a:t>
            </a:r>
            <a:endParaRPr lang="en-US" b="1" dirty="0"/>
          </a:p>
          <a:p>
            <a:pPr lvl="1"/>
            <a:r>
              <a:rPr lang="sr-Cyrl-RS" b="1" dirty="0"/>
              <a:t>Ученици</a:t>
            </a:r>
            <a:r>
              <a:rPr lang="sr-Cyrl-RS" dirty="0"/>
              <a:t>: потреба за упутствима, сажетим и динамичним материјалима, видео и сликовни материјали, провере знања путем квизова, </a:t>
            </a:r>
            <a:r>
              <a:rPr lang="sr-Cyrl-RS" dirty="0" err="1"/>
              <a:t>дискорд</a:t>
            </a:r>
            <a:r>
              <a:rPr lang="sr-Cyrl-RS" dirty="0"/>
              <a:t> комуникација са наставницима… </a:t>
            </a:r>
          </a:p>
          <a:p>
            <a:pPr lvl="2"/>
            <a:r>
              <a:rPr lang="sr-Cyrl-RS" dirty="0"/>
              <a:t>процена личних дигиталних компетенција (1-5): </a:t>
            </a:r>
            <a:r>
              <a:rPr lang="sr-Cyrl-RS" b="1" dirty="0"/>
              <a:t>4.29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38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0363" y="176390"/>
            <a:ext cx="6555934" cy="749300"/>
          </a:xfrm>
        </p:spPr>
        <p:txBody>
          <a:bodyPr>
            <a:normAutofit/>
          </a:bodyPr>
          <a:lstStyle/>
          <a:p>
            <a:r>
              <a:rPr lang="sr-Cyrl-RS" dirty="0"/>
              <a:t>Садржај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27111" y="925691"/>
            <a:ext cx="6267064" cy="404142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r-Cyrl-RS" sz="3400" dirty="0"/>
              <a:t>Оцењивање да или не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400" dirty="0"/>
              <a:t>Како до оцене?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400" dirty="0"/>
              <a:t>Задатак – рад у групама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400" dirty="0"/>
              <a:t>Неке препоруке – лични одабир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400" dirty="0"/>
              <a:t>Још неке прилике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400" dirty="0"/>
              <a:t>Закључци и дискусија 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/>
              <a:t>* </a:t>
            </a:r>
            <a:r>
              <a:rPr lang="ru-RU" sz="2300" dirty="0"/>
              <a:t>У чету ће бити постављен линк за: </a:t>
            </a:r>
          </a:p>
          <a:p>
            <a:pPr lvl="1"/>
            <a:r>
              <a:rPr lang="ru-RU" sz="2300" dirty="0"/>
              <a:t>Евалуацију</a:t>
            </a:r>
            <a:r>
              <a:rPr lang="en-US" sz="2300" dirty="0"/>
              <a:t> </a:t>
            </a:r>
            <a:r>
              <a:rPr lang="sr-Cyrl-RS" sz="2300" dirty="0" err="1"/>
              <a:t>вебинара</a:t>
            </a:r>
            <a:r>
              <a:rPr lang="ru-RU" sz="2300" dirty="0"/>
              <a:t> и </a:t>
            </a:r>
          </a:p>
          <a:p>
            <a:pPr lvl="1"/>
            <a:r>
              <a:rPr lang="ru-RU" sz="2300" dirty="0"/>
              <a:t>Унос података за потврде о учешћу 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429CDC0-0EFF-4FAB-ADFA-8C66A7F015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AAB593-BD34-4148-8C5A-5825A8FE6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91" y="642421"/>
            <a:ext cx="8728219" cy="31958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29D594-883D-4276-9B42-870BACE72C8C}"/>
              </a:ext>
            </a:extLst>
          </p:cNvPr>
          <p:cNvSpPr txBox="1"/>
          <p:nvPr/>
        </p:nvSpPr>
        <p:spPr>
          <a:xfrm rot="19603708">
            <a:off x="305503" y="1820561"/>
            <a:ext cx="4099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>
                <a:solidFill>
                  <a:schemeClr val="bg1"/>
                </a:solidFill>
              </a:rPr>
              <a:t>Још неке прилике </a:t>
            </a:r>
            <a:r>
              <a:rPr lang="sr-Cyrl-RS" sz="36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63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8014" y="266700"/>
            <a:ext cx="6526162" cy="986367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Ситуациони задаци за основце</a:t>
            </a:r>
            <a:br>
              <a:rPr lang="sr-Cyrl-RS" dirty="0"/>
            </a:br>
            <a:r>
              <a:rPr lang="sr-Cyrl-RS" dirty="0"/>
              <a:t>и студије случаја за средњошколце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68013" y="1557866"/>
            <a:ext cx="6526162" cy="3160125"/>
          </a:xfrm>
        </p:spPr>
        <p:txBody>
          <a:bodyPr>
            <a:normAutofit fontScale="85000" lnSpcReduction="10000"/>
          </a:bodyPr>
          <a:lstStyle/>
          <a:p>
            <a:r>
              <a:rPr lang="sr-Cyrl-RS" dirty="0"/>
              <a:t>Искуствени моменат</a:t>
            </a:r>
            <a:endParaRPr lang="en-US" dirty="0"/>
          </a:p>
          <a:p>
            <a:r>
              <a:rPr lang="sr-Cyrl-RS" dirty="0"/>
              <a:t>Подстицај когнитивном развоју (конвергентно и дивергентно мишљење)</a:t>
            </a:r>
            <a:endParaRPr lang="en-US" dirty="0"/>
          </a:p>
          <a:p>
            <a:pPr lvl="1"/>
            <a:r>
              <a:rPr lang="sr-Cyrl-RS" dirty="0"/>
              <a:t>Развијају критичку анализу,  сагледавање, одабир корисних и елиминацију бескорисних информација</a:t>
            </a:r>
          </a:p>
          <a:p>
            <a:pPr lvl="1"/>
            <a:r>
              <a:rPr lang="sr-Cyrl-RS" dirty="0"/>
              <a:t>Вежбају објашњавање уз аргументацију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01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Ваннаставне активности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4800" y="1055095"/>
            <a:ext cx="4040188" cy="847676"/>
          </a:xfrm>
        </p:spPr>
        <p:txBody>
          <a:bodyPr>
            <a:normAutofit lnSpcReduction="10000"/>
          </a:bodyPr>
          <a:lstStyle/>
          <a:p>
            <a:r>
              <a:rPr lang="sr-Cyrl-RS" dirty="0"/>
              <a:t>Програми </a:t>
            </a:r>
          </a:p>
          <a:p>
            <a:r>
              <a:rPr lang="sr-Cyrl-RS" dirty="0"/>
              <a:t>Достигнућа младих у Србији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800" y="1980429"/>
            <a:ext cx="5102578" cy="3013704"/>
          </a:xfrm>
        </p:spPr>
        <p:txBody>
          <a:bodyPr>
            <a:normAutofit/>
          </a:bodyPr>
          <a:lstStyle/>
          <a:p>
            <a:r>
              <a:rPr lang="sr-Cyrl-RS" b="1" dirty="0"/>
              <a:t>Рад са ученицима</a:t>
            </a:r>
          </a:p>
          <a:p>
            <a:pPr lvl="1"/>
            <a:r>
              <a:rPr lang="sr-Cyrl-RS" dirty="0"/>
              <a:t>Мотивација</a:t>
            </a:r>
          </a:p>
          <a:p>
            <a:pPr lvl="1"/>
            <a:r>
              <a:rPr lang="sr-Cyrl-RS" dirty="0"/>
              <a:t>Емоционални развој</a:t>
            </a:r>
          </a:p>
          <a:p>
            <a:pPr lvl="1"/>
            <a:r>
              <a:rPr lang="sr-Cyrl-RS" dirty="0"/>
              <a:t>Социјални развој</a:t>
            </a:r>
          </a:p>
          <a:p>
            <a:pPr lvl="1"/>
            <a:r>
              <a:rPr lang="sr-Cyrl-RS" dirty="0"/>
              <a:t>Однос према раду</a:t>
            </a:r>
          </a:p>
          <a:p>
            <a:pPr lvl="1"/>
            <a:r>
              <a:rPr lang="sr-Cyrl-RS" dirty="0"/>
              <a:t>Компетенције </a:t>
            </a:r>
          </a:p>
          <a:p>
            <a:pPr lvl="1"/>
            <a:r>
              <a:rPr lang="sr-Cyrl-RS" dirty="0" err="1"/>
              <a:t>Каријерно</a:t>
            </a:r>
            <a:r>
              <a:rPr lang="sr-Cyrl-RS" dirty="0"/>
              <a:t> усмеравање и </a:t>
            </a:r>
            <a:r>
              <a:rPr lang="sr-Cyrl-RS" dirty="0" err="1"/>
              <a:t>опробавање</a:t>
            </a:r>
            <a:endParaRPr 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0" y="1980429"/>
            <a:ext cx="4041775" cy="117521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157124-D287-46BA-AAA3-4E2C97B7DA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1830">
            <a:off x="6531583" y="238151"/>
            <a:ext cx="2625951" cy="1969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C:\Snezana\London\282800_523977584329525_1248381705_n.jpg">
            <a:extLst>
              <a:ext uri="{FF2B5EF4-FFF2-40B4-BE49-F238E27FC236}">
                <a16:creationId xmlns:a16="http://schemas.microsoft.com/office/drawing/2014/main" id="{507C8ADB-D628-44E3-ACF8-3BBA903B6E3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594944">
            <a:off x="5625184" y="2792400"/>
            <a:ext cx="3111036" cy="2344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536" y="316179"/>
            <a:ext cx="7728154" cy="2935832"/>
          </a:xfrm>
        </p:spPr>
        <p:txBody>
          <a:bodyPr>
            <a:normAutofit/>
          </a:bodyPr>
          <a:lstStyle/>
          <a:p>
            <a:br>
              <a:rPr lang="sr-Cyrl-RS" dirty="0"/>
            </a:br>
            <a:br>
              <a:rPr lang="en-US" dirty="0"/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21642A2-FFE4-409D-8E0A-1F3727304C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F71B95-F073-4DED-B6F8-F8C8A829B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09" y="293421"/>
            <a:ext cx="4593714" cy="45339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7547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Закључци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0225" y="1116872"/>
            <a:ext cx="4040188" cy="479822"/>
          </a:xfrm>
        </p:spPr>
        <p:txBody>
          <a:bodyPr/>
          <a:lstStyle/>
          <a:p>
            <a:r>
              <a:rPr lang="sr-Cyrl-RS" dirty="0"/>
              <a:t>Ипак треба </a:t>
            </a:r>
            <a:r>
              <a:rPr lang="sr-Cyrl-RS" dirty="0" err="1"/>
              <a:t>освестити</a:t>
            </a:r>
            <a:r>
              <a:rPr lang="sr-Cyrl-RS" dirty="0"/>
              <a:t>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1600" y="1596694"/>
            <a:ext cx="4321809" cy="3392177"/>
          </a:xfrm>
        </p:spPr>
        <p:txBody>
          <a:bodyPr>
            <a:normAutofit fontScale="70000" lnSpcReduction="20000"/>
          </a:bodyPr>
          <a:lstStyle/>
          <a:p>
            <a:r>
              <a:rPr lang="sr-Cyrl-RS" dirty="0"/>
              <a:t>И СС упадају у замку перспективе наставника</a:t>
            </a:r>
          </a:p>
          <a:p>
            <a:r>
              <a:rPr lang="sr-Cyrl-RS" dirty="0"/>
              <a:t>Немоћ, немотивисаност па и до сагоревања </a:t>
            </a:r>
            <a:r>
              <a:rPr lang="sr-Cyrl-RS" dirty="0">
                <a:sym typeface="Wingdings" panose="05000000000000000000" pitchFamily="2" charset="2"/>
              </a:rPr>
              <a:t></a:t>
            </a:r>
          </a:p>
          <a:p>
            <a:r>
              <a:rPr lang="sr-Cyrl-RS" dirty="0"/>
              <a:t>Идеалистичко размишљање</a:t>
            </a:r>
            <a:endParaRPr lang="en-US" dirty="0"/>
          </a:p>
          <a:p>
            <a:pPr algn="l"/>
            <a:r>
              <a:rPr lang="sr-Cyrl-RS" b="1" u="sng" dirty="0"/>
              <a:t>Лична улога: </a:t>
            </a:r>
          </a:p>
          <a:p>
            <a:pPr>
              <a:buFontTx/>
              <a:buChar char="-"/>
            </a:pPr>
            <a:r>
              <a:rPr lang="sr-Cyrl-RS" dirty="0"/>
              <a:t>Ако не покушаш сигурно нећеш ни успети</a:t>
            </a:r>
          </a:p>
          <a:p>
            <a:pPr>
              <a:buFontTx/>
              <a:buChar char="-"/>
            </a:pPr>
            <a:r>
              <a:rPr lang="sr-Cyrl-RS" dirty="0"/>
              <a:t>Ко хоће да разуме – разумеће и пробаће</a:t>
            </a:r>
          </a:p>
          <a:p>
            <a:pPr marL="0" indent="0">
              <a:buNone/>
            </a:pPr>
            <a:r>
              <a:rPr lang="sr-Cyrl-RS" b="1" dirty="0"/>
              <a:t>Тако да:</a:t>
            </a:r>
          </a:p>
          <a:p>
            <a:pPr>
              <a:buFontTx/>
              <a:buChar char="-"/>
            </a:pPr>
            <a:r>
              <a:rPr lang="sr-Cyrl-RS" dirty="0"/>
              <a:t>Бар повремено искорачити у другачији час (1 у тромесечју/полугодишту) – сараднички &amp; приправнички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sr-Cyrl-RS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69180" y="1117600"/>
            <a:ext cx="3744595" cy="479822"/>
          </a:xfrm>
        </p:spPr>
        <p:txBody>
          <a:bodyPr/>
          <a:lstStyle/>
          <a:p>
            <a:r>
              <a:rPr lang="sr-Cyrl-RS" dirty="0"/>
              <a:t>Општи моменат: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117182" y="1597422"/>
            <a:ext cx="3496593" cy="3391449"/>
          </a:xfrm>
        </p:spPr>
        <p:txBody>
          <a:bodyPr>
            <a:normAutofit fontScale="70000" lnSpcReduction="20000"/>
          </a:bodyPr>
          <a:lstStyle/>
          <a:p>
            <a:r>
              <a:rPr lang="sr-Cyrl-RS" dirty="0"/>
              <a:t>Сложеност и хаотичност захтева</a:t>
            </a:r>
          </a:p>
          <a:p>
            <a:r>
              <a:rPr lang="sr-Cyrl-RS" dirty="0"/>
              <a:t>„Иновације“</a:t>
            </a:r>
          </a:p>
          <a:p>
            <a:r>
              <a:rPr lang="sr-Cyrl-RS" dirty="0"/>
              <a:t>Продужени КОВИД тренутак</a:t>
            </a:r>
          </a:p>
          <a:p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r>
              <a:rPr lang="sr-Cyrl-RS" dirty="0"/>
              <a:t>Уситнимо кораке очекивања и подстицања</a:t>
            </a:r>
            <a:endParaRPr lang="en-US" dirty="0"/>
          </a:p>
          <a:p>
            <a:r>
              <a:rPr lang="sr-Cyrl-RS" dirty="0"/>
              <a:t>Акценат је на формативном</a:t>
            </a:r>
            <a:endParaRPr lang="en-US" dirty="0"/>
          </a:p>
          <a:p>
            <a:r>
              <a:rPr lang="sr-Cyrl-RS" dirty="0"/>
              <a:t>Акценат је на ситним мерама подстицаја развоја личности и компетенција</a:t>
            </a:r>
          </a:p>
          <a:p>
            <a:r>
              <a:rPr lang="sr-Cyrl-RS" dirty="0"/>
              <a:t>Велика прилика су ваннаставне активности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86000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22D9C-7235-4FBE-8AB9-05630A0D7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Дискусија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EF3B2-12FC-4812-BCB5-BD2D348E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hlinkClick r:id="rId2"/>
              </a:rPr>
              <a:t>Р. Пирсон - Сваком детету је потребан идол (јунак)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14AF1E-33DC-4822-B2EE-B9CA705AED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296" y="2322492"/>
            <a:ext cx="3920811" cy="262204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1508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B4A2E-FBB6-426A-B1D0-52D34809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Литература: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98083F-FC17-479C-AD60-FCF47ACA1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45" y="1179871"/>
            <a:ext cx="8382911" cy="3569110"/>
          </a:xfrm>
        </p:spPr>
        <p:txBody>
          <a:bodyPr>
            <a:normAutofit fontScale="85000" lnSpcReduction="10000"/>
          </a:bodyPr>
          <a:lstStyle/>
          <a:p>
            <a:r>
              <a:rPr lang="ru-RU" sz="2600" b="0" i="0" dirty="0">
                <a:solidFill>
                  <a:srgbClr val="222222"/>
                </a:solidFill>
                <a:effectLst/>
              </a:rPr>
              <a:t>Вулфолк, А., Хјуз, М., Волкап, В. (2014) Психологија у образовању II, Клио, Београд</a:t>
            </a:r>
            <a:endParaRPr lang="sr-Cyrl-RS" sz="2600" dirty="0"/>
          </a:p>
          <a:p>
            <a:r>
              <a:rPr lang="ru-RU" dirty="0">
                <a:hlinkClick r:id="rId3"/>
              </a:rPr>
              <a:t>Саморегулација учења и веза са школским успехом, 2015.</a:t>
            </a:r>
            <a:endParaRPr lang="ru-RU" dirty="0"/>
          </a:p>
          <a:p>
            <a:r>
              <a:rPr lang="ru-RU" dirty="0">
                <a:hlinkClick r:id="rId4"/>
              </a:rPr>
              <a:t>Приручник за спречавање осипања ученика, УНИЦЕФ</a:t>
            </a:r>
            <a:endParaRPr lang="sr-Cyrl-RS" dirty="0"/>
          </a:p>
          <a:p>
            <a:r>
              <a:rPr lang="sr-Cyrl-RS" dirty="0">
                <a:hlinkClick r:id="rId5"/>
              </a:rPr>
              <a:t>Н. </a:t>
            </a:r>
            <a:r>
              <a:rPr lang="sr-Cyrl-RS" dirty="0" err="1">
                <a:hlinkClick r:id="rId5"/>
              </a:rPr>
              <a:t>Гутвајн</a:t>
            </a:r>
            <a:r>
              <a:rPr lang="sr-Cyrl-RS" dirty="0">
                <a:hlinkClick r:id="rId5"/>
              </a:rPr>
              <a:t> 2015.</a:t>
            </a:r>
            <a:endParaRPr lang="sr-Latn-RS" dirty="0"/>
          </a:p>
          <a:p>
            <a:r>
              <a:rPr lang="sr-Cyrl-RS" dirty="0" err="1">
                <a:hlinkClick r:id="rId6"/>
              </a:rPr>
              <a:t>Развионица</a:t>
            </a:r>
            <a:endParaRPr lang="en-US" dirty="0"/>
          </a:p>
          <a:p>
            <a:r>
              <a:rPr lang="ru-RU" dirty="0">
                <a:hlinkClick r:id="rId7"/>
              </a:rPr>
              <a:t>Оцењивање засновано на компетенцијама у ССО, ЗУОВ, 2013.</a:t>
            </a:r>
            <a:endParaRPr lang="ru-RU" dirty="0"/>
          </a:p>
          <a:p>
            <a:r>
              <a:rPr lang="sr-Cyrl-RS" dirty="0">
                <a:hlinkClick r:id="rId8"/>
              </a:rPr>
              <a:t>Оцењивање, ВЕТ, 2005.</a:t>
            </a:r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536" y="316179"/>
            <a:ext cx="7728154" cy="2935832"/>
          </a:xfrm>
        </p:spPr>
        <p:txBody>
          <a:bodyPr>
            <a:normAutofit/>
          </a:bodyPr>
          <a:lstStyle/>
          <a:p>
            <a:br>
              <a:rPr lang="sr-Cyrl-RS" dirty="0"/>
            </a:br>
            <a:br>
              <a:rPr lang="en-US" dirty="0"/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333" y="169422"/>
            <a:ext cx="6565169" cy="880445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en-US" dirty="0">
                <a:hlinkClick r:id="rId2"/>
              </a:rPr>
              <a:t>aleksandra.stevanovic@</a:t>
            </a:r>
            <a:r>
              <a:rPr lang="en-US" sz="2600" dirty="0">
                <a:hlinkClick r:id="rId2"/>
              </a:rPr>
              <a:t>petaekonomska</a:t>
            </a:r>
            <a:r>
              <a:rPr lang="en-US" dirty="0">
                <a:hlinkClick r:id="rId2"/>
              </a:rPr>
              <a:t>.edu.rs</a:t>
            </a:r>
            <a:r>
              <a:rPr lang="en-US" dirty="0"/>
              <a:t> </a:t>
            </a:r>
          </a:p>
          <a:p>
            <a:r>
              <a:rPr lang="en-US" sz="2600" dirty="0"/>
              <a:t>+38166 888 1012</a:t>
            </a:r>
            <a:endParaRPr lang="sr-Cyrl-RS" sz="2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BF24A4-AB84-4422-A9AE-0FC8EEFF3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491" y="1224765"/>
            <a:ext cx="3795536" cy="3794469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1DEDFE-4E15-47B6-9B9F-FA9D0A8E4D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36" y="1224765"/>
            <a:ext cx="3262132" cy="36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59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198EA0-87E6-4933-A7BB-8637EA2E4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4205111" cy="857250"/>
          </a:xfrm>
        </p:spPr>
        <p:txBody>
          <a:bodyPr/>
          <a:lstStyle/>
          <a:p>
            <a:r>
              <a:rPr lang="sr-Cyrl-RS" dirty="0">
                <a:solidFill>
                  <a:schemeClr val="bg1"/>
                </a:solidFill>
              </a:rPr>
              <a:t>Циљ </a:t>
            </a:r>
            <a:r>
              <a:rPr lang="sr-Cyrl-RS" dirty="0" err="1">
                <a:solidFill>
                  <a:schemeClr val="bg1"/>
                </a:solidFill>
              </a:rPr>
              <a:t>вебинара</a:t>
            </a:r>
            <a:r>
              <a:rPr lang="sr-Cyrl-RS" dirty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7087A92-0362-4B8E-B929-F7B74E3DD5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674">
            <a:off x="229340" y="1810978"/>
            <a:ext cx="4277750" cy="262234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2142BB-395D-4B2F-946D-EFA5CA023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042104"/>
            <a:ext cx="4038600" cy="3943349"/>
          </a:xfrm>
        </p:spPr>
        <p:txBody>
          <a:bodyPr>
            <a:normAutofit fontScale="92500"/>
          </a:bodyPr>
          <a:lstStyle/>
          <a:p>
            <a:r>
              <a:rPr lang="sr-Cyrl-RS" dirty="0"/>
              <a:t>Покушај доприноса</a:t>
            </a:r>
          </a:p>
          <a:p>
            <a:r>
              <a:rPr lang="sr-Cyrl-RS" dirty="0"/>
              <a:t>Подршка наставницима</a:t>
            </a:r>
          </a:p>
          <a:p>
            <a:r>
              <a:rPr lang="sr-Cyrl-RS" dirty="0"/>
              <a:t>Повезивање свих страна у процесу оцењивања</a:t>
            </a:r>
          </a:p>
          <a:p>
            <a:pPr lvl="1"/>
            <a:r>
              <a:rPr lang="sr-Cyrl-RS" dirty="0"/>
              <a:t>Родитеља</a:t>
            </a:r>
          </a:p>
          <a:p>
            <a:pPr lvl="1"/>
            <a:r>
              <a:rPr lang="sr-Cyrl-RS" dirty="0"/>
              <a:t>Наставника</a:t>
            </a:r>
          </a:p>
          <a:p>
            <a:pPr lvl="1"/>
            <a:r>
              <a:rPr lang="sr-Cyrl-RS" dirty="0"/>
              <a:t>Стручних сарадника</a:t>
            </a:r>
          </a:p>
          <a:p>
            <a:pPr lvl="1"/>
            <a:r>
              <a:rPr lang="sr-Cyrl-RS" dirty="0"/>
              <a:t>Ученика</a:t>
            </a:r>
          </a:p>
          <a:p>
            <a:pPr lvl="1"/>
            <a:r>
              <a:rPr lang="sr-Cyrl-RS" dirty="0"/>
              <a:t>Управе школе</a:t>
            </a:r>
          </a:p>
          <a:p>
            <a:pPr marL="457200" lvl="1" indent="0">
              <a:buNone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331399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27E462-206A-4D6D-9BA6-9328D78C0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533" y="907027"/>
            <a:ext cx="6640867" cy="15780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B216EA-BBBE-4616-9BBB-2008553161E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7" y="153068"/>
            <a:ext cx="7256046" cy="483736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609640-267D-4A61-8C09-50FDFC060059}"/>
              </a:ext>
            </a:extLst>
          </p:cNvPr>
          <p:cNvSpPr txBox="1"/>
          <p:nvPr/>
        </p:nvSpPr>
        <p:spPr>
          <a:xfrm>
            <a:off x="406400" y="300627"/>
            <a:ext cx="3364089" cy="11387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3600" dirty="0">
                <a:hlinkClick r:id="rId3"/>
              </a:rPr>
              <a:t>www.menti.com</a:t>
            </a:r>
            <a:endParaRPr lang="sr-Latn-RS" sz="3600" dirty="0"/>
          </a:p>
          <a:p>
            <a:r>
              <a:rPr lang="sr-Cyrl-RS" sz="3200" dirty="0">
                <a:solidFill>
                  <a:srgbClr val="FF9933"/>
                </a:solidFill>
              </a:rPr>
              <a:t>Код: </a:t>
            </a:r>
            <a:r>
              <a:rPr lang="en-US" sz="3200" b="1" i="0" dirty="0">
                <a:effectLst/>
                <a:latin typeface="MentiText"/>
              </a:rPr>
              <a:t>29 56 58 3</a:t>
            </a:r>
            <a:endParaRPr lang="en-US" sz="32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27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3929E-9F0B-4492-AAB2-8AE26BAD1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Приказ резултата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5383D-7F2F-4DA9-AE17-6003B04FD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https://www.mentimeter.com/s/727407509aeda096849fe32ca61ecedc/3b32565e688c</a:t>
            </a:r>
            <a:r>
              <a:rPr lang="sr-Latn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94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Оцењивање – ДА </a:t>
            </a:r>
            <a:r>
              <a:rPr lang="sr-Latn-RS" dirty="0"/>
              <a:t>/</a:t>
            </a:r>
            <a:r>
              <a:rPr lang="sr-Cyrl-RS" dirty="0"/>
              <a:t> НЕ?</a:t>
            </a:r>
            <a:r>
              <a:rPr lang="sr-Latn-RS" dirty="0"/>
              <a:t> </a:t>
            </a:r>
            <a:r>
              <a:rPr lang="sr-Cyrl-RS" dirty="0">
                <a:solidFill>
                  <a:srgbClr val="9EFF29"/>
                </a:solidFill>
              </a:rPr>
              <a:t>Пресек</a:t>
            </a:r>
            <a:endParaRPr lang="en-US" dirty="0">
              <a:solidFill>
                <a:srgbClr val="9EFF2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/>
              <a:t>ИЗМЕНЕ, ИЗМЕНЕ… + ТРЕБА, ТРЕБА…</a:t>
            </a:r>
          </a:p>
          <a:p>
            <a:pPr lvl="1"/>
            <a:r>
              <a:rPr lang="sr-Cyrl-RS" dirty="0"/>
              <a:t>МПНТР, ЗУОВ, ЗВКОВ…. : школе (ко посредује)</a:t>
            </a:r>
            <a:endParaRPr lang="en-US" dirty="0"/>
          </a:p>
          <a:p>
            <a:r>
              <a:rPr lang="sr-Cyrl-RS" dirty="0"/>
              <a:t>Може се уочити добра идеја, можда чак и намера, али……</a:t>
            </a:r>
            <a:endParaRPr lang="en-US" dirty="0"/>
          </a:p>
          <a:p>
            <a:pPr lvl="1"/>
            <a:r>
              <a:rPr lang="sr-Cyrl-RS" dirty="0"/>
              <a:t>Компетенције, корелације, </a:t>
            </a:r>
            <a:r>
              <a:rPr lang="sr-Cyrl-RS" dirty="0" err="1"/>
              <a:t>међупредметно</a:t>
            </a:r>
            <a:r>
              <a:rPr lang="sr-Cyrl-RS" dirty="0"/>
              <a:t>, усавршавање (</a:t>
            </a:r>
            <a:r>
              <a:rPr lang="en-US" dirty="0"/>
              <a:t>IN&amp;OUT)</a:t>
            </a:r>
            <a:r>
              <a:rPr lang="sr-Cyrl-RS" dirty="0"/>
              <a:t>, формативно, </a:t>
            </a:r>
            <a:r>
              <a:rPr lang="sr-Cyrl-RS" dirty="0" err="1"/>
              <a:t>сумативно</a:t>
            </a:r>
            <a:r>
              <a:rPr lang="sr-Cyrl-RS" dirty="0"/>
              <a:t>, нови програми, нови пројекти, измене у правилницима, протоколима, програмске измене….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Оцењивање – ДА или НЕ? </a:t>
            </a:r>
            <a:r>
              <a:rPr lang="sr-Cyrl-RS" b="1" dirty="0">
                <a:solidFill>
                  <a:srgbClr val="9EFF29"/>
                </a:solidFill>
              </a:rPr>
              <a:t>Улога СС</a:t>
            </a:r>
            <a:endParaRPr lang="en-US" b="1" dirty="0">
              <a:solidFill>
                <a:srgbClr val="9EFF2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179870"/>
            <a:ext cx="8429248" cy="3820407"/>
          </a:xfrm>
        </p:spPr>
        <p:txBody>
          <a:bodyPr>
            <a:normAutofit fontScale="85000" lnSpcReduction="10000"/>
          </a:bodyPr>
          <a:lstStyle/>
          <a:p>
            <a:r>
              <a:rPr lang="sr-Cyrl-RS" dirty="0"/>
              <a:t>Укратко: хорор од очекивања, али и од личних очекивања у односу на нас саме, и у односу на наставнике</a:t>
            </a:r>
          </a:p>
          <a:p>
            <a:r>
              <a:rPr lang="sr-Cyrl-RS" dirty="0"/>
              <a:t>А шта је тек са очекивањима од ученика? </a:t>
            </a:r>
            <a:endParaRPr lang="sr-Latn-RS" dirty="0"/>
          </a:p>
          <a:p>
            <a:r>
              <a:rPr lang="sr-Cyrl-RS" dirty="0"/>
              <a:t>Улога стручних сарадника: </a:t>
            </a:r>
          </a:p>
          <a:p>
            <a:pPr lvl="1"/>
            <a:r>
              <a:rPr lang="sr-Cyrl-RS" dirty="0"/>
              <a:t>Без конфронтације</a:t>
            </a:r>
          </a:p>
          <a:p>
            <a:pPr lvl="1"/>
            <a:r>
              <a:rPr lang="sr-Cyrl-RS" dirty="0"/>
              <a:t>Разнострано и разнолико, индивидуално, мање групе</a:t>
            </a:r>
          </a:p>
          <a:p>
            <a:pPr lvl="1"/>
            <a:r>
              <a:rPr lang="sr-Cyrl-RS" dirty="0"/>
              <a:t>Пробамо, пробамо, пробамо….</a:t>
            </a:r>
          </a:p>
          <a:p>
            <a:pPr marL="57150" indent="0" algn="ctr">
              <a:buNone/>
            </a:pPr>
            <a:r>
              <a:rPr lang="sr-Cyrl-RS" b="1" dirty="0"/>
              <a:t>+ ДА ОСТАНЕМО У СТРУЦИ </a:t>
            </a:r>
          </a:p>
          <a:p>
            <a:pPr marL="57150" indent="0" algn="ctr">
              <a:buNone/>
            </a:pPr>
            <a:r>
              <a:rPr lang="sr-Cyrl-RS" b="1" dirty="0"/>
              <a:t>И ПРОФЕСИОНАЛНИМ ПРИОРИТЕТИМА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5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0363" y="180623"/>
            <a:ext cx="6555934" cy="609599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Како до оцене?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68013" y="880533"/>
            <a:ext cx="6705054" cy="4082344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/>
              <a:t>И даље доминира </a:t>
            </a:r>
            <a:r>
              <a:rPr lang="sr-Cyrl-RS" dirty="0" err="1"/>
              <a:t>сумативно</a:t>
            </a:r>
            <a:r>
              <a:rPr lang="sr-Cyrl-RS" dirty="0"/>
              <a:t> оцењивање</a:t>
            </a:r>
          </a:p>
          <a:p>
            <a:r>
              <a:rPr lang="sr-Cyrl-RS" dirty="0"/>
              <a:t>Формативно оцењивање је обавезно годинама – а и даље се убеђујемо о обавезности ове оцене и начинима на које се може доћи до формативне оцене</a:t>
            </a:r>
            <a:endParaRPr lang="en-US" dirty="0"/>
          </a:p>
          <a:p>
            <a:r>
              <a:rPr lang="sr-Cyrl-RS" dirty="0"/>
              <a:t>Дозвола/апел да се оцењују активности ван наставе, ван редовних часова</a:t>
            </a:r>
          </a:p>
          <a:p>
            <a:r>
              <a:rPr lang="sr-Cyrl-RS" dirty="0"/>
              <a:t>Јесте, значајно је отежавајуће због пандемије, али неки и даље имају проблем да оцене ученика једном у полугодишту….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592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536" y="316179"/>
            <a:ext cx="7728154" cy="2935832"/>
          </a:xfrm>
        </p:spPr>
        <p:txBody>
          <a:bodyPr>
            <a:normAutofit/>
          </a:bodyPr>
          <a:lstStyle/>
          <a:p>
            <a:br>
              <a:rPr lang="sr-Cyrl-RS" dirty="0"/>
            </a:br>
            <a:br>
              <a:rPr lang="en-US" dirty="0"/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21642A2-FFE4-409D-8E0A-1F3727304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897" y="3169678"/>
            <a:ext cx="7940459" cy="1413613"/>
          </a:xfrm>
        </p:spPr>
        <p:txBody>
          <a:bodyPr>
            <a:normAutofit lnSpcReduction="10000"/>
          </a:bodyPr>
          <a:lstStyle/>
          <a:p>
            <a:r>
              <a:rPr lang="sr-Cyrl-RS" dirty="0"/>
              <a:t>Тешко иде… </a:t>
            </a:r>
          </a:p>
          <a:p>
            <a:r>
              <a:rPr lang="sr-Cyrl-RS" dirty="0"/>
              <a:t>Утисак да нисмо још увек сасвим схватили (ДОЖИВЕЛИ) суштину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4B9B4-CC8A-4CC9-A7B9-3492B4F8F4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74009"/>
            <a:ext cx="5852160" cy="245059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982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1750</Words>
  <Application>Microsoft Office PowerPoint</Application>
  <PresentationFormat>On-screen Show (16:9)</PresentationFormat>
  <Paragraphs>201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MentiText</vt:lpstr>
      <vt:lpstr>Office Theme</vt:lpstr>
      <vt:lpstr>Утицај оцењивања  на успешност учења  Да ли је оцењивање успех за нас или за ученике?</vt:lpstr>
      <vt:lpstr>Садржај </vt:lpstr>
      <vt:lpstr>Циљ вебинара:</vt:lpstr>
      <vt:lpstr>PowerPoint Presentation</vt:lpstr>
      <vt:lpstr>Приказ резултата</vt:lpstr>
      <vt:lpstr>Оцењивање – ДА / НЕ? Пресек</vt:lpstr>
      <vt:lpstr>Оцењивање – ДА или НЕ? Улога СС</vt:lpstr>
      <vt:lpstr>Како до оцене?</vt:lpstr>
      <vt:lpstr>  </vt:lpstr>
      <vt:lpstr>Задатак за рад у групама:  (Аурора и Немања)</vt:lpstr>
      <vt:lpstr>Задаци за групе:</vt:lpstr>
      <vt:lpstr>Задаци за групе:</vt:lpstr>
      <vt:lpstr>  </vt:lpstr>
      <vt:lpstr>  </vt:lpstr>
      <vt:lpstr>Још једна перспектива: У истом смо сосу </vt:lpstr>
      <vt:lpstr>1. Учити ученике како да уче</vt:lpstr>
      <vt:lpstr>Саморегулација </vt:lpstr>
      <vt:lpstr>2. Превенција осипања из О-В система</vt:lpstr>
      <vt:lpstr>3. Дигиталне компетенције и потребе</vt:lpstr>
      <vt:lpstr>Slide Title</vt:lpstr>
      <vt:lpstr>Ситуациони задаци за основце и студије случаја за средњошколце</vt:lpstr>
      <vt:lpstr>Ваннаставне активности</vt:lpstr>
      <vt:lpstr>  </vt:lpstr>
      <vt:lpstr>Закључци </vt:lpstr>
      <vt:lpstr>Дискусија </vt:lpstr>
      <vt:lpstr>Литература: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2021-12-21T21:26:24Z</dcterms:modified>
</cp:coreProperties>
</file>