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63" r:id="rId4"/>
    <p:sldId id="284" r:id="rId5"/>
    <p:sldId id="266" r:id="rId6"/>
    <p:sldId id="258" r:id="rId7"/>
    <p:sldId id="259" r:id="rId8"/>
    <p:sldId id="269" r:id="rId9"/>
    <p:sldId id="260" r:id="rId10"/>
    <p:sldId id="262" r:id="rId11"/>
    <p:sldId id="270" r:id="rId12"/>
    <p:sldId id="283" r:id="rId13"/>
    <p:sldId id="279" r:id="rId14"/>
    <p:sldId id="275" r:id="rId15"/>
    <p:sldId id="278" r:id="rId16"/>
    <p:sldId id="273" r:id="rId17"/>
    <p:sldId id="276" r:id="rId18"/>
    <p:sldId id="282" r:id="rId19"/>
    <p:sldId id="281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DA8F"/>
    <a:srgbClr val="E727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632" autoAdjust="0"/>
    <p:restoredTop sz="94660"/>
  </p:normalViewPr>
  <p:slideViewPr>
    <p:cSldViewPr>
      <p:cViewPr varScale="1">
        <p:scale>
          <a:sx n="81" d="100"/>
          <a:sy n="81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B6A76-34E5-4522-A9AC-5B7261EBA28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436B-0233-471C-91C1-B06F55337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0436B-0233-471C-91C1-B06F55337E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0923-1075-478D-8A67-3AAFF09373DB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CABD-1443-4668-B0C7-56C43B065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000372"/>
          </a:xfrm>
          <a:solidFill>
            <a:srgbClr val="E727B5"/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sr-Cyrl-R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ДИСАЊЕ</a:t>
            </a:r>
            <a:br>
              <a:rPr lang="sr-Cyrl-R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sr-Cyrl-R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размена гасова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размена гасова</a:t>
            </a:r>
          </a:p>
          <a:p>
            <a:endParaRPr lang="sr-Cyrl-R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00372"/>
            <a:ext cx="7715304" cy="2800364"/>
          </a:xfrm>
          <a:prstGeom prst="rect">
            <a:avLst/>
          </a:prstGeom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571612"/>
            <a:ext cx="3500462" cy="4320480"/>
          </a:xfrm>
          <a:prstGeom prst="rect">
            <a:avLst/>
          </a:prstGeom>
        </p:spPr>
      </p:pic>
      <p:sp>
        <p:nvSpPr>
          <p:cNvPr id="14340" name="AutoShape 4" descr="Ð ÐµÐ·ÑÐ»ÑÐ°Ñ ÑÐ»Ð¸ÐºÐ° Ð·Ð° vazdusne kese kod 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Ð ÐµÐ·ÑÐ»ÑÐ°Ñ ÑÐ»Ð¸ÐºÐ° Ð·Ð° vazdusne kese kod p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43-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571612"/>
            <a:ext cx="4714908" cy="4268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3042" y="57148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E727B5"/>
                </a:solidFill>
              </a:rPr>
              <a:t>дисање птица</a:t>
            </a:r>
            <a:endParaRPr lang="en-US" sz="2800" b="1" dirty="0">
              <a:solidFill>
                <a:srgbClr val="E72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481486"/>
      </p:ext>
    </p:extLst>
  </p:cSld>
  <p:clrMapOvr>
    <a:masterClrMapping/>
  </p:clrMapOvr>
  <p:transition>
    <p:wedg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347" y="928671"/>
            <a:ext cx="549881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код човека</a:t>
            </a:r>
          </a:p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дисање</a:t>
            </a:r>
          </a:p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обавља путем</a:t>
            </a:r>
          </a:p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система</a:t>
            </a:r>
          </a:p>
          <a:p>
            <a:pPr algn="ctr"/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органа за дисање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blogs.egusd.net/eettalfonso/files/2014/03/lungs-2ivfnn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3400" y="186794"/>
            <a:ext cx="5715000" cy="6671206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5400000" flipH="1" flipV="1">
            <a:off x="3886201" y="2819401"/>
            <a:ext cx="2362198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657600" y="47244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81" name="Picture 5" descr="http://www.larousse.fr/encyclopedie/data/images/1001376-Alv%C3%A9ole_pulmona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19200" y="0"/>
            <a:ext cx="8153400" cy="6858000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7620000" y="4648200"/>
            <a:ext cx="12954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334000" y="4114800"/>
            <a:ext cx="2362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3834" y="5143512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r>
              <a:rPr lang="sr-Cyrl-RS" b="1" dirty="0" smtClean="0"/>
              <a:t> алвеоле</a:t>
            </a:r>
            <a:endParaRPr lang="en-US" b="1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609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 smtClean="0"/>
          </a:p>
          <a:p>
            <a:endParaRPr lang="en-US" dirty="0"/>
          </a:p>
        </p:txBody>
      </p:sp>
      <p:pic>
        <p:nvPicPr>
          <p:cNvPr id="15364" name="Picture 4" descr="C:\Users\Korisnik\Downloads\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5" y="-809626"/>
            <a:ext cx="4786346" cy="7667626"/>
          </a:xfrm>
          <a:prstGeom prst="rect">
            <a:avLst/>
          </a:prstGeom>
          <a:noFill/>
        </p:spPr>
      </p:pic>
      <p:pic>
        <p:nvPicPr>
          <p:cNvPr id="15365" name="Picture 5" descr="C:\Users\Korisnik\Downloads\4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-762000"/>
            <a:ext cx="4786309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714357"/>
            <a:ext cx="721523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удисај</a:t>
            </a:r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sr-Cyrl-R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издисај</a:t>
            </a:r>
          </a:p>
          <a:p>
            <a:pPr algn="ctr"/>
            <a:endParaRPr lang="sr-Cyrl-R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lus 2"/>
          <p:cNvSpPr/>
          <p:nvPr/>
        </p:nvSpPr>
        <p:spPr>
          <a:xfrm>
            <a:off x="4500562" y="3429000"/>
            <a:ext cx="71438" cy="4571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4000496" y="71435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1" y="1357299"/>
            <a:ext cx="71673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поред спољашњег</a:t>
            </a:r>
          </a:p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исања постоји и </a:t>
            </a:r>
          </a:p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ћелијско дисање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7" y="1285860"/>
            <a:ext cx="80724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 w="11430"/>
                <a:solidFill>
                  <a:srgbClr val="E727B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ћелијским органелама</a:t>
            </a:r>
          </a:p>
          <a:p>
            <a:pPr algn="ctr"/>
            <a:r>
              <a:rPr lang="sr-Cyrl-RS" sz="5400" b="1" cap="none" spc="0" dirty="0" smtClean="0">
                <a:ln w="11430"/>
                <a:solidFill>
                  <a:srgbClr val="E727B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производњу </a:t>
            </a:r>
          </a:p>
          <a:p>
            <a:pPr algn="ctr"/>
            <a:r>
              <a:rPr lang="sr-Cyrl-RS" sz="5400" b="1" dirty="0" smtClean="0">
                <a:ln w="11430"/>
                <a:solidFill>
                  <a:srgbClr val="E727B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енергије</a:t>
            </a:r>
          </a:p>
          <a:p>
            <a:pPr algn="ctr"/>
            <a:r>
              <a:rPr lang="sr-Cyrl-RS" sz="5400" b="1" cap="none" spc="0" dirty="0" smtClean="0">
                <a:ln w="11430"/>
                <a:solidFill>
                  <a:srgbClr val="E727B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МИТОХОНДРИЈАМА</a:t>
            </a:r>
            <a:endParaRPr lang="en-US" sz="5400" b="1" cap="none" spc="0" dirty="0">
              <a:ln w="11430"/>
              <a:solidFill>
                <a:srgbClr val="E727B5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ija.rs/ORGANELE/mitochondria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571480"/>
            <a:ext cx="3786214" cy="3571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500570"/>
            <a:ext cx="21595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7B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sr-Cyrl-R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727B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ећер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7B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572000"/>
            <a:ext cx="3342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727B5"/>
                </a:solidFill>
              </a:rPr>
              <a:t>к</a:t>
            </a:r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727B5"/>
                </a:solidFill>
              </a:rPr>
              <a:t>исеоник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E727B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 rot="16200000">
            <a:off x="2619817" y="5533583"/>
            <a:ext cx="609600" cy="1277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5410200"/>
            <a:ext cx="33304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sr-Cyrl-R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гљен-диоксид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5934670"/>
            <a:ext cx="1905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r>
              <a:rPr lang="sr-Cyrl-R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ода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5934670"/>
            <a:ext cx="2778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sr-Cyrl-R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нергија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533400"/>
            <a:ext cx="5350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Ћелијско дисање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Plus 15"/>
          <p:cNvSpPr/>
          <p:nvPr/>
        </p:nvSpPr>
        <p:spPr>
          <a:xfrm>
            <a:off x="1928794" y="4929198"/>
            <a:ext cx="914400" cy="985838"/>
          </a:xfrm>
          <a:prstGeom prst="mathPlus">
            <a:avLst>
              <a:gd name="adj1" fmla="val 8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727B5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0496" y="2928934"/>
            <a:ext cx="44259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chemeClr val="accent3"/>
                </a:solidFill>
              </a:rPr>
              <a:t>митохондрије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47" y="2967335"/>
            <a:ext cx="6474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Спој организам</a:t>
            </a:r>
          </a:p>
          <a:p>
            <a:pPr algn="ctr"/>
            <a:r>
              <a:rPr lang="sr-Cyrl-R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са начином дисања: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Cyrl-R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кисеоника</a:t>
            </a:r>
            <a:r>
              <a:rPr lang="sr-Latn-R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727B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endParaRPr lang="sr-Cyrl-RS" sz="9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727B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sz="6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</a:t>
            </a:r>
          </a:p>
          <a:p>
            <a:pPr>
              <a:buNone/>
            </a:pPr>
            <a:r>
              <a:rPr lang="sr-Cyrl-RS" sz="66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sr-Cyrl-R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endParaRPr lang="sr-Cyrl-R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sr-Latn-R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727B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sr-Cyrl-RS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E727B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sr-Cyrl-R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727B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угљен-диоксида</a:t>
            </a:r>
            <a:endParaRPr lang="en-US" sz="9600" dirty="0">
              <a:solidFill>
                <a:srgbClr val="E727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5852" y="428604"/>
            <a:ext cx="5486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КОЈИХ ГАСОВА?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жаба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15001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плућа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78605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инсекти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300037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трахеје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44291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пуноглавац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164305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врабац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2857496"/>
            <a:ext cx="139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речни рак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450057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шкрге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3776809">
            <a:off x="2285984" y="785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479432">
            <a:off x="3949439" y="1257717"/>
            <a:ext cx="100427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951308" y="3621328"/>
            <a:ext cx="7264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36143">
            <a:off x="2246247" y="285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818166">
            <a:off x="4446520" y="4318105"/>
            <a:ext cx="10056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86314" y="7857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         човек</a:t>
            </a: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https://youtu.be/YO58kt-jETA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Нарвал</a:t>
            </a:r>
            <a:endParaRPr lang="en-US" dirty="0" smtClean="0"/>
          </a:p>
          <a:p>
            <a:r>
              <a:rPr lang="sr-Cyrl-RS" dirty="0" smtClean="0"/>
              <a:t>Нарвал,заједно са белугом,чини породицу белих китова.Углавном живи на Арктику.Људи га ретко срећу на другим местима.Без кљове дуг је у просеку 4 до 5 метара.Мужјаци достижу тежину од 1,5 </a:t>
            </a:r>
            <a:r>
              <a:rPr lang="sr-Latn-RS" dirty="0" smtClean="0"/>
              <a:t> t , </a:t>
            </a:r>
            <a:r>
              <a:rPr lang="sr-Cyrl-RS" dirty="0" smtClean="0"/>
              <a:t>док су женке  тешке нешто мање од тоне.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071546"/>
            <a:ext cx="4429156" cy="4786346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071546"/>
            <a:ext cx="3714744" cy="2714644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500438"/>
            <a:ext cx="3643306" cy="235745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0" y="5416062"/>
          <a:ext cx="3598985" cy="579120"/>
        </p:xfrm>
        <a:graphic>
          <a:graphicData uri="http://schemas.openxmlformats.org/drawingml/2006/table">
            <a:tbl>
              <a:tblPr/>
              <a:tblGrid>
                <a:gridCol w="3598985"/>
              </a:tblGrid>
              <a:tr h="422030">
                <a:tc>
                  <a:txBody>
                    <a:bodyPr/>
                    <a:lstStyle/>
                    <a:p>
                      <a:r>
                        <a:rPr lang="sr-Cyrl-RS" sz="3200" b="1" dirty="0" smtClean="0">
                          <a:solidFill>
                            <a:srgbClr val="E727B5"/>
                          </a:solidFill>
                        </a:rPr>
                        <a:t>                      </a:t>
                      </a:r>
                      <a:r>
                        <a:rPr lang="sr-Cyrl-RS" sz="3200" b="1" dirty="0" smtClean="0">
                          <a:solidFill>
                            <a:srgbClr val="34DA8F"/>
                          </a:solidFill>
                        </a:rPr>
                        <a:t> нарвал</a:t>
                      </a:r>
                      <a:endParaRPr lang="en-US" sz="3200" b="1" dirty="0">
                        <a:solidFill>
                          <a:srgbClr val="34DA8F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169" y="428604"/>
            <a:ext cx="8568831" cy="5909310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Нарвал припада</a:t>
            </a:r>
          </a:p>
          <a:p>
            <a:pPr algn="ctr"/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sr-Cyrl-R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итовима.Прави </a:t>
            </a:r>
          </a:p>
          <a:p>
            <a:pPr algn="ctr"/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,,ј</a:t>
            </a:r>
            <a:r>
              <a:rPr lang="sr-Cyrl-R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еднорог” у морима </a:t>
            </a:r>
          </a:p>
          <a:p>
            <a:pPr algn="ctr"/>
            <a:r>
              <a:rPr lang="sr-Cyrl-R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Гренланда,Аљаске(рог</a:t>
            </a:r>
          </a:p>
          <a:p>
            <a:pPr algn="ctr"/>
            <a:r>
              <a:rPr lang="sr-Cyrl-R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углавном имају мужјаци дуг 3-4м,тежак око 10 кг)</a:t>
            </a: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428604"/>
            <a:ext cx="8143931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Подсетимо се на</a:t>
            </a:r>
          </a:p>
          <a:p>
            <a:pPr algn="ctr"/>
            <a:r>
              <a:rPr lang="sr-Cyrl-R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sr-Cyrl-R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оји начин дишу</a:t>
            </a:r>
          </a:p>
          <a:p>
            <a:pPr algn="ctr"/>
            <a:r>
              <a:rPr lang="sr-Cyrl-R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еке нама познате</a:t>
            </a:r>
          </a:p>
          <a:p>
            <a:pPr algn="ctr"/>
            <a:r>
              <a:rPr lang="sr-Cyrl-R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r>
              <a:rPr lang="sr-Cyrl-R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ивотиње...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3286148" cy="2500330"/>
          </a:xfrm>
          <a:prstGeom prst="rect">
            <a:avLst/>
          </a:prstGeom>
        </p:spPr>
      </p:pic>
      <p:pic>
        <p:nvPicPr>
          <p:cNvPr id="7" name="Picture 6" descr="zaba_u_vo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857628"/>
            <a:ext cx="2428892" cy="2428892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786190"/>
            <a:ext cx="2558906" cy="250033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ekti-opte-odlike-22-638.jpg"/>
          <p:cNvPicPr>
            <a:picLocks noChangeAspect="1"/>
          </p:cNvPicPr>
          <p:nvPr/>
        </p:nvPicPr>
        <p:blipFill>
          <a:blip r:embed="rId3"/>
          <a:srcRect l="61285" t="41649" b="1566"/>
          <a:stretch>
            <a:fillRect/>
          </a:stretch>
        </p:blipFill>
        <p:spPr>
          <a:xfrm>
            <a:off x="381000" y="428604"/>
            <a:ext cx="6977081" cy="5895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0070C0"/>
                </a:solidFill>
              </a:rPr>
              <a:t>дисање инсеката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дисање  рибе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шкрге риб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090612"/>
            <a:ext cx="7229475" cy="4676775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dpole_to_frog1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467624" cy="4292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5463" y="4857760"/>
            <a:ext cx="44330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R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дише 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3307" y="1428736"/>
            <a:ext cx="1785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4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дише:</a:t>
            </a:r>
            <a:endParaRPr lang="en-US" sz="4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158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ДИСАЊЕ размена гасова</vt:lpstr>
      <vt:lpstr>Slide 2</vt:lpstr>
      <vt:lpstr>https://youtu.be/YO58kt-jETA</vt:lpstr>
      <vt:lpstr>Slide 4</vt:lpstr>
      <vt:lpstr>Slide 5</vt:lpstr>
      <vt:lpstr>Slide 6</vt:lpstr>
      <vt:lpstr>Slide 7</vt:lpstr>
      <vt:lpstr>дисање  рибе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ДИСАЊЕ</dc:title>
  <dc:creator>Windows User</dc:creator>
  <cp:lastModifiedBy>Windows User</cp:lastModifiedBy>
  <cp:revision>35</cp:revision>
  <dcterms:created xsi:type="dcterms:W3CDTF">2019-07-15T09:08:52Z</dcterms:created>
  <dcterms:modified xsi:type="dcterms:W3CDTF">2019-10-29T21:14:03Z</dcterms:modified>
</cp:coreProperties>
</file>