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9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736481-ECAE-4FFA-ABA9-8057F9C00C37}" type="datetimeFigureOut">
              <a:rPr lang="sr-Latn-RS" smtClean="0"/>
              <a:t>7.6.2020</a:t>
            </a:fld>
            <a:endParaRPr lang="sr-Latn-R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r-Latn-R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A9A7F20-764D-40B6-AD8E-E474BD532579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736481-ECAE-4FFA-ABA9-8057F9C00C37}" type="datetimeFigureOut">
              <a:rPr lang="sr-Latn-RS" smtClean="0"/>
              <a:t>7.6.2020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9A7F20-764D-40B6-AD8E-E474BD532579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736481-ECAE-4FFA-ABA9-8057F9C00C37}" type="datetimeFigureOut">
              <a:rPr lang="sr-Latn-RS" smtClean="0"/>
              <a:t>7.6.2020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9A7F20-764D-40B6-AD8E-E474BD532579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736481-ECAE-4FFA-ABA9-8057F9C00C37}" type="datetimeFigureOut">
              <a:rPr lang="sr-Latn-RS" smtClean="0"/>
              <a:t>7.6.2020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9A7F20-764D-40B6-AD8E-E474BD532579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736481-ECAE-4FFA-ABA9-8057F9C00C37}" type="datetimeFigureOut">
              <a:rPr lang="sr-Latn-RS" smtClean="0"/>
              <a:t>7.6.2020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9A7F20-764D-40B6-AD8E-E474BD532579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736481-ECAE-4FFA-ABA9-8057F9C00C37}" type="datetimeFigureOut">
              <a:rPr lang="sr-Latn-RS" smtClean="0"/>
              <a:t>7.6.2020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9A7F20-764D-40B6-AD8E-E474BD532579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736481-ECAE-4FFA-ABA9-8057F9C00C37}" type="datetimeFigureOut">
              <a:rPr lang="sr-Latn-RS" smtClean="0"/>
              <a:t>7.6.2020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9A7F20-764D-40B6-AD8E-E474BD532579}" type="slidenum">
              <a:rPr lang="sr-Latn-RS" smtClean="0"/>
              <a:t>‹#›</a:t>
            </a:fld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736481-ECAE-4FFA-ABA9-8057F9C00C37}" type="datetimeFigureOut">
              <a:rPr lang="sr-Latn-RS" smtClean="0"/>
              <a:t>7.6.2020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9A7F20-764D-40B6-AD8E-E474BD532579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736481-ECAE-4FFA-ABA9-8057F9C00C37}" type="datetimeFigureOut">
              <a:rPr lang="sr-Latn-RS" smtClean="0"/>
              <a:t>7.6.2020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9A7F20-764D-40B6-AD8E-E474BD532579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736481-ECAE-4FFA-ABA9-8057F9C00C37}" type="datetimeFigureOut">
              <a:rPr lang="sr-Latn-RS" smtClean="0"/>
              <a:t>7.6.2020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9A7F20-764D-40B6-AD8E-E474BD532579}" type="slidenum">
              <a:rPr lang="sr-Latn-RS" smtClean="0"/>
              <a:t>‹#›</a:t>
            </a:fld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736481-ECAE-4FFA-ABA9-8057F9C00C37}" type="datetimeFigureOut">
              <a:rPr lang="sr-Latn-RS" smtClean="0"/>
              <a:t>7.6.2020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A9A7F20-764D-40B6-AD8E-E474BD532579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736481-ECAE-4FFA-ABA9-8057F9C00C37}" type="datetimeFigureOut">
              <a:rPr lang="sr-Latn-RS" smtClean="0"/>
              <a:t>7.6.2020</a:t>
            </a:fld>
            <a:endParaRPr lang="sr-Latn-R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r-Latn-R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A9A7F20-764D-40B6-AD8E-E474BD532579}" type="slidenum">
              <a:rPr lang="sr-Latn-RS" smtClean="0"/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dirty="0" smtClean="0"/>
              <a:t>Сарадња са родитељима у ванредним условима</a:t>
            </a:r>
            <a:endParaRPr lang="sr-Latn-R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61048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sr-Cyrl-RS" dirty="0" smtClean="0"/>
              <a:t>Аутор: Невенка Крагуљац</a:t>
            </a:r>
          </a:p>
          <a:p>
            <a:r>
              <a:rPr lang="sr-Cyrl-RS" dirty="0" smtClean="0"/>
              <a:t>Висока педагошка саветница</a:t>
            </a:r>
          </a:p>
          <a:p>
            <a:r>
              <a:rPr lang="sr-Cyrl-RS" dirty="0" smtClean="0"/>
              <a:t>Установа: ОШ „Филип Филиповић“, Београд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19295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3" y="1268761"/>
            <a:ext cx="8631978" cy="4968552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Уважавање другог (препознавање туђе потребе)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Уважавање себе (једнако исказивање своје потребе)</a:t>
            </a:r>
          </a:p>
          <a:p>
            <a:pPr>
              <a:buFont typeface="Wingdings" panose="05000000000000000000" pitchFamily="2" charset="2"/>
              <a:buChar char="v"/>
            </a:pPr>
            <a:endParaRPr lang="sr-Cyrl-RS" dirty="0"/>
          </a:p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Предлог решења: </a:t>
            </a:r>
          </a:p>
          <a:p>
            <a:pPr>
              <a:buFont typeface="Wingdings" panose="05000000000000000000" pitchFamily="2" charset="2"/>
              <a:buChar char="v"/>
            </a:pPr>
            <a:endParaRPr lang="sr-Cyrl-RS" dirty="0"/>
          </a:p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Пример: Са мејла наставника </a:t>
            </a:r>
          </a:p>
          <a:p>
            <a:pPr marL="109728" indent="0">
              <a:buNone/>
            </a:pPr>
            <a:r>
              <a:rPr lang="sr-Cyrl-RS" dirty="0" smtClean="0"/>
              <a:t>Поштована, </a:t>
            </a:r>
          </a:p>
          <a:p>
            <a:pPr marL="109728" indent="0">
              <a:buNone/>
            </a:pPr>
            <a:r>
              <a:rPr lang="sr-Cyrl-RS" dirty="0" smtClean="0"/>
              <a:t>Ми у кући имамо само један телевизор, један лап топ. Имамо двоје деце и нас двоје радимо од куће. Ми нисмо у могућности да до одређеног времена пошаљемо задатке које задајете. </a:t>
            </a:r>
            <a:endParaRPr lang="sr-Cyrl-RS" dirty="0"/>
          </a:p>
          <a:p>
            <a:pPr marL="109728" indent="0">
              <a:buNone/>
            </a:pPr>
            <a:endParaRPr lang="sr-Cyrl-R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Како бисте одговорили користећи елементе асертвног говора? </a:t>
            </a:r>
            <a:endParaRPr lang="sr-Latn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 smtClean="0"/>
              <a:t>Елементи асертивног реаговања</a:t>
            </a: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180665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Родитељима треба говорити једноставним језиком, уважавати чињеницу да су понекад преплављени емоцијама или проблемима са којима се сусрећу везано за здравље, професију и слично.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Основни циљ треба да буде развој партнертсва, култура уважавања и сарадње родитеља и наставника који обезбеђују подстицајну атмосферу за развој и учење. (</a:t>
            </a:r>
            <a:r>
              <a:rPr lang="sr-Cyrl-RS" sz="2000" dirty="0"/>
              <a:t>„</a:t>
            </a:r>
            <a:r>
              <a:rPr lang="sr-Cyrl-RS" sz="2000" i="1" dirty="0"/>
              <a:t>Водич за школе: Ка сигурном и подстицајном окружењу</a:t>
            </a:r>
            <a:r>
              <a:rPr lang="sr-Cyrl-RS" sz="2000" i="1" dirty="0" smtClean="0"/>
              <a:t>, стр.102</a:t>
            </a:r>
            <a:r>
              <a:rPr lang="sr-Cyrl-RS" dirty="0" smtClean="0"/>
              <a:t>)</a:t>
            </a:r>
            <a:endParaRPr lang="sr-Latn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 smtClean="0"/>
              <a:t>6. </a:t>
            </a:r>
            <a:r>
              <a:rPr lang="sr-Cyrl-RS" sz="3200" dirty="0"/>
              <a:t>Закључна разматрања</a:t>
            </a: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238142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/>
          <a:lstStyle/>
          <a:p>
            <a:pPr marL="109728" indent="0">
              <a:buNone/>
            </a:pPr>
            <a:r>
              <a:rPr lang="sr-Cyrl-RS" dirty="0" smtClean="0"/>
              <a:t>Посебно је важно у овим ванредним околностима следеће:</a:t>
            </a:r>
          </a:p>
          <a:p>
            <a:pPr marL="109728" indent="0">
              <a:buNone/>
            </a:pPr>
            <a:endParaRPr lang="sr-Cyrl-RS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sr-Cyrl-RS" dirty="0" smtClean="0"/>
              <a:t>Одредити време комуникације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r-Cyrl-RS" dirty="0" smtClean="0"/>
              <a:t>Одредити правила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r-Cyrl-RS" dirty="0" smtClean="0"/>
              <a:t>Увек користити формулу + - +</a:t>
            </a:r>
          </a:p>
          <a:p>
            <a:pPr marL="393192" lvl="1" indent="0">
              <a:buNone/>
            </a:pPr>
            <a:r>
              <a:rPr lang="sr-Cyrl-RS" dirty="0" smtClean="0"/>
              <a:t>   +  указивати на јаке стране</a:t>
            </a:r>
          </a:p>
          <a:p>
            <a:pPr marL="393192" lvl="1" indent="0">
              <a:buNone/>
            </a:pPr>
            <a:r>
              <a:rPr lang="sr-Cyrl-RS" dirty="0" smtClean="0"/>
              <a:t>   -   где су и које тешкоће</a:t>
            </a:r>
          </a:p>
          <a:p>
            <a:pPr marL="393192" lvl="1" indent="0">
              <a:buNone/>
            </a:pPr>
            <a:r>
              <a:rPr lang="sr-Cyrl-RS" dirty="0"/>
              <a:t> </a:t>
            </a:r>
            <a:r>
              <a:rPr lang="sr-Cyrl-RS" dirty="0" smtClean="0"/>
              <a:t>  +  на који начин стићи до промене, циља,          	  жељеног резултата</a:t>
            </a:r>
          </a:p>
          <a:p>
            <a:pPr>
              <a:buFont typeface="Wingdings" panose="05000000000000000000" pitchFamily="2" charset="2"/>
              <a:buChar char="v"/>
            </a:pPr>
            <a:endParaRPr lang="sr-Latn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15823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sr-Cyrl-RS" dirty="0" smtClean="0"/>
          </a:p>
          <a:p>
            <a:pPr marL="109728" indent="0">
              <a:buNone/>
            </a:pPr>
            <a:endParaRPr lang="sr-Cyrl-RS" dirty="0"/>
          </a:p>
          <a:p>
            <a:pPr marL="109728" indent="0">
              <a:buNone/>
            </a:pPr>
            <a:r>
              <a:rPr lang="sr-Cyrl-RS" dirty="0" smtClean="0"/>
              <a:t>Да ли се разликује комуникација са родитељима у дигиталном окружењу у ванредним околностима од комуникације са родитељима пре ванредног стања? </a:t>
            </a:r>
            <a:endParaRPr lang="sr-Latn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8780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196752"/>
            <a:ext cx="9036496" cy="504056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sr-Cyrl-RS" dirty="0"/>
              <a:t>Приручник: „</a:t>
            </a:r>
            <a:r>
              <a:rPr lang="sr-Cyrl-RS" i="1" dirty="0"/>
              <a:t>Водич за школе: Ка сигурном и подстицајном окружењу</a:t>
            </a:r>
            <a:r>
              <a:rPr lang="sr-Cyrl-RS" dirty="0"/>
              <a:t>“, Министарство просвете науке и технолошког развоја Републике Србије и УНИЦЕФ, 2020, Београд.</a:t>
            </a:r>
            <a:endParaRPr lang="sr-Latn-RS" dirty="0"/>
          </a:p>
          <a:p>
            <a:pPr lvl="0"/>
            <a:r>
              <a:rPr lang="sr-Cyrl-RS" dirty="0"/>
              <a:t>„</a:t>
            </a:r>
            <a:r>
              <a:rPr lang="sr-Cyrl-RS" i="1" dirty="0"/>
              <a:t>Корак напред у сарадњи са родитељима, водич за одељењске старешине</a:t>
            </a:r>
            <a:r>
              <a:rPr lang="sr-Cyrl-RS" dirty="0"/>
              <a:t>“, Педагошко друштво србије, 2016, Београд</a:t>
            </a:r>
            <a:r>
              <a:rPr lang="sr-Cyrl-RS" dirty="0" smtClean="0"/>
              <a:t>.</a:t>
            </a:r>
          </a:p>
          <a:p>
            <a:pPr lvl="0"/>
            <a:r>
              <a:rPr lang="sr-Cyrl-RS" dirty="0"/>
              <a:t>„</a:t>
            </a:r>
            <a:r>
              <a:rPr lang="sr-Cyrl-RS" i="1" dirty="0"/>
              <a:t>Улога школе у подизању васпитне функције породице</a:t>
            </a:r>
            <a:r>
              <a:rPr lang="sr-Cyrl-RS" dirty="0"/>
              <a:t>“, Љиљана Сапунџић и Невенка Крагуљац, Зборник радова „Васпитање данас“, Филозофски факултет Универзитета у Београду, 2017, Београд.</a:t>
            </a:r>
            <a:endParaRPr lang="sr-Latn-RS" dirty="0"/>
          </a:p>
          <a:p>
            <a:pPr lvl="0"/>
            <a:r>
              <a:rPr lang="sr-Cyrl-RS" dirty="0"/>
              <a:t>Приручник „</a:t>
            </a:r>
            <a:r>
              <a:rPr lang="sr-Cyrl-RS" i="1" dirty="0"/>
              <a:t>Педагошко образовање родитеља</a:t>
            </a:r>
            <a:r>
              <a:rPr lang="sr-Cyrl-RS" dirty="0"/>
              <a:t>“, Љиљана Сапунџић, Педагошко дрштво Србије, 2013, Београд</a:t>
            </a:r>
            <a:endParaRPr lang="sr-Latn-RS" dirty="0"/>
          </a:p>
          <a:p>
            <a:pPr lvl="0"/>
            <a:r>
              <a:rPr lang="sr-Cyrl-RS" dirty="0"/>
              <a:t>„</a:t>
            </a:r>
            <a:r>
              <a:rPr lang="sr-Cyrl-RS" i="1" dirty="0"/>
              <a:t>Деца и интернет, паметно од почетка</a:t>
            </a:r>
            <a:r>
              <a:rPr lang="sr-Cyrl-RS" dirty="0"/>
              <a:t>“, Брошура за родитеље, УНИЦЕФ, 2018, Београд</a:t>
            </a:r>
            <a:r>
              <a:rPr lang="sr-Cyrl-RS" dirty="0" smtClean="0"/>
              <a:t>.</a:t>
            </a:r>
            <a:endParaRPr lang="sr-Latn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/>
              <a:t>Литература: </a:t>
            </a: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1876478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sr-Cyrl-RS" dirty="0" smtClean="0"/>
              <a:t>Принципи сарадње са родитељима;</a:t>
            </a:r>
          </a:p>
          <a:p>
            <a:pPr marL="624078" indent="-514350">
              <a:buFont typeface="+mj-lt"/>
              <a:buAutoNum type="arabicPeriod"/>
            </a:pPr>
            <a:r>
              <a:rPr lang="sr-Cyrl-RS" dirty="0" smtClean="0"/>
              <a:t>Област, садржај и облици сарадње са родитељима;</a:t>
            </a:r>
          </a:p>
          <a:p>
            <a:pPr marL="624078" indent="-514350">
              <a:buFont typeface="+mj-lt"/>
              <a:buAutoNum type="arabicPeriod"/>
            </a:pPr>
            <a:r>
              <a:rPr lang="sr-Cyrl-RS" dirty="0" smtClean="0"/>
              <a:t>Начини рада наставника са родитељима;</a:t>
            </a:r>
          </a:p>
          <a:p>
            <a:pPr marL="624078" indent="-514350">
              <a:buFont typeface="+mj-lt"/>
              <a:buAutoNum type="arabicPeriod"/>
            </a:pPr>
            <a:r>
              <a:rPr lang="sr-Cyrl-RS" dirty="0" smtClean="0"/>
              <a:t>Теме о којима наставници и родитељи комуницирају;</a:t>
            </a:r>
          </a:p>
          <a:p>
            <a:pPr marL="624078" indent="-514350">
              <a:buFont typeface="+mj-lt"/>
              <a:buAutoNum type="arabicPeriod"/>
            </a:pPr>
            <a:r>
              <a:rPr lang="sr-Cyrl-RS" dirty="0" smtClean="0"/>
              <a:t>Начини реаговања родитеља;</a:t>
            </a:r>
          </a:p>
          <a:p>
            <a:pPr marL="624078" indent="-514350">
              <a:buFont typeface="+mj-lt"/>
              <a:buAutoNum type="arabicPeriod"/>
            </a:pPr>
            <a:r>
              <a:rPr lang="sr-Cyrl-RS" dirty="0" smtClean="0"/>
              <a:t>Закључна разматрања.</a:t>
            </a:r>
            <a:endParaRPr lang="sr-Latn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pPr algn="ctr"/>
            <a:r>
              <a:rPr lang="sr-Cyrl-RS" sz="2800" dirty="0"/>
              <a:t>Сарадња са родитељима у ванредним условима</a:t>
            </a:r>
            <a:endParaRPr lang="sr-Latn-RS" sz="2800" dirty="0"/>
          </a:p>
        </p:txBody>
      </p:sp>
    </p:spTree>
    <p:extLst>
      <p:ext uri="{BB962C8B-B14F-4D97-AF65-F5344CB8AC3E}">
        <p14:creationId xmlns:p14="http://schemas.microsoft.com/office/powerpoint/2010/main" val="176956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25658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sr-Cyrl-RS" b="1" dirty="0" smtClean="0"/>
              <a:t>Равноправност</a:t>
            </a:r>
            <a:r>
              <a:rPr lang="sr-Cyrl-RS" dirty="0" smtClean="0"/>
              <a:t> – подразумева партнерски однос родитеља и наставника;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 smtClean="0"/>
              <a:t>Комплементарност</a:t>
            </a:r>
            <a:r>
              <a:rPr lang="sr-Cyrl-RS" dirty="0" smtClean="0"/>
              <a:t> – подразумева да се и поред разлике у знањима и искуствима, родитељи и наставници допуњују и да је то двосмеран процес користан за обе стране;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 smtClean="0"/>
              <a:t>Компетентност</a:t>
            </a:r>
            <a:r>
              <a:rPr lang="sr-Cyrl-RS" dirty="0" smtClean="0"/>
              <a:t> – подразумева да обе стране користе ресурсе и знања, уче једни од других;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 smtClean="0"/>
              <a:t>Аутентичност</a:t>
            </a:r>
            <a:r>
              <a:rPr lang="sr-Cyrl-RS" dirty="0" smtClean="0"/>
              <a:t> – значи да свако уноси своје искуство, знања и своју различитост која се мора поштовати;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 smtClean="0"/>
              <a:t>Демократичност</a:t>
            </a:r>
            <a:r>
              <a:rPr lang="sr-Cyrl-RS" dirty="0" smtClean="0"/>
              <a:t> – треба да буде заснована на принципима толеранције, одговорности и уважавања свих других демократских процедура.</a:t>
            </a:r>
          </a:p>
          <a:p>
            <a:pPr marL="109728" indent="0">
              <a:buNone/>
            </a:pPr>
            <a:r>
              <a:rPr lang="sr-Cyrl-RS" dirty="0" smtClean="0"/>
              <a:t>(</a:t>
            </a:r>
            <a:r>
              <a:rPr lang="sr-Cyrl-RS" sz="2200" i="1" dirty="0"/>
              <a:t>Водич за школе: Ка сигурном и подстицајном </a:t>
            </a:r>
            <a:r>
              <a:rPr lang="sr-Cyrl-RS" sz="2200" i="1" dirty="0" smtClean="0"/>
              <a:t>окружењу, стр.97</a:t>
            </a:r>
            <a:r>
              <a:rPr lang="sr-Cyrl-RS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endParaRPr lang="sr-Cyrl-RS" dirty="0" smtClean="0"/>
          </a:p>
          <a:p>
            <a:pPr marL="109728" indent="0">
              <a:buNone/>
            </a:pPr>
            <a:endParaRPr lang="sr-Cyrl-R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 smtClean="0"/>
              <a:t>1. Принципи сарадње са родитељима</a:t>
            </a: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147268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 marL="109728" indent="0">
              <a:buNone/>
            </a:pPr>
            <a:r>
              <a:rPr lang="sr-Cyrl-RS" dirty="0" smtClean="0"/>
              <a:t>Шта то дефинише област, садржај и облике сарадње са родитељима?</a:t>
            </a:r>
          </a:p>
          <a:p>
            <a:pPr marL="109728" indent="0">
              <a:buNone/>
            </a:pPr>
            <a:endParaRPr lang="sr-Cyrl-RS" dirty="0"/>
          </a:p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Информисање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Саветовање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Укључивање у активности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Консултовање у доношењу одлука </a:t>
            </a:r>
            <a:endParaRPr lang="sr-Latn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 smtClean="0"/>
              <a:t>2. </a:t>
            </a:r>
            <a:r>
              <a:rPr lang="sr-Cyrl-RS" sz="3200" dirty="0"/>
              <a:t>Област, садржај и облици сарадње са родитељима</a:t>
            </a: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3244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r>
              <a:rPr lang="sr-Cyrl-RS" dirty="0" smtClean="0"/>
              <a:t>Како </a:t>
            </a:r>
            <a:r>
              <a:rPr lang="sr-Cyrl-RS" dirty="0"/>
              <a:t>све комуницирате са родитељима, преко којих апликација, ви и ваше колеге из школе?</a:t>
            </a:r>
            <a:endParaRPr lang="sr-Latn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971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Комуникација телефоном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Комуникација путем СМС-а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Комуникација мејлом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Комуникација путем месинџера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Комуникација преко </a:t>
            </a:r>
            <a:r>
              <a:rPr lang="sr-Latn-RS" dirty="0" smtClean="0"/>
              <a:t>vibera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Комуникација преко </a:t>
            </a:r>
            <a:r>
              <a:rPr lang="sr-Latn-RS" dirty="0" smtClean="0"/>
              <a:t>whatsapp-a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Комуникација преко </a:t>
            </a:r>
            <a:r>
              <a:rPr lang="sr-Latn-RS" dirty="0" smtClean="0"/>
              <a:t>ZOOM </a:t>
            </a:r>
            <a:r>
              <a:rPr lang="sr-Cyrl-RS" dirty="0" smtClean="0"/>
              <a:t>апликације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Комуникација преко </a:t>
            </a:r>
            <a:r>
              <a:rPr lang="sr-Latn-RS" dirty="0" smtClean="0"/>
              <a:t>Google classroma-a, </a:t>
            </a:r>
            <a:r>
              <a:rPr lang="sr-Cyrl-RS" dirty="0" smtClean="0"/>
              <a:t>платформи издавачких кућа</a:t>
            </a:r>
            <a:endParaRPr lang="sr-Latn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 smtClean="0"/>
              <a:t>3. </a:t>
            </a:r>
            <a:r>
              <a:rPr lang="sr-Cyrl-RS" sz="3200" dirty="0"/>
              <a:t>Начини рада наставника са родитељима</a:t>
            </a: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21010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sr-Cyrl-RS" dirty="0"/>
          </a:p>
          <a:p>
            <a:pPr marL="109728" indent="0">
              <a:buNone/>
            </a:pPr>
            <a:endParaRPr lang="sr-Cyrl-RS" dirty="0" smtClean="0"/>
          </a:p>
          <a:p>
            <a:pPr marL="109728" indent="0">
              <a:buNone/>
            </a:pPr>
            <a:endParaRPr lang="sr-Cyrl-RS" dirty="0" smtClean="0"/>
          </a:p>
          <a:p>
            <a:pPr marL="109728" indent="0">
              <a:buNone/>
            </a:pPr>
            <a:r>
              <a:rPr lang="sr-Cyrl-RS" dirty="0" smtClean="0"/>
              <a:t>О којим темама разговарате са родитељима? </a:t>
            </a:r>
            <a:endParaRPr lang="sr-Latn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73825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481328"/>
            <a:ext cx="8363272" cy="4755984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Мотивација за учење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Понашање ученика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Домаћи задаци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Породични проблеми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Здравље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Помоћ при учењу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Помоћ у организовању слободног времена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Оцењивање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Уџбеници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Коришћење апликација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Разна обавештења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Правила понашања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Дружење са вршњацима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Време које проводе деца на интернету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Пубертет и адолесценција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 smtClean="0"/>
              <a:t>4. </a:t>
            </a:r>
            <a:r>
              <a:rPr lang="sr-Cyrl-RS" sz="3200" dirty="0"/>
              <a:t>Теме о којима наставници и родитељи комуницирају</a:t>
            </a: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333757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908720"/>
            <a:ext cx="8568952" cy="547260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Агресивни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Пасивни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Агресивно – пасивни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Асертивни </a:t>
            </a:r>
            <a:endParaRPr lang="sr-Latn-RS" dirty="0" smtClean="0"/>
          </a:p>
          <a:p>
            <a:pPr>
              <a:buFont typeface="Wingdings" panose="05000000000000000000" pitchFamily="2" charset="2"/>
              <a:buChar char="v"/>
            </a:pPr>
            <a:endParaRPr lang="sr-Latn-RS" dirty="0"/>
          </a:p>
          <a:p>
            <a:pPr>
              <a:buFont typeface="Wingdings" panose="05000000000000000000" pitchFamily="2" charset="2"/>
              <a:buChar char="v"/>
            </a:pPr>
            <a:r>
              <a:rPr lang="sr-Cyrl-RS" dirty="0" smtClean="0"/>
              <a:t>Пример: </a:t>
            </a:r>
          </a:p>
          <a:p>
            <a:pPr marL="109728" indent="0">
              <a:buNone/>
            </a:pPr>
            <a:r>
              <a:rPr lang="sr-Cyrl-RS" dirty="0" smtClean="0"/>
              <a:t>Поштовани родитељи, </a:t>
            </a:r>
          </a:p>
          <a:p>
            <a:pPr marL="109728" indent="0">
              <a:buNone/>
            </a:pPr>
            <a:r>
              <a:rPr lang="sr-Cyrl-RS" dirty="0" smtClean="0"/>
              <a:t>Данас је стигао допис из Министарства просвете где смо обавештени да пређемо са формативног на сумативно оцењивање. У наредном периоду нека се деца потруде у учењу и раду како би имали што боље оцене и успех на крају године.</a:t>
            </a:r>
          </a:p>
          <a:p>
            <a:pPr marL="109728" indent="0">
              <a:buNone/>
            </a:pPr>
            <a:r>
              <a:rPr lang="sr-Cyrl-RS" dirty="0" smtClean="0"/>
              <a:t>Ваша разредна</a:t>
            </a:r>
            <a:endParaRPr lang="sr-Cyrl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 smtClean="0"/>
              <a:t>5. </a:t>
            </a:r>
            <a:r>
              <a:rPr lang="sr-Cyrl-RS" sz="3200" dirty="0"/>
              <a:t>Начини реаговања родитеља</a:t>
            </a: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235601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373</TotalTime>
  <Words>687</Words>
  <Application>Microsoft Office PowerPoint</Application>
  <PresentationFormat>On-screen Show (4:3)</PresentationFormat>
  <Paragraphs>99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Lucida Sans Unicode</vt:lpstr>
      <vt:lpstr>Verdana</vt:lpstr>
      <vt:lpstr>Wingdings</vt:lpstr>
      <vt:lpstr>Wingdings 2</vt:lpstr>
      <vt:lpstr>Wingdings 3</vt:lpstr>
      <vt:lpstr>Concourse</vt:lpstr>
      <vt:lpstr>Сарадња са родитељима у ванредним условима</vt:lpstr>
      <vt:lpstr>Сарадња са родитељима у ванредним условима</vt:lpstr>
      <vt:lpstr>1. Принципи сарадње са родитељима</vt:lpstr>
      <vt:lpstr>2. Област, садржај и облици сарадње са родитељима</vt:lpstr>
      <vt:lpstr>PowerPoint Presentation</vt:lpstr>
      <vt:lpstr>3. Начини рада наставника са родитељима</vt:lpstr>
      <vt:lpstr>PowerPoint Presentation</vt:lpstr>
      <vt:lpstr>4. Теме о којима наставници и родитељи комуницирају</vt:lpstr>
      <vt:lpstr>5. Начини реаговања родитеља</vt:lpstr>
      <vt:lpstr>Елементи асертивног реаговања</vt:lpstr>
      <vt:lpstr>6. Закључна разматрања</vt:lpstr>
      <vt:lpstr>PowerPoint Presentation</vt:lpstr>
      <vt:lpstr>PowerPoint Presentation</vt:lpstr>
      <vt:lpstr>Литература: 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Унапређивање квалитета комуникације са родитељима у ванредним условима</dc:title>
  <dc:creator>ismail - [2010]</dc:creator>
  <cp:lastModifiedBy>Gane</cp:lastModifiedBy>
  <cp:revision>26</cp:revision>
  <dcterms:created xsi:type="dcterms:W3CDTF">2020-04-23T11:22:38Z</dcterms:created>
  <dcterms:modified xsi:type="dcterms:W3CDTF">2020-06-07T16:18:54Z</dcterms:modified>
</cp:coreProperties>
</file>