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s/comment3.xml" ContentType="application/vnd.openxmlformats-officedocument.presentationml.comment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26"/>
  </p:notesMasterIdLst>
  <p:sldIdLst>
    <p:sldId id="278" r:id="rId2"/>
    <p:sldId id="256" r:id="rId3"/>
    <p:sldId id="258" r:id="rId4"/>
    <p:sldId id="257" r:id="rId5"/>
    <p:sldId id="273" r:id="rId6"/>
    <p:sldId id="295" r:id="rId7"/>
    <p:sldId id="296" r:id="rId8"/>
    <p:sldId id="297" r:id="rId9"/>
    <p:sldId id="298" r:id="rId10"/>
    <p:sldId id="259" r:id="rId11"/>
    <p:sldId id="260" r:id="rId12"/>
    <p:sldId id="284" r:id="rId13"/>
    <p:sldId id="281" r:id="rId14"/>
    <p:sldId id="282" r:id="rId15"/>
    <p:sldId id="283" r:id="rId16"/>
    <p:sldId id="268" r:id="rId17"/>
    <p:sldId id="290" r:id="rId18"/>
    <p:sldId id="277" r:id="rId19"/>
    <p:sldId id="294" r:id="rId20"/>
    <p:sldId id="299" r:id="rId21"/>
    <p:sldId id="270" r:id="rId22"/>
    <p:sldId id="292" r:id="rId23"/>
    <p:sldId id="291" r:id="rId24"/>
    <p:sldId id="275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oca" initials="G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6B5A55"/>
    <a:srgbClr val="82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4-18T18:19:14.330" idx="1">
    <p:pos x="4008" y="280"/>
    <p:text>ОПШТИ ЦИЉЕВИ ИЛИ ЦИЉЕВИ
*Мислим да је сувишно.....рада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4-19T22:35:48.720" idx="3">
    <p:pos x="4272" y="320"/>
    <p:text>Структура или.....Zvuči mi izvini, prosto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4-18T18:50:14.044" idx="4">
    <p:pos x="2976" y="320"/>
    <p:text/>
  </p:cm>
  <p:cm authorId="0" dt="2020-04-18T18:56:43.274" idx="5">
    <p:pos x="3072" y="416"/>
    <p:text>КОНТЕКСТ 
Како до избора и конципирања наставног материјала ...­?</p:tex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30B054-93BF-416E-8D88-2FA4A051C280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CS"/>
        </a:p>
      </dgm:t>
    </dgm:pt>
    <dgm:pt modelId="{68DDB8F5-0E87-4538-82DB-0A1D4CD2AAE5}">
      <dgm:prSet/>
      <dgm:spPr/>
      <dgm:t>
        <a:bodyPr/>
        <a:lstStyle/>
        <a:p>
          <a:pPr rtl="0"/>
          <a:r>
            <a:rPr lang="sr-Cyrl-RS" i="0" dirty="0" smtClean="0"/>
            <a:t>Модел учења – интеракција са наставним       материјалом </a:t>
          </a:r>
          <a:endParaRPr lang="sr-Cyrl-RS" i="0" dirty="0"/>
        </a:p>
      </dgm:t>
    </dgm:pt>
    <dgm:pt modelId="{8ACE512A-806B-4D10-AEF6-8F3485CC4F37}" type="parTrans" cxnId="{D204441D-4C0E-45DC-BCDD-D904666021D4}">
      <dgm:prSet/>
      <dgm:spPr/>
      <dgm:t>
        <a:bodyPr/>
        <a:lstStyle/>
        <a:p>
          <a:endParaRPr lang="sr-Latn-CS"/>
        </a:p>
      </dgm:t>
    </dgm:pt>
    <dgm:pt modelId="{EE52BF4E-AFD4-4D98-B270-E17C99F73B88}" type="sibTrans" cxnId="{D204441D-4C0E-45DC-BCDD-D904666021D4}">
      <dgm:prSet/>
      <dgm:spPr/>
      <dgm:t>
        <a:bodyPr/>
        <a:lstStyle/>
        <a:p>
          <a:endParaRPr lang="sr-Latn-CS"/>
        </a:p>
      </dgm:t>
    </dgm:pt>
    <dgm:pt modelId="{B792707B-46E3-41AA-8BDE-046BDC97837C}">
      <dgm:prSet/>
      <dgm:spPr/>
      <dgm:t>
        <a:bodyPr/>
        <a:lstStyle/>
        <a:p>
          <a:pPr rtl="0"/>
          <a:r>
            <a:rPr lang="sr-Cyrl-RS" i="0" dirty="0" smtClean="0"/>
            <a:t>Модел учења - </a:t>
          </a:r>
          <a:r>
            <a:rPr lang="sr-Latn-CS" i="0" dirty="0" smtClean="0"/>
            <a:t>онлајн испорука </a:t>
          </a:r>
          <a:r>
            <a:rPr lang="sr-Cyrl-RS" i="0" dirty="0" smtClean="0"/>
            <a:t>садржаја и </a:t>
          </a:r>
          <a:r>
            <a:rPr lang="sr-Latn-CS" i="0" dirty="0" smtClean="0"/>
            <a:t>материјала</a:t>
          </a:r>
          <a:endParaRPr lang="en-GB" i="0" dirty="0"/>
        </a:p>
      </dgm:t>
    </dgm:pt>
    <dgm:pt modelId="{41C89C84-4820-42EF-AB9C-99C0C66584B4}" type="parTrans" cxnId="{28B46697-758B-4B57-98A7-34C2BC20D932}">
      <dgm:prSet/>
      <dgm:spPr/>
      <dgm:t>
        <a:bodyPr/>
        <a:lstStyle/>
        <a:p>
          <a:endParaRPr lang="sr-Latn-CS"/>
        </a:p>
      </dgm:t>
    </dgm:pt>
    <dgm:pt modelId="{C6DD35CC-B299-4262-9C02-E3A9E32D3617}" type="sibTrans" cxnId="{28B46697-758B-4B57-98A7-34C2BC20D932}">
      <dgm:prSet/>
      <dgm:spPr/>
      <dgm:t>
        <a:bodyPr/>
        <a:lstStyle/>
        <a:p>
          <a:endParaRPr lang="sr-Latn-CS"/>
        </a:p>
      </dgm:t>
    </dgm:pt>
    <dgm:pt modelId="{5C3815F5-F6A8-44B1-AC3B-76F95DE4B10A}">
      <dgm:prSet/>
      <dgm:spPr/>
      <dgm:t>
        <a:bodyPr/>
        <a:lstStyle/>
        <a:p>
          <a:r>
            <a:rPr lang="sr-Cyrl-RS" i="0" smtClean="0"/>
            <a:t>Модел учења – колаборативно учење</a:t>
          </a:r>
          <a:endParaRPr lang="sr-Latn-CS"/>
        </a:p>
      </dgm:t>
    </dgm:pt>
    <dgm:pt modelId="{9A1CF568-C6A8-41F3-92A4-E090C4627543}" type="parTrans" cxnId="{7C795264-6E56-4AAC-B437-30B6B0258D33}">
      <dgm:prSet/>
      <dgm:spPr/>
      <dgm:t>
        <a:bodyPr/>
        <a:lstStyle/>
        <a:p>
          <a:endParaRPr lang="sr-Latn-CS"/>
        </a:p>
      </dgm:t>
    </dgm:pt>
    <dgm:pt modelId="{448720D0-D5E8-4FEE-9962-5C1C9CEC2DB1}" type="sibTrans" cxnId="{7C795264-6E56-4AAC-B437-30B6B0258D33}">
      <dgm:prSet/>
      <dgm:spPr/>
      <dgm:t>
        <a:bodyPr/>
        <a:lstStyle/>
        <a:p>
          <a:endParaRPr lang="sr-Latn-CS"/>
        </a:p>
      </dgm:t>
    </dgm:pt>
    <dgm:pt modelId="{36D9E7B6-CF9E-4EA9-84F0-507CC8DC993E}" type="pres">
      <dgm:prSet presAssocID="{C230B054-93BF-416E-8D88-2FA4A051C280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sr-Latn-CS"/>
        </a:p>
      </dgm:t>
    </dgm:pt>
    <dgm:pt modelId="{67879537-F83B-4FCC-AC5D-8A81C96B1F49}" type="pres">
      <dgm:prSet presAssocID="{C230B054-93BF-416E-8D88-2FA4A051C280}" presName="pyramid" presStyleLbl="node1" presStyleIdx="0" presStyleCnt="1"/>
      <dgm:spPr>
        <a:solidFill>
          <a:srgbClr val="FFC000"/>
        </a:solidFill>
      </dgm:spPr>
    </dgm:pt>
    <dgm:pt modelId="{95221597-9CEA-43D0-8DAB-106C4608C131}" type="pres">
      <dgm:prSet presAssocID="{C230B054-93BF-416E-8D88-2FA4A051C280}" presName="theList" presStyleCnt="0"/>
      <dgm:spPr/>
    </dgm:pt>
    <dgm:pt modelId="{3F2744C9-DDE6-4B42-9D37-B563156A5DCC}" type="pres">
      <dgm:prSet presAssocID="{5C3815F5-F6A8-44B1-AC3B-76F95DE4B10A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BAAB87BC-C853-40CD-BBB8-96954FC92D51}" type="pres">
      <dgm:prSet presAssocID="{5C3815F5-F6A8-44B1-AC3B-76F95DE4B10A}" presName="aSpace" presStyleCnt="0"/>
      <dgm:spPr/>
    </dgm:pt>
    <dgm:pt modelId="{0C7054BE-8CA7-4720-A074-DAA90D8C45C1}" type="pres">
      <dgm:prSet presAssocID="{68DDB8F5-0E87-4538-82DB-0A1D4CD2AAE5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0EC574FA-4BF9-4695-8047-00EC132747DC}" type="pres">
      <dgm:prSet presAssocID="{68DDB8F5-0E87-4538-82DB-0A1D4CD2AAE5}" presName="aSpace" presStyleCnt="0"/>
      <dgm:spPr/>
    </dgm:pt>
    <dgm:pt modelId="{C70840AD-0A06-4808-9C63-9408E857D18A}" type="pres">
      <dgm:prSet presAssocID="{B792707B-46E3-41AA-8BDE-046BDC97837C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5E609BE1-9563-48C6-A14E-C447F9872D45}" type="pres">
      <dgm:prSet presAssocID="{B792707B-46E3-41AA-8BDE-046BDC97837C}" presName="aSpace" presStyleCnt="0"/>
      <dgm:spPr/>
    </dgm:pt>
  </dgm:ptLst>
  <dgm:cxnLst>
    <dgm:cxn modelId="{D204441D-4C0E-45DC-BCDD-D904666021D4}" srcId="{C230B054-93BF-416E-8D88-2FA4A051C280}" destId="{68DDB8F5-0E87-4538-82DB-0A1D4CD2AAE5}" srcOrd="1" destOrd="0" parTransId="{8ACE512A-806B-4D10-AEF6-8F3485CC4F37}" sibTransId="{EE52BF4E-AFD4-4D98-B270-E17C99F73B88}"/>
    <dgm:cxn modelId="{28B46697-758B-4B57-98A7-34C2BC20D932}" srcId="{C230B054-93BF-416E-8D88-2FA4A051C280}" destId="{B792707B-46E3-41AA-8BDE-046BDC97837C}" srcOrd="2" destOrd="0" parTransId="{41C89C84-4820-42EF-AB9C-99C0C66584B4}" sibTransId="{C6DD35CC-B299-4262-9C02-E3A9E32D3617}"/>
    <dgm:cxn modelId="{4674AA28-5684-401E-A42A-2BA6E29E5866}" type="presOf" srcId="{B792707B-46E3-41AA-8BDE-046BDC97837C}" destId="{C70840AD-0A06-4808-9C63-9408E857D18A}" srcOrd="0" destOrd="0" presId="urn:microsoft.com/office/officeart/2005/8/layout/pyramid2"/>
    <dgm:cxn modelId="{6BAFE790-79B1-4E16-8C9F-467E516EAF95}" type="presOf" srcId="{C230B054-93BF-416E-8D88-2FA4A051C280}" destId="{36D9E7B6-CF9E-4EA9-84F0-507CC8DC993E}" srcOrd="0" destOrd="0" presId="urn:microsoft.com/office/officeart/2005/8/layout/pyramid2"/>
    <dgm:cxn modelId="{C7473322-A76E-4577-B48C-2AA3DB144E3E}" type="presOf" srcId="{68DDB8F5-0E87-4538-82DB-0A1D4CD2AAE5}" destId="{0C7054BE-8CA7-4720-A074-DAA90D8C45C1}" srcOrd="0" destOrd="0" presId="urn:microsoft.com/office/officeart/2005/8/layout/pyramid2"/>
    <dgm:cxn modelId="{4B61C026-90A5-413F-B652-AAB2DE5B8774}" type="presOf" srcId="{5C3815F5-F6A8-44B1-AC3B-76F95DE4B10A}" destId="{3F2744C9-DDE6-4B42-9D37-B563156A5DCC}" srcOrd="0" destOrd="0" presId="urn:microsoft.com/office/officeart/2005/8/layout/pyramid2"/>
    <dgm:cxn modelId="{7C795264-6E56-4AAC-B437-30B6B0258D33}" srcId="{C230B054-93BF-416E-8D88-2FA4A051C280}" destId="{5C3815F5-F6A8-44B1-AC3B-76F95DE4B10A}" srcOrd="0" destOrd="0" parTransId="{9A1CF568-C6A8-41F3-92A4-E090C4627543}" sibTransId="{448720D0-D5E8-4FEE-9962-5C1C9CEC2DB1}"/>
    <dgm:cxn modelId="{DAE1A8FE-D1D9-4E48-B3F8-E5F912FC1A60}" type="presParOf" srcId="{36D9E7B6-CF9E-4EA9-84F0-507CC8DC993E}" destId="{67879537-F83B-4FCC-AC5D-8A81C96B1F49}" srcOrd="0" destOrd="0" presId="urn:microsoft.com/office/officeart/2005/8/layout/pyramid2"/>
    <dgm:cxn modelId="{6C14B619-56A7-4B0D-86E7-5B12841FCB88}" type="presParOf" srcId="{36D9E7B6-CF9E-4EA9-84F0-507CC8DC993E}" destId="{95221597-9CEA-43D0-8DAB-106C4608C131}" srcOrd="1" destOrd="0" presId="urn:microsoft.com/office/officeart/2005/8/layout/pyramid2"/>
    <dgm:cxn modelId="{42B9AB9A-0798-4DE5-9827-1D2384AA7745}" type="presParOf" srcId="{95221597-9CEA-43D0-8DAB-106C4608C131}" destId="{3F2744C9-DDE6-4B42-9D37-B563156A5DCC}" srcOrd="0" destOrd="0" presId="urn:microsoft.com/office/officeart/2005/8/layout/pyramid2"/>
    <dgm:cxn modelId="{A950EE59-4D6F-43B4-A25D-BB0565693070}" type="presParOf" srcId="{95221597-9CEA-43D0-8DAB-106C4608C131}" destId="{BAAB87BC-C853-40CD-BBB8-96954FC92D51}" srcOrd="1" destOrd="0" presId="urn:microsoft.com/office/officeart/2005/8/layout/pyramid2"/>
    <dgm:cxn modelId="{A4123CD6-980A-4B96-964E-AA446E9E5193}" type="presParOf" srcId="{95221597-9CEA-43D0-8DAB-106C4608C131}" destId="{0C7054BE-8CA7-4720-A074-DAA90D8C45C1}" srcOrd="2" destOrd="0" presId="urn:microsoft.com/office/officeart/2005/8/layout/pyramid2"/>
    <dgm:cxn modelId="{C1970728-7B63-420A-A380-FE89BDF08F24}" type="presParOf" srcId="{95221597-9CEA-43D0-8DAB-106C4608C131}" destId="{0EC574FA-4BF9-4695-8047-00EC132747DC}" srcOrd="3" destOrd="0" presId="urn:microsoft.com/office/officeart/2005/8/layout/pyramid2"/>
    <dgm:cxn modelId="{729C65EA-1266-4FD8-ADCC-A4480E4CDD5B}" type="presParOf" srcId="{95221597-9CEA-43D0-8DAB-106C4608C131}" destId="{C70840AD-0A06-4808-9C63-9408E857D18A}" srcOrd="4" destOrd="0" presId="urn:microsoft.com/office/officeart/2005/8/layout/pyramid2"/>
    <dgm:cxn modelId="{2A638E3D-5053-4A46-8AC1-391726367371}" type="presParOf" srcId="{95221597-9CEA-43D0-8DAB-106C4608C131}" destId="{5E609BE1-9563-48C6-A14E-C447F9872D45}" srcOrd="5" destOrd="0" presId="urn:microsoft.com/office/officeart/2005/8/layout/pyramid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B8F390-1ED2-41EC-8925-DBC58A722B4C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CS"/>
        </a:p>
      </dgm:t>
    </dgm:pt>
    <dgm:pt modelId="{B7F069E8-F574-4927-BE6C-DC1D62D5A910}">
      <dgm:prSet phldrT="[Text]"/>
      <dgm:spPr/>
      <dgm:t>
        <a:bodyPr/>
        <a:lstStyle/>
        <a:p>
          <a:r>
            <a:rPr lang="sr-Cyrl-RS" b="1" dirty="0" smtClean="0">
              <a:latin typeface="Calibri" pitchFamily="34" charset="0"/>
            </a:rPr>
            <a:t>ИСХОДИ УЧЕЊА</a:t>
          </a:r>
          <a:endParaRPr lang="sr-Latn-CS" b="1" dirty="0">
            <a:latin typeface="Calibri" pitchFamily="34" charset="0"/>
          </a:endParaRPr>
        </a:p>
      </dgm:t>
    </dgm:pt>
    <dgm:pt modelId="{79F3DE4E-AFB2-4120-A415-8C8F5988DC25}" type="parTrans" cxnId="{BF163618-12C9-422D-8BA1-32293A3D2BEA}">
      <dgm:prSet/>
      <dgm:spPr/>
      <dgm:t>
        <a:bodyPr/>
        <a:lstStyle/>
        <a:p>
          <a:endParaRPr lang="sr-Latn-CS"/>
        </a:p>
      </dgm:t>
    </dgm:pt>
    <dgm:pt modelId="{324937B8-98EB-48DB-85F0-C3B960258C62}" type="sibTrans" cxnId="{BF163618-12C9-422D-8BA1-32293A3D2BEA}">
      <dgm:prSet/>
      <dgm:spPr>
        <a:solidFill>
          <a:srgbClr val="002060"/>
        </a:solidFill>
      </dgm:spPr>
      <dgm:t>
        <a:bodyPr/>
        <a:lstStyle/>
        <a:p>
          <a:endParaRPr lang="sr-Latn-CS"/>
        </a:p>
      </dgm:t>
    </dgm:pt>
    <dgm:pt modelId="{00DD048B-59E8-4601-90DA-1B0260FF2316}">
      <dgm:prSet phldrT="[Text]"/>
      <dgm:spPr/>
      <dgm:t>
        <a:bodyPr/>
        <a:lstStyle/>
        <a:p>
          <a:r>
            <a:rPr lang="sr-Cyrl-RS" dirty="0" smtClean="0">
              <a:latin typeface="Calibri" pitchFamily="34" charset="0"/>
            </a:rPr>
            <a:t>садржај</a:t>
          </a:r>
          <a:endParaRPr lang="sr-Latn-CS" dirty="0">
            <a:latin typeface="Calibri" pitchFamily="34" charset="0"/>
          </a:endParaRPr>
        </a:p>
      </dgm:t>
    </dgm:pt>
    <dgm:pt modelId="{028CE7C5-B9C7-4C8D-B389-17522236C00D}" type="parTrans" cxnId="{D0846583-8A55-4515-B480-AF784F01FC89}">
      <dgm:prSet/>
      <dgm:spPr/>
      <dgm:t>
        <a:bodyPr/>
        <a:lstStyle/>
        <a:p>
          <a:endParaRPr lang="sr-Latn-CS"/>
        </a:p>
      </dgm:t>
    </dgm:pt>
    <dgm:pt modelId="{D4848C0F-84DB-45DA-BA8D-CED24B9A1CB6}" type="sibTrans" cxnId="{D0846583-8A55-4515-B480-AF784F01FC89}">
      <dgm:prSet/>
      <dgm:spPr>
        <a:solidFill>
          <a:srgbClr val="002060"/>
        </a:solidFill>
      </dgm:spPr>
      <dgm:t>
        <a:bodyPr/>
        <a:lstStyle/>
        <a:p>
          <a:endParaRPr lang="sr-Latn-CS"/>
        </a:p>
      </dgm:t>
    </dgm:pt>
    <dgm:pt modelId="{073EB02D-E5A2-452B-85C0-E714D19A3618}">
      <dgm:prSet phldrT="[Text]"/>
      <dgm:spPr/>
      <dgm:t>
        <a:bodyPr/>
        <a:lstStyle/>
        <a:p>
          <a:r>
            <a:rPr lang="sr-Cyrl-RS" dirty="0" smtClean="0">
              <a:latin typeface="Calibri" pitchFamily="34" charset="0"/>
            </a:rPr>
            <a:t>методе</a:t>
          </a:r>
          <a:endParaRPr lang="sr-Latn-CS" dirty="0">
            <a:latin typeface="Calibri" pitchFamily="34" charset="0"/>
          </a:endParaRPr>
        </a:p>
      </dgm:t>
    </dgm:pt>
    <dgm:pt modelId="{5C5FCAD5-4E67-468F-A10C-4CCC43604A06}" type="parTrans" cxnId="{36F86BBD-6FAC-45E5-A025-64D4C6554388}">
      <dgm:prSet/>
      <dgm:spPr/>
      <dgm:t>
        <a:bodyPr/>
        <a:lstStyle/>
        <a:p>
          <a:endParaRPr lang="sr-Latn-CS"/>
        </a:p>
      </dgm:t>
    </dgm:pt>
    <dgm:pt modelId="{576EE755-B30F-41A3-BDDC-ECF265165B59}" type="sibTrans" cxnId="{36F86BBD-6FAC-45E5-A025-64D4C6554388}">
      <dgm:prSet/>
      <dgm:spPr>
        <a:solidFill>
          <a:srgbClr val="002060"/>
        </a:solidFill>
      </dgm:spPr>
      <dgm:t>
        <a:bodyPr/>
        <a:lstStyle/>
        <a:p>
          <a:endParaRPr lang="sr-Latn-CS"/>
        </a:p>
      </dgm:t>
    </dgm:pt>
    <dgm:pt modelId="{00E7DCD9-81D4-42D9-B7F2-E9C10EE9CA38}">
      <dgm:prSet phldrT="[Text]"/>
      <dgm:spPr/>
      <dgm:t>
        <a:bodyPr/>
        <a:lstStyle/>
        <a:p>
          <a:r>
            <a:rPr lang="sr-Cyrl-RS" dirty="0" smtClean="0"/>
            <a:t>вредновање и оцењивање</a:t>
          </a:r>
          <a:endParaRPr lang="sr-Latn-CS" dirty="0"/>
        </a:p>
      </dgm:t>
    </dgm:pt>
    <dgm:pt modelId="{D4C1613D-28C3-413F-B82C-92489CB80C19}" type="parTrans" cxnId="{10CB4E0B-E98E-4D75-ABE2-3490140F9721}">
      <dgm:prSet/>
      <dgm:spPr/>
      <dgm:t>
        <a:bodyPr/>
        <a:lstStyle/>
        <a:p>
          <a:endParaRPr lang="sr-Latn-CS"/>
        </a:p>
      </dgm:t>
    </dgm:pt>
    <dgm:pt modelId="{0CCD2FD2-31F2-4081-8706-942EEFA52C4C}" type="sibTrans" cxnId="{10CB4E0B-E98E-4D75-ABE2-3490140F9721}">
      <dgm:prSet/>
      <dgm:spPr>
        <a:solidFill>
          <a:srgbClr val="002060"/>
        </a:solidFill>
      </dgm:spPr>
      <dgm:t>
        <a:bodyPr/>
        <a:lstStyle/>
        <a:p>
          <a:endParaRPr lang="sr-Latn-CS"/>
        </a:p>
      </dgm:t>
    </dgm:pt>
    <dgm:pt modelId="{3697D303-29ED-40CC-80E6-7891F953A46E}" type="pres">
      <dgm:prSet presAssocID="{BEB8F390-1ED2-41EC-8925-DBC58A722B4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F51B3E1-C509-44E6-BEDF-1621A67F76BB}" type="pres">
      <dgm:prSet presAssocID="{B7F069E8-F574-4927-BE6C-DC1D62D5A910}" presName="dummy" presStyleCnt="0"/>
      <dgm:spPr/>
    </dgm:pt>
    <dgm:pt modelId="{0FD20792-43C1-4E5E-8C18-8F7902944FB9}" type="pres">
      <dgm:prSet presAssocID="{B7F069E8-F574-4927-BE6C-DC1D62D5A910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87B27448-7669-4F24-BFB0-539052059982}" type="pres">
      <dgm:prSet presAssocID="{324937B8-98EB-48DB-85F0-C3B960258C62}" presName="sibTrans" presStyleLbl="node1" presStyleIdx="0" presStyleCnt="4"/>
      <dgm:spPr/>
      <dgm:t>
        <a:bodyPr/>
        <a:lstStyle/>
        <a:p>
          <a:endParaRPr lang="en-GB"/>
        </a:p>
      </dgm:t>
    </dgm:pt>
    <dgm:pt modelId="{E74A5819-B150-4606-A628-62874AE23AF6}" type="pres">
      <dgm:prSet presAssocID="{00DD048B-59E8-4601-90DA-1B0260FF2316}" presName="dummy" presStyleCnt="0"/>
      <dgm:spPr/>
    </dgm:pt>
    <dgm:pt modelId="{C9148B43-E0C8-4E66-8571-ABDA2331D59B}" type="pres">
      <dgm:prSet presAssocID="{00DD048B-59E8-4601-90DA-1B0260FF2316}" presName="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539C34E0-9396-4525-BAA0-FC458D323004}" type="pres">
      <dgm:prSet presAssocID="{D4848C0F-84DB-45DA-BA8D-CED24B9A1CB6}" presName="sibTrans" presStyleLbl="node1" presStyleIdx="1" presStyleCnt="4"/>
      <dgm:spPr/>
      <dgm:t>
        <a:bodyPr/>
        <a:lstStyle/>
        <a:p>
          <a:endParaRPr lang="en-GB"/>
        </a:p>
      </dgm:t>
    </dgm:pt>
    <dgm:pt modelId="{DD9BC0F5-577F-483E-8180-FF5EA40511A2}" type="pres">
      <dgm:prSet presAssocID="{073EB02D-E5A2-452B-85C0-E714D19A3618}" presName="dummy" presStyleCnt="0"/>
      <dgm:spPr/>
    </dgm:pt>
    <dgm:pt modelId="{CFEE7A35-76B0-493B-B16A-155F26334DBA}" type="pres">
      <dgm:prSet presAssocID="{073EB02D-E5A2-452B-85C0-E714D19A3618}" presName="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C1EA69F-6ED3-4387-A291-E4A0F53A2065}" type="pres">
      <dgm:prSet presAssocID="{576EE755-B30F-41A3-BDDC-ECF265165B59}" presName="sibTrans" presStyleLbl="node1" presStyleIdx="2" presStyleCnt="4"/>
      <dgm:spPr/>
      <dgm:t>
        <a:bodyPr/>
        <a:lstStyle/>
        <a:p>
          <a:endParaRPr lang="en-GB"/>
        </a:p>
      </dgm:t>
    </dgm:pt>
    <dgm:pt modelId="{104E6E46-763C-4487-BB52-4CD6D1E72785}" type="pres">
      <dgm:prSet presAssocID="{00E7DCD9-81D4-42D9-B7F2-E9C10EE9CA38}" presName="dummy" presStyleCnt="0"/>
      <dgm:spPr/>
    </dgm:pt>
    <dgm:pt modelId="{379DD2B1-A83F-48AD-A399-11791965F9A2}" type="pres">
      <dgm:prSet presAssocID="{00E7DCD9-81D4-42D9-B7F2-E9C10EE9CA38}" presName="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46D536D-0873-4872-A170-79FF02165999}" type="pres">
      <dgm:prSet presAssocID="{0CCD2FD2-31F2-4081-8706-942EEFA52C4C}" presName="sibTrans" presStyleLbl="node1" presStyleIdx="3" presStyleCnt="4"/>
      <dgm:spPr/>
      <dgm:t>
        <a:bodyPr/>
        <a:lstStyle/>
        <a:p>
          <a:endParaRPr lang="en-GB"/>
        </a:p>
      </dgm:t>
    </dgm:pt>
  </dgm:ptLst>
  <dgm:cxnLst>
    <dgm:cxn modelId="{E17D012B-0A0F-41F3-9855-E2ADDBD69ACA}" type="presOf" srcId="{D4848C0F-84DB-45DA-BA8D-CED24B9A1CB6}" destId="{539C34E0-9396-4525-BAA0-FC458D323004}" srcOrd="0" destOrd="0" presId="urn:microsoft.com/office/officeart/2005/8/layout/cycle1"/>
    <dgm:cxn modelId="{0FE1B4CF-A203-4134-A73A-2E6D4899A8FB}" type="presOf" srcId="{576EE755-B30F-41A3-BDDC-ECF265165B59}" destId="{9C1EA69F-6ED3-4387-A291-E4A0F53A2065}" srcOrd="0" destOrd="0" presId="urn:microsoft.com/office/officeart/2005/8/layout/cycle1"/>
    <dgm:cxn modelId="{F06C302E-B597-4F15-A325-C7863704E904}" type="presOf" srcId="{00DD048B-59E8-4601-90DA-1B0260FF2316}" destId="{C9148B43-E0C8-4E66-8571-ABDA2331D59B}" srcOrd="0" destOrd="0" presId="urn:microsoft.com/office/officeart/2005/8/layout/cycle1"/>
    <dgm:cxn modelId="{282767E3-4FE0-42BF-ACE9-D01410E76F81}" type="presOf" srcId="{BEB8F390-1ED2-41EC-8925-DBC58A722B4C}" destId="{3697D303-29ED-40CC-80E6-7891F953A46E}" srcOrd="0" destOrd="0" presId="urn:microsoft.com/office/officeart/2005/8/layout/cycle1"/>
    <dgm:cxn modelId="{D5225952-607A-4194-9DE5-B6ADE95B0579}" type="presOf" srcId="{073EB02D-E5A2-452B-85C0-E714D19A3618}" destId="{CFEE7A35-76B0-493B-B16A-155F26334DBA}" srcOrd="0" destOrd="0" presId="urn:microsoft.com/office/officeart/2005/8/layout/cycle1"/>
    <dgm:cxn modelId="{36F86BBD-6FAC-45E5-A025-64D4C6554388}" srcId="{BEB8F390-1ED2-41EC-8925-DBC58A722B4C}" destId="{073EB02D-E5A2-452B-85C0-E714D19A3618}" srcOrd="2" destOrd="0" parTransId="{5C5FCAD5-4E67-468F-A10C-4CCC43604A06}" sibTransId="{576EE755-B30F-41A3-BDDC-ECF265165B59}"/>
    <dgm:cxn modelId="{F7450AC1-77BA-42E7-BF7E-B72132CD2845}" type="presOf" srcId="{00E7DCD9-81D4-42D9-B7F2-E9C10EE9CA38}" destId="{379DD2B1-A83F-48AD-A399-11791965F9A2}" srcOrd="0" destOrd="0" presId="urn:microsoft.com/office/officeart/2005/8/layout/cycle1"/>
    <dgm:cxn modelId="{D0846583-8A55-4515-B480-AF784F01FC89}" srcId="{BEB8F390-1ED2-41EC-8925-DBC58A722B4C}" destId="{00DD048B-59E8-4601-90DA-1B0260FF2316}" srcOrd="1" destOrd="0" parTransId="{028CE7C5-B9C7-4C8D-B389-17522236C00D}" sibTransId="{D4848C0F-84DB-45DA-BA8D-CED24B9A1CB6}"/>
    <dgm:cxn modelId="{1373CEDC-2861-49B4-B764-D14572E94344}" type="presOf" srcId="{324937B8-98EB-48DB-85F0-C3B960258C62}" destId="{87B27448-7669-4F24-BFB0-539052059982}" srcOrd="0" destOrd="0" presId="urn:microsoft.com/office/officeart/2005/8/layout/cycle1"/>
    <dgm:cxn modelId="{DD8261B3-0CF2-4FF2-AAF9-6AA5B3CC35EC}" type="presOf" srcId="{0CCD2FD2-31F2-4081-8706-942EEFA52C4C}" destId="{746D536D-0873-4872-A170-79FF02165999}" srcOrd="0" destOrd="0" presId="urn:microsoft.com/office/officeart/2005/8/layout/cycle1"/>
    <dgm:cxn modelId="{10CB4E0B-E98E-4D75-ABE2-3490140F9721}" srcId="{BEB8F390-1ED2-41EC-8925-DBC58A722B4C}" destId="{00E7DCD9-81D4-42D9-B7F2-E9C10EE9CA38}" srcOrd="3" destOrd="0" parTransId="{D4C1613D-28C3-413F-B82C-92489CB80C19}" sibTransId="{0CCD2FD2-31F2-4081-8706-942EEFA52C4C}"/>
    <dgm:cxn modelId="{340492D5-1E58-486E-BF22-762962C672B0}" type="presOf" srcId="{B7F069E8-F574-4927-BE6C-DC1D62D5A910}" destId="{0FD20792-43C1-4E5E-8C18-8F7902944FB9}" srcOrd="0" destOrd="0" presId="urn:microsoft.com/office/officeart/2005/8/layout/cycle1"/>
    <dgm:cxn modelId="{BF163618-12C9-422D-8BA1-32293A3D2BEA}" srcId="{BEB8F390-1ED2-41EC-8925-DBC58A722B4C}" destId="{B7F069E8-F574-4927-BE6C-DC1D62D5A910}" srcOrd="0" destOrd="0" parTransId="{79F3DE4E-AFB2-4120-A415-8C8F5988DC25}" sibTransId="{324937B8-98EB-48DB-85F0-C3B960258C62}"/>
    <dgm:cxn modelId="{38104524-6C91-43C1-9AFA-BDCC58DE50A4}" type="presParOf" srcId="{3697D303-29ED-40CC-80E6-7891F953A46E}" destId="{1F51B3E1-C509-44E6-BEDF-1621A67F76BB}" srcOrd="0" destOrd="0" presId="urn:microsoft.com/office/officeart/2005/8/layout/cycle1"/>
    <dgm:cxn modelId="{EB3A4AD3-94D1-439D-A8F5-ECAA7C342334}" type="presParOf" srcId="{3697D303-29ED-40CC-80E6-7891F953A46E}" destId="{0FD20792-43C1-4E5E-8C18-8F7902944FB9}" srcOrd="1" destOrd="0" presId="urn:microsoft.com/office/officeart/2005/8/layout/cycle1"/>
    <dgm:cxn modelId="{5355DB15-565B-4687-A474-B5B4508B7B6B}" type="presParOf" srcId="{3697D303-29ED-40CC-80E6-7891F953A46E}" destId="{87B27448-7669-4F24-BFB0-539052059982}" srcOrd="2" destOrd="0" presId="urn:microsoft.com/office/officeart/2005/8/layout/cycle1"/>
    <dgm:cxn modelId="{39224FD9-18EA-4E48-A0B9-25616F4D42DB}" type="presParOf" srcId="{3697D303-29ED-40CC-80E6-7891F953A46E}" destId="{E74A5819-B150-4606-A628-62874AE23AF6}" srcOrd="3" destOrd="0" presId="urn:microsoft.com/office/officeart/2005/8/layout/cycle1"/>
    <dgm:cxn modelId="{168FDDEC-E673-4AFC-BDC5-C43D3537B649}" type="presParOf" srcId="{3697D303-29ED-40CC-80E6-7891F953A46E}" destId="{C9148B43-E0C8-4E66-8571-ABDA2331D59B}" srcOrd="4" destOrd="0" presId="urn:microsoft.com/office/officeart/2005/8/layout/cycle1"/>
    <dgm:cxn modelId="{84B3E9A6-C08D-49FA-9B18-7B12A49D215F}" type="presParOf" srcId="{3697D303-29ED-40CC-80E6-7891F953A46E}" destId="{539C34E0-9396-4525-BAA0-FC458D323004}" srcOrd="5" destOrd="0" presId="urn:microsoft.com/office/officeart/2005/8/layout/cycle1"/>
    <dgm:cxn modelId="{0749AFB4-0B37-4400-8625-C089F301890A}" type="presParOf" srcId="{3697D303-29ED-40CC-80E6-7891F953A46E}" destId="{DD9BC0F5-577F-483E-8180-FF5EA40511A2}" srcOrd="6" destOrd="0" presId="urn:microsoft.com/office/officeart/2005/8/layout/cycle1"/>
    <dgm:cxn modelId="{81BE0BC6-2B7F-4B43-83C5-CA4572A5106E}" type="presParOf" srcId="{3697D303-29ED-40CC-80E6-7891F953A46E}" destId="{CFEE7A35-76B0-493B-B16A-155F26334DBA}" srcOrd="7" destOrd="0" presId="urn:microsoft.com/office/officeart/2005/8/layout/cycle1"/>
    <dgm:cxn modelId="{52588F3F-3339-4151-98AB-7E94D606D363}" type="presParOf" srcId="{3697D303-29ED-40CC-80E6-7891F953A46E}" destId="{9C1EA69F-6ED3-4387-A291-E4A0F53A2065}" srcOrd="8" destOrd="0" presId="urn:microsoft.com/office/officeart/2005/8/layout/cycle1"/>
    <dgm:cxn modelId="{499378C2-18D6-496A-B1C3-554FFDBF0235}" type="presParOf" srcId="{3697D303-29ED-40CC-80E6-7891F953A46E}" destId="{104E6E46-763C-4487-BB52-4CD6D1E72785}" srcOrd="9" destOrd="0" presId="urn:microsoft.com/office/officeart/2005/8/layout/cycle1"/>
    <dgm:cxn modelId="{811A351A-2EAC-4895-9CCB-3EAF8888C645}" type="presParOf" srcId="{3697D303-29ED-40CC-80E6-7891F953A46E}" destId="{379DD2B1-A83F-48AD-A399-11791965F9A2}" srcOrd="10" destOrd="0" presId="urn:microsoft.com/office/officeart/2005/8/layout/cycle1"/>
    <dgm:cxn modelId="{A12D39F4-745A-433F-864A-79AF7AE62062}" type="presParOf" srcId="{3697D303-29ED-40CC-80E6-7891F953A46E}" destId="{746D536D-0873-4872-A170-79FF02165999}" srcOrd="11" destOrd="0" presId="urn:microsoft.com/office/officeart/2005/8/layout/cycle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879537-F83B-4FCC-AC5D-8A81C96B1F49}">
      <dsp:nvSpPr>
        <dsp:cNvPr id="0" name=""/>
        <dsp:cNvSpPr/>
      </dsp:nvSpPr>
      <dsp:spPr>
        <a:xfrm>
          <a:off x="1777243" y="0"/>
          <a:ext cx="4065315" cy="4065315"/>
        </a:xfrm>
        <a:prstGeom prst="triangl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2744C9-DDE6-4B42-9D37-B563156A5DCC}">
      <dsp:nvSpPr>
        <dsp:cNvPr id="0" name=""/>
        <dsp:cNvSpPr/>
      </dsp:nvSpPr>
      <dsp:spPr>
        <a:xfrm>
          <a:off x="3809901" y="408715"/>
          <a:ext cx="2642454" cy="9623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i="0" kern="1200" smtClean="0"/>
            <a:t>Модел учења – колаборативно учење</a:t>
          </a:r>
          <a:endParaRPr lang="sr-Latn-CS" sz="1500" kern="1200"/>
        </a:p>
      </dsp:txBody>
      <dsp:txXfrm>
        <a:off x="3809901" y="408715"/>
        <a:ext cx="2642454" cy="962336"/>
      </dsp:txXfrm>
    </dsp:sp>
    <dsp:sp modelId="{0C7054BE-8CA7-4720-A074-DAA90D8C45C1}">
      <dsp:nvSpPr>
        <dsp:cNvPr id="0" name=""/>
        <dsp:cNvSpPr/>
      </dsp:nvSpPr>
      <dsp:spPr>
        <a:xfrm>
          <a:off x="3809901" y="1491343"/>
          <a:ext cx="2642454" cy="9623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i="0" kern="1200" dirty="0" smtClean="0"/>
            <a:t>Модел учења – интеракција са наставним       материјалом </a:t>
          </a:r>
          <a:endParaRPr lang="sr-Cyrl-RS" sz="1500" i="0" kern="1200" dirty="0"/>
        </a:p>
      </dsp:txBody>
      <dsp:txXfrm>
        <a:off x="3809901" y="1491343"/>
        <a:ext cx="2642454" cy="962336"/>
      </dsp:txXfrm>
    </dsp:sp>
    <dsp:sp modelId="{C70840AD-0A06-4808-9C63-9408E857D18A}">
      <dsp:nvSpPr>
        <dsp:cNvPr id="0" name=""/>
        <dsp:cNvSpPr/>
      </dsp:nvSpPr>
      <dsp:spPr>
        <a:xfrm>
          <a:off x="3809901" y="2573971"/>
          <a:ext cx="2642454" cy="96233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i="0" kern="1200" dirty="0" smtClean="0"/>
            <a:t>Модел учења - </a:t>
          </a:r>
          <a:r>
            <a:rPr lang="sr-Latn-CS" sz="1500" i="0" kern="1200" dirty="0" smtClean="0"/>
            <a:t>онлајн испорука </a:t>
          </a:r>
          <a:r>
            <a:rPr lang="sr-Cyrl-RS" sz="1500" i="0" kern="1200" dirty="0" smtClean="0"/>
            <a:t>садржаја и </a:t>
          </a:r>
          <a:r>
            <a:rPr lang="sr-Latn-CS" sz="1500" i="0" kern="1200" dirty="0" smtClean="0"/>
            <a:t>материјала</a:t>
          </a:r>
          <a:endParaRPr lang="en-GB" sz="1500" i="0" kern="1200" dirty="0"/>
        </a:p>
      </dsp:txBody>
      <dsp:txXfrm>
        <a:off x="3809901" y="2573971"/>
        <a:ext cx="2642454" cy="96233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FD20792-43C1-4E5E-8C18-8F7902944FB9}">
      <dsp:nvSpPr>
        <dsp:cNvPr id="0" name=""/>
        <dsp:cNvSpPr/>
      </dsp:nvSpPr>
      <dsp:spPr>
        <a:xfrm>
          <a:off x="2938809" y="88621"/>
          <a:ext cx="1401061" cy="1401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b="1" kern="1200" dirty="0" smtClean="0">
              <a:latin typeface="Calibri" pitchFamily="34" charset="0"/>
            </a:rPr>
            <a:t>ИСХОДИ УЧЕЊА</a:t>
          </a:r>
          <a:endParaRPr lang="sr-Latn-CS" sz="1800" b="1" kern="1200" dirty="0">
            <a:latin typeface="Calibri" pitchFamily="34" charset="0"/>
          </a:endParaRPr>
        </a:p>
      </dsp:txBody>
      <dsp:txXfrm>
        <a:off x="2938809" y="88621"/>
        <a:ext cx="1401061" cy="1401061"/>
      </dsp:txXfrm>
    </dsp:sp>
    <dsp:sp modelId="{87B27448-7669-4F24-BFB0-539052059982}">
      <dsp:nvSpPr>
        <dsp:cNvPr id="0" name=""/>
        <dsp:cNvSpPr/>
      </dsp:nvSpPr>
      <dsp:spPr>
        <a:xfrm>
          <a:off x="467873" y="-178"/>
          <a:ext cx="3960797" cy="3960797"/>
        </a:xfrm>
        <a:prstGeom prst="circularArrow">
          <a:avLst>
            <a:gd name="adj1" fmla="val 6898"/>
            <a:gd name="adj2" fmla="val 465012"/>
            <a:gd name="adj3" fmla="val 550846"/>
            <a:gd name="adj4" fmla="val 20584142"/>
            <a:gd name="adj5" fmla="val 8047"/>
          </a:avLst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148B43-E0C8-4E66-8571-ABDA2331D59B}">
      <dsp:nvSpPr>
        <dsp:cNvPr id="0" name=""/>
        <dsp:cNvSpPr/>
      </dsp:nvSpPr>
      <dsp:spPr>
        <a:xfrm>
          <a:off x="2938809" y="2470757"/>
          <a:ext cx="1401061" cy="1401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kern="1200" dirty="0" smtClean="0">
              <a:latin typeface="Calibri" pitchFamily="34" charset="0"/>
            </a:rPr>
            <a:t>садржај</a:t>
          </a:r>
          <a:endParaRPr lang="sr-Latn-CS" sz="1800" kern="1200" dirty="0">
            <a:latin typeface="Calibri" pitchFamily="34" charset="0"/>
          </a:endParaRPr>
        </a:p>
      </dsp:txBody>
      <dsp:txXfrm>
        <a:off x="2938809" y="2470757"/>
        <a:ext cx="1401061" cy="1401061"/>
      </dsp:txXfrm>
    </dsp:sp>
    <dsp:sp modelId="{539C34E0-9396-4525-BAA0-FC458D323004}">
      <dsp:nvSpPr>
        <dsp:cNvPr id="0" name=""/>
        <dsp:cNvSpPr/>
      </dsp:nvSpPr>
      <dsp:spPr>
        <a:xfrm>
          <a:off x="467873" y="-178"/>
          <a:ext cx="3960797" cy="3960797"/>
        </a:xfrm>
        <a:prstGeom prst="circularArrow">
          <a:avLst>
            <a:gd name="adj1" fmla="val 6898"/>
            <a:gd name="adj2" fmla="val 465012"/>
            <a:gd name="adj3" fmla="val 5950846"/>
            <a:gd name="adj4" fmla="val 4384142"/>
            <a:gd name="adj5" fmla="val 8047"/>
          </a:avLst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EE7A35-76B0-493B-B16A-155F26334DBA}">
      <dsp:nvSpPr>
        <dsp:cNvPr id="0" name=""/>
        <dsp:cNvSpPr/>
      </dsp:nvSpPr>
      <dsp:spPr>
        <a:xfrm>
          <a:off x="556673" y="2470757"/>
          <a:ext cx="1401061" cy="1401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kern="1200" dirty="0" smtClean="0">
              <a:latin typeface="Calibri" pitchFamily="34" charset="0"/>
            </a:rPr>
            <a:t>методе</a:t>
          </a:r>
          <a:endParaRPr lang="sr-Latn-CS" sz="1800" kern="1200" dirty="0">
            <a:latin typeface="Calibri" pitchFamily="34" charset="0"/>
          </a:endParaRPr>
        </a:p>
      </dsp:txBody>
      <dsp:txXfrm>
        <a:off x="556673" y="2470757"/>
        <a:ext cx="1401061" cy="1401061"/>
      </dsp:txXfrm>
    </dsp:sp>
    <dsp:sp modelId="{9C1EA69F-6ED3-4387-A291-E4A0F53A2065}">
      <dsp:nvSpPr>
        <dsp:cNvPr id="0" name=""/>
        <dsp:cNvSpPr/>
      </dsp:nvSpPr>
      <dsp:spPr>
        <a:xfrm>
          <a:off x="467873" y="-178"/>
          <a:ext cx="3960797" cy="3960797"/>
        </a:xfrm>
        <a:prstGeom prst="circularArrow">
          <a:avLst>
            <a:gd name="adj1" fmla="val 6898"/>
            <a:gd name="adj2" fmla="val 465012"/>
            <a:gd name="adj3" fmla="val 11350846"/>
            <a:gd name="adj4" fmla="val 9784142"/>
            <a:gd name="adj5" fmla="val 8047"/>
          </a:avLst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9DD2B1-A83F-48AD-A399-11791965F9A2}">
      <dsp:nvSpPr>
        <dsp:cNvPr id="0" name=""/>
        <dsp:cNvSpPr/>
      </dsp:nvSpPr>
      <dsp:spPr>
        <a:xfrm>
          <a:off x="556673" y="88621"/>
          <a:ext cx="1401061" cy="1401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800" kern="1200" dirty="0" smtClean="0"/>
            <a:t>вредновање и оцењивање</a:t>
          </a:r>
          <a:endParaRPr lang="sr-Latn-CS" sz="1800" kern="1200" dirty="0"/>
        </a:p>
      </dsp:txBody>
      <dsp:txXfrm>
        <a:off x="556673" y="88621"/>
        <a:ext cx="1401061" cy="1401061"/>
      </dsp:txXfrm>
    </dsp:sp>
    <dsp:sp modelId="{746D536D-0873-4872-A170-79FF02165999}">
      <dsp:nvSpPr>
        <dsp:cNvPr id="0" name=""/>
        <dsp:cNvSpPr/>
      </dsp:nvSpPr>
      <dsp:spPr>
        <a:xfrm>
          <a:off x="467873" y="-178"/>
          <a:ext cx="3960797" cy="3960797"/>
        </a:xfrm>
        <a:prstGeom prst="circularArrow">
          <a:avLst>
            <a:gd name="adj1" fmla="val 6898"/>
            <a:gd name="adj2" fmla="val 465012"/>
            <a:gd name="adj3" fmla="val 16750846"/>
            <a:gd name="adj4" fmla="val 15184142"/>
            <a:gd name="adj5" fmla="val 8047"/>
          </a:avLst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B3EBEF-CA92-45AF-94DC-A78044BBF8E0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CFD8A-F81A-43BB-9D64-BA008298DD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8121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https://www.google.com/url?sa=i&amp;url=https%3A%2F%2Fictfootprint.eu%2Fen%2Fwebinar&amp;psig=AOvVaw3INcwiUBjG1q0uCiED7gF2&amp;ust=1587314217935000&amp;source=images&amp;cd=vfe&amp;ved=2ahUKEwjgipCytPLoAhVS16QKHfL3DPUQr4kDegUIARC2AQ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CFD8A-F81A-43BB-9D64-BA008298DDA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82687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CFD8A-F81A-43BB-9D64-BA008298DDA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5649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CFD8A-F81A-43BB-9D64-BA008298DDA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2275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6/10/2020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indows.microsoft.com/&#1077;n-us/windows-live/movie-maker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3048000" cy="4267200"/>
          </a:xfrm>
        </p:spPr>
        <p:txBody>
          <a:bodyPr/>
          <a:lstStyle/>
          <a:p>
            <a:pPr lvl="0" fontAlgn="auto">
              <a:lnSpc>
                <a:spcPct val="90000"/>
              </a:lnSpc>
              <a:spcAft>
                <a:spcPts val="600"/>
              </a:spcAft>
              <a:defRPr/>
            </a:pPr>
            <a:r>
              <a:rPr lang="sr-Cyrl-RS" sz="2000" b="1" dirty="0" smtClean="0">
                <a:solidFill>
                  <a:schemeClr val="tx1"/>
                </a:solidFill>
              </a:rPr>
              <a:t>ДОБРОДОШЛИ </a:t>
            </a:r>
            <a:br>
              <a:rPr lang="sr-Cyrl-RS" sz="2000" b="1" dirty="0" smtClean="0">
                <a:solidFill>
                  <a:schemeClr val="tx1"/>
                </a:solidFill>
              </a:rPr>
            </a:br>
            <a:r>
              <a:rPr lang="sr-Cyrl-RS" sz="2000" b="1" dirty="0" smtClean="0">
                <a:solidFill>
                  <a:schemeClr val="tx1"/>
                </a:solidFill>
              </a:rPr>
              <a:t>на још један </a:t>
            </a:r>
            <a:br>
              <a:rPr lang="sr-Cyrl-RS" sz="2000" b="1" dirty="0" smtClean="0">
                <a:solidFill>
                  <a:schemeClr val="tx1"/>
                </a:solidFill>
              </a:rPr>
            </a:br>
            <a:r>
              <a:rPr lang="sr-Latn-RS" sz="2000" b="1" dirty="0" smtClean="0">
                <a:solidFill>
                  <a:schemeClr val="tx1"/>
                </a:solidFill>
              </a:rPr>
              <a:t>Webinar!</a:t>
            </a:r>
            <a:r>
              <a:rPr lang="sr-Cyrl-RS" sz="2000" b="1" dirty="0" smtClean="0">
                <a:solidFill>
                  <a:schemeClr val="tx1"/>
                </a:solidFill>
              </a:rPr>
              <a:t/>
            </a:r>
            <a:br>
              <a:rPr lang="sr-Cyrl-RS" sz="2000" b="1" dirty="0" smtClean="0">
                <a:solidFill>
                  <a:schemeClr val="tx1"/>
                </a:solidFill>
              </a:rPr>
            </a:br>
            <a:r>
              <a:rPr lang="sr-Cyrl-RS" sz="2000" b="1" dirty="0" smtClean="0">
                <a:solidFill>
                  <a:schemeClr val="tx1"/>
                </a:solidFill>
              </a:rPr>
              <a:t>Организатори</a:t>
            </a:r>
            <a:br>
              <a:rPr lang="sr-Cyrl-RS" sz="2000" b="1" dirty="0" smtClean="0">
                <a:solidFill>
                  <a:schemeClr val="tx1"/>
                </a:solidFill>
              </a:rPr>
            </a:br>
            <a:r>
              <a:rPr lang="sr-Cyrl-RS" sz="2000" b="1" dirty="0" smtClean="0">
                <a:solidFill>
                  <a:schemeClr val="tx1"/>
                </a:solidFill>
              </a:rPr>
              <a:t>Министарство просвете, науке и технолошког развоја</a:t>
            </a:r>
            <a:br>
              <a:rPr lang="sr-Cyrl-RS" sz="2000" b="1" dirty="0" smtClean="0">
                <a:solidFill>
                  <a:schemeClr val="tx1"/>
                </a:solidFill>
              </a:rPr>
            </a:br>
            <a:r>
              <a:rPr lang="sr-Cyrl-RS" sz="2000" b="1" dirty="0" smtClean="0">
                <a:solidFill>
                  <a:schemeClr val="tx1"/>
                </a:solidFill>
              </a:rPr>
              <a:t>Уницеф</a:t>
            </a:r>
            <a:br>
              <a:rPr lang="sr-Cyrl-RS" sz="2000" b="1" dirty="0" smtClean="0">
                <a:solidFill>
                  <a:schemeClr val="tx1"/>
                </a:solidFill>
              </a:rPr>
            </a:br>
            <a:r>
              <a:rPr lang="sr-Cyrl-RS" sz="2000" b="1" dirty="0" smtClean="0">
                <a:solidFill>
                  <a:schemeClr val="tx1"/>
                </a:solidFill>
              </a:rPr>
              <a:t>Педагошко друштво Србије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Goca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772816"/>
            <a:ext cx="3581400" cy="304323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967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 b="1" dirty="0" smtClean="0">
                <a:latin typeface="Calibri" pitchFamily="34" charset="0"/>
                <a:cs typeface="Calibri" pitchFamily="34" charset="0"/>
              </a:rPr>
              <a:t>Зашто избор и конципирање материјала?</a:t>
            </a:r>
            <a:endParaRPr lang="sr-Latn-CS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pPr marL="0" algn="just">
              <a:spcBef>
                <a:spcPts val="0"/>
              </a:spcBef>
              <a:buNone/>
            </a:pPr>
            <a:r>
              <a:rPr lang="sr-Cyrl-RS" dirty="0" smtClean="0"/>
              <a:t>   </a:t>
            </a:r>
            <a:r>
              <a:rPr lang="sr-Latn-CS" dirty="0" smtClean="0"/>
              <a:t>„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Преплављени смо информацијама, а жедни смо знања.</a:t>
            </a:r>
            <a:r>
              <a:rPr lang="sr-Cyrl-R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Преобиље неконтролисаних и неорганизованих </a:t>
            </a:r>
            <a:r>
              <a:rPr lang="sr-Cyrl-RS" sz="240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података, чињеница и информација постаје извор „информационог загађења“</a:t>
            </a:r>
            <a:r>
              <a:rPr lang="sr-Latn-CS" sz="2400" b="1" dirty="0" smtClean="0">
                <a:latin typeface="Calibri" pitchFamily="34" charset="0"/>
                <a:cs typeface="Calibri" pitchFamily="34" charset="0"/>
              </a:rPr>
              <a:t> </a:t>
            </a:r>
            <a:endParaRPr lang="sr-Latn-CS" sz="2400" dirty="0" smtClean="0">
              <a:latin typeface="Calibri" pitchFamily="34" charset="0"/>
              <a:cs typeface="Calibri" pitchFamily="34" charset="0"/>
            </a:endParaRPr>
          </a:p>
          <a:p>
            <a:pPr algn="r">
              <a:buNone/>
            </a:pPr>
            <a:r>
              <a:rPr lang="sr-Latn-CS" sz="1400" b="1" dirty="0" smtClean="0">
                <a:latin typeface="Calibri" pitchFamily="34" charset="0"/>
                <a:cs typeface="Calibri" pitchFamily="34" charset="0"/>
              </a:rPr>
              <a:t>Džon Nesb</a:t>
            </a:r>
            <a:r>
              <a:rPr lang="sr-Latn-CS" sz="1400" b="1" dirty="0" smtClean="0"/>
              <a:t>it</a:t>
            </a:r>
            <a:endParaRPr lang="sr-Latn-CS" sz="1400" dirty="0" smtClean="0"/>
          </a:p>
          <a:p>
            <a:endParaRPr lang="sr-Latn-CS" dirty="0"/>
          </a:p>
        </p:txBody>
      </p:sp>
      <p:pic>
        <p:nvPicPr>
          <p:cNvPr id="5122" name="Picture 2" descr="C:\Users\Dražen\Desktop\уционице Сава\мај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124200"/>
            <a:ext cx="428625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Увод 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CS" sz="2400" dirty="0" smtClean="0">
                <a:latin typeface="Calibri" pitchFamily="34" charset="0"/>
              </a:rPr>
              <a:t>Проблем избора </a:t>
            </a:r>
            <a:r>
              <a:rPr lang="sr-Latn-CS" sz="2400" dirty="0" smtClean="0">
                <a:solidFill>
                  <a:srgbClr val="FF0000"/>
                </a:solidFill>
                <a:latin typeface="Calibri" pitchFamily="34" charset="0"/>
              </a:rPr>
              <a:t>МАТЕРИЈАЛА </a:t>
            </a:r>
            <a:r>
              <a:rPr lang="sr-Latn-CS" sz="2400" dirty="0" smtClean="0">
                <a:latin typeface="Calibri" pitchFamily="34" charset="0"/>
              </a:rPr>
              <a:t>за учење и поучавање није нов, али је нов </a:t>
            </a:r>
            <a:r>
              <a:rPr lang="sr-Latn-CS" sz="2400" dirty="0" smtClean="0">
                <a:solidFill>
                  <a:srgbClr val="FF0000"/>
                </a:solidFill>
                <a:latin typeface="Calibri" pitchFamily="34" charset="0"/>
              </a:rPr>
              <a:t>контекст догађања </a:t>
            </a:r>
            <a:r>
              <a:rPr lang="sr-Latn-CS" sz="2400" dirty="0" smtClean="0">
                <a:latin typeface="Calibri" pitchFamily="34" charset="0"/>
              </a:rPr>
              <a:t>условљен појавом нових дигиталних комуникацијских медија, интернета и мобилних уређаја за комуникацију. </a:t>
            </a:r>
            <a:endParaRPr lang="sr-Cyrl-RS" sz="2400" dirty="0" smtClean="0">
              <a:latin typeface="Calibri" pitchFamily="34" charset="0"/>
            </a:endParaRPr>
          </a:p>
          <a:p>
            <a:pPr algn="just"/>
            <a:r>
              <a:rPr lang="sr-Latn-CS" sz="2400" dirty="0" smtClean="0">
                <a:latin typeface="Calibri" pitchFamily="34" charset="0"/>
              </a:rPr>
              <a:t>Главни чинилац који условљава избор медија (те стратегија учења и поучавања) су  као и увек очекивани </a:t>
            </a:r>
            <a:r>
              <a:rPr lang="sr-Latn-CS" sz="2400" b="1" dirty="0" smtClean="0">
                <a:solidFill>
                  <a:srgbClr val="FF0000"/>
                </a:solidFill>
                <a:latin typeface="Calibri" pitchFamily="34" charset="0"/>
              </a:rPr>
              <a:t>исходи учења, односно циљеви које треба остварити у настав</a:t>
            </a:r>
            <a:r>
              <a:rPr lang="sr-Cyrl-RS" sz="2400" b="1" dirty="0" smtClean="0">
                <a:solidFill>
                  <a:srgbClr val="FF0000"/>
                </a:solidFill>
                <a:latin typeface="Calibri" pitchFamily="34" charset="0"/>
              </a:rPr>
              <a:t>н</a:t>
            </a:r>
            <a:r>
              <a:rPr lang="sr-Latn-CS" sz="2400" b="1" dirty="0" smtClean="0">
                <a:solidFill>
                  <a:srgbClr val="FF0000"/>
                </a:solidFill>
                <a:latin typeface="Calibri" pitchFamily="34" charset="0"/>
              </a:rPr>
              <a:t>ом процесу.</a:t>
            </a:r>
            <a:endParaRPr lang="sr-Latn-CS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2060848"/>
          <a:ext cx="8229600" cy="4065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1115616" y="476672"/>
            <a:ext cx="6696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sr-Cyrl-RS" sz="2400" b="1" dirty="0" smtClean="0">
                <a:latin typeface="Calibri" pitchFamily="34" charset="0"/>
              </a:rPr>
              <a:t>М</a:t>
            </a:r>
            <a:r>
              <a:rPr lang="sr-Latn-CS" sz="2400" b="1" dirty="0" smtClean="0">
                <a:latin typeface="Calibri" pitchFamily="34" charset="0"/>
              </a:rPr>
              <a:t>одели учења у односу на електрон</a:t>
            </a:r>
            <a:r>
              <a:rPr lang="sr-Cyrl-RS" sz="2400" b="1" dirty="0" smtClean="0">
                <a:latin typeface="Calibri" pitchFamily="34" charset="0"/>
              </a:rPr>
              <a:t>с</a:t>
            </a:r>
            <a:r>
              <a:rPr lang="sr-Latn-CS" sz="2400" b="1" dirty="0" smtClean="0">
                <a:latin typeface="Calibri" pitchFamily="34" charset="0"/>
              </a:rPr>
              <a:t>ки садржај</a:t>
            </a:r>
            <a:r>
              <a:rPr lang="sr-Cyrl-RS" sz="2400" b="1" dirty="0" smtClean="0">
                <a:latin typeface="Calibri" pitchFamily="34" charset="0"/>
              </a:rPr>
              <a:t>-аутор модела </a:t>
            </a:r>
            <a:r>
              <a:rPr lang="sr-Cyrl-RS" sz="2400" dirty="0" smtClean="0">
                <a:latin typeface="Calibri" pitchFamily="34" charset="0"/>
              </a:rPr>
              <a:t>Технички факултет</a:t>
            </a:r>
            <a:r>
              <a:rPr lang="sr-Latn-CS" sz="2400" dirty="0" smtClean="0">
                <a:latin typeface="Calibri" pitchFamily="34" charset="0"/>
              </a:rPr>
              <a:t> Graz, Martin Ebner</a:t>
            </a:r>
            <a:r>
              <a:rPr lang="sr-Cyrl-RS" sz="2400" dirty="0" smtClean="0">
                <a:latin typeface="Calibri" pitchFamily="34" charset="0"/>
              </a:rPr>
              <a:t> (2012)</a:t>
            </a:r>
            <a:r>
              <a:rPr lang="sr-Latn-CS" sz="2400" dirty="0" smtClean="0">
                <a:latin typeface="Calibri" pitchFamily="34" charset="0"/>
              </a:rPr>
              <a:t>. </a:t>
            </a:r>
            <a:r>
              <a:rPr lang="sr-Latn-CS" sz="2400" b="1" dirty="0" smtClean="0">
                <a:latin typeface="Calibri" pitchFamily="34" charset="0"/>
              </a:rPr>
              <a:t> </a:t>
            </a:r>
            <a:endParaRPr lang="sr-Cyrl-RS" sz="2400" b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9912" y="285728"/>
            <a:ext cx="4906888" cy="5840435"/>
          </a:xfrm>
        </p:spPr>
        <p:txBody>
          <a:bodyPr/>
          <a:lstStyle/>
          <a:p>
            <a:pPr>
              <a:buNone/>
            </a:pPr>
            <a:r>
              <a:rPr lang="sr-Cyrl-RS" sz="2400" b="1" dirty="0" smtClean="0"/>
              <a:t>    Модел учења - </a:t>
            </a:r>
            <a:r>
              <a:rPr lang="sr-Latn-CS" sz="2400" b="1" dirty="0" smtClean="0"/>
              <a:t>онлајн </a:t>
            </a:r>
            <a:r>
              <a:rPr lang="sr-Cyrl-RS" sz="2400" b="1" dirty="0" smtClean="0"/>
              <a:t>   </a:t>
            </a:r>
            <a:r>
              <a:rPr lang="sr-Latn-CS" sz="2400" b="1" dirty="0" smtClean="0"/>
              <a:t>испорука материјала</a:t>
            </a:r>
            <a:endParaRPr lang="en-GB" sz="24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0034" y="1124744"/>
            <a:ext cx="4432006" cy="4752528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sr-Cyrl-RS" sz="1800" dirty="0" smtClean="0">
                <a:latin typeface="Calibri" pitchFamily="34" charset="0"/>
              </a:rPr>
              <a:t>К</a:t>
            </a:r>
            <a:r>
              <a:rPr lang="sr-Latn-CS" sz="1800" dirty="0" smtClean="0">
                <a:latin typeface="Calibri" pitchFamily="34" charset="0"/>
              </a:rPr>
              <a:t>арактерише онлајн испорука материјала за учење уз ретко коришћење онлајн комуникације између ученика и наставника.  </a:t>
            </a:r>
            <a:endParaRPr lang="sr-Cyrl-RS" sz="1800" dirty="0" smtClean="0">
              <a:latin typeface="Calibri" pitchFamily="34" charset="0"/>
            </a:endParaRPr>
          </a:p>
          <a:p>
            <a:pPr algn="just">
              <a:spcBef>
                <a:spcPts val="0"/>
              </a:spcBef>
            </a:pPr>
            <a:r>
              <a:rPr lang="sr-Cyrl-RS" sz="1800" dirty="0" smtClean="0">
                <a:latin typeface="Calibri" pitchFamily="34" charset="0"/>
              </a:rPr>
              <a:t>Овај </a:t>
            </a:r>
            <a:r>
              <a:rPr lang="sr-Latn-CS" sz="1800" dirty="0" smtClean="0">
                <a:latin typeface="Calibri" pitchFamily="34" charset="0"/>
              </a:rPr>
              <a:t>модел </a:t>
            </a:r>
            <a:r>
              <a:rPr lang="sr-Cyrl-RS" sz="1800" dirty="0" smtClean="0">
                <a:latin typeface="Calibri" pitchFamily="34" charset="0"/>
              </a:rPr>
              <a:t>је основни модел за рад</a:t>
            </a:r>
            <a:r>
              <a:rPr lang="sr-Latn-CS" sz="1800" dirty="0" smtClean="0">
                <a:latin typeface="Calibri" pitchFamily="34" charset="0"/>
              </a:rPr>
              <a:t>. </a:t>
            </a:r>
            <a:endParaRPr lang="sr-Cyrl-RS" sz="1800" dirty="0" smtClean="0">
              <a:latin typeface="Calibri" pitchFamily="34" charset="0"/>
            </a:endParaRPr>
          </a:p>
          <a:p>
            <a:pPr algn="just">
              <a:spcBef>
                <a:spcPts val="0"/>
              </a:spcBef>
            </a:pPr>
            <a:r>
              <a:rPr lang="sr-Latn-CS" sz="1800" dirty="0" smtClean="0">
                <a:latin typeface="Calibri" pitchFamily="34" charset="0"/>
              </a:rPr>
              <a:t>У ово</a:t>
            </a:r>
            <a:r>
              <a:rPr lang="sr-Cyrl-RS" sz="1800" dirty="0" smtClean="0">
                <a:latin typeface="Calibri" pitchFamily="34" charset="0"/>
              </a:rPr>
              <a:t>м</a:t>
            </a:r>
            <a:r>
              <a:rPr lang="sr-Latn-CS" sz="1800" dirty="0" smtClean="0">
                <a:latin typeface="Calibri" pitchFamily="34" charset="0"/>
              </a:rPr>
              <a:t> </a:t>
            </a:r>
            <a:r>
              <a:rPr lang="sr-Cyrl-RS" sz="1800" dirty="0" smtClean="0">
                <a:latin typeface="Calibri" pitchFamily="34" charset="0"/>
              </a:rPr>
              <a:t>моделу се од </a:t>
            </a:r>
            <a:r>
              <a:rPr lang="sr-Latn-CS" sz="1800" dirty="0" smtClean="0">
                <a:latin typeface="Calibri" pitchFamily="34" charset="0"/>
              </a:rPr>
              <a:t>ученик</a:t>
            </a:r>
            <a:r>
              <a:rPr lang="sr-Cyrl-RS" sz="1800" dirty="0" smtClean="0">
                <a:latin typeface="Calibri" pitchFamily="34" charset="0"/>
              </a:rPr>
              <a:t>а</a:t>
            </a:r>
            <a:r>
              <a:rPr lang="sr-Latn-CS" sz="1800" dirty="0" smtClean="0">
                <a:latin typeface="Calibri" pitchFamily="34" charset="0"/>
              </a:rPr>
              <a:t> очекује да владају информацијама и чињеницама, да умеју да препознају процесе, објекте, догађаје и да их опишу наводећи њихова својства, без анализе узрока. </a:t>
            </a:r>
            <a:endParaRPr lang="sr-Cyrl-RS" sz="1800" dirty="0" smtClean="0">
              <a:latin typeface="Calibri" pitchFamily="34" charset="0"/>
            </a:endParaRPr>
          </a:p>
          <a:p>
            <a:pPr algn="just">
              <a:spcBef>
                <a:spcPts val="0"/>
              </a:spcBef>
            </a:pPr>
            <a:r>
              <a:rPr lang="sr-Latn-CS" sz="1800" dirty="0" smtClean="0">
                <a:latin typeface="Calibri" pitchFamily="34" charset="0"/>
              </a:rPr>
              <a:t>Циљ учења је дакле коришћење информација и одређен је резултатом учења. </a:t>
            </a:r>
            <a:endParaRPr lang="sr-Cyrl-RS" sz="1800" dirty="0" smtClean="0">
              <a:latin typeface="Calibri" pitchFamily="34" charset="0"/>
            </a:endParaRPr>
          </a:p>
          <a:p>
            <a:pPr algn="just">
              <a:spcBef>
                <a:spcPts val="0"/>
              </a:spcBef>
            </a:pPr>
            <a:r>
              <a:rPr lang="sr-Latn-CS" sz="1800" dirty="0" smtClean="0">
                <a:latin typeface="Calibri" pitchFamily="34" charset="0"/>
              </a:rPr>
              <a:t>Наставне стратегије које прате модел су објашњавање нејасних појмова </a:t>
            </a:r>
            <a:r>
              <a:rPr lang="sr-Cyrl-RS" sz="1800" dirty="0" smtClean="0">
                <a:latin typeface="Calibri" pitchFamily="34" charset="0"/>
              </a:rPr>
              <a:t>(</a:t>
            </a:r>
            <a:r>
              <a:rPr lang="sr-Latn-CS" sz="1800" dirty="0" smtClean="0">
                <a:latin typeface="Calibri" pitchFamily="34" charset="0"/>
              </a:rPr>
              <a:t>по потреби онл</a:t>
            </a:r>
            <a:r>
              <a:rPr lang="en-US" sz="1800" dirty="0" err="1" smtClean="0">
                <a:latin typeface="Calibri" pitchFamily="34" charset="0"/>
              </a:rPr>
              <a:t>aj</a:t>
            </a:r>
            <a:r>
              <a:rPr lang="sr-Cyrl-RS" sz="1800" dirty="0" smtClean="0">
                <a:latin typeface="Calibri" pitchFamily="34" charset="0"/>
              </a:rPr>
              <a:t>н</a:t>
            </a:r>
            <a:r>
              <a:rPr lang="sr-Latn-CS" sz="1800" dirty="0" smtClean="0">
                <a:latin typeface="Calibri" pitchFamily="34" charset="0"/>
              </a:rPr>
              <a:t> или у сусрету уживо</a:t>
            </a:r>
            <a:r>
              <a:rPr lang="sr-Cyrl-RS" sz="1800" dirty="0" smtClean="0">
                <a:latin typeface="Calibri" pitchFamily="34" charset="0"/>
              </a:rPr>
              <a:t>).</a:t>
            </a:r>
            <a:endParaRPr lang="en-GB" sz="1800" dirty="0" smtClean="0">
              <a:latin typeface="Calibri" pitchFamily="34" charset="0"/>
            </a:endParaRPr>
          </a:p>
          <a:p>
            <a:endParaRPr lang="en-GB" dirty="0"/>
          </a:p>
        </p:txBody>
      </p:sp>
      <p:pic>
        <p:nvPicPr>
          <p:cNvPr id="1028" name="Picture 4" descr="Board, Chalk, Feedback, Review, Study, Scho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916832"/>
            <a:ext cx="3672408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Cyrl-RS" sz="2400" b="1" dirty="0" smtClean="0">
                <a:latin typeface="Calibri" pitchFamily="34" charset="0"/>
                <a:cs typeface="Calibri" pitchFamily="34" charset="0"/>
              </a:rPr>
              <a:t>Модел учења – интеракција са наставним материјалом</a:t>
            </a:r>
            <a:endParaRPr lang="en-GB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042792" cy="4586187"/>
          </a:xfrm>
        </p:spPr>
        <p:txBody>
          <a:bodyPr/>
          <a:lstStyle/>
          <a:p>
            <a:r>
              <a:rPr lang="sr-Cyrl-RS" sz="1800" dirty="0" smtClean="0">
                <a:latin typeface="Calibri" pitchFamily="34" charset="0"/>
                <a:cs typeface="Calibri" pitchFamily="34" charset="0"/>
              </a:rPr>
              <a:t>Овај модел </a:t>
            </a:r>
            <a:r>
              <a:rPr lang="sr-Latn-CS" sz="1800" dirty="0" smtClean="0">
                <a:latin typeface="Calibri" pitchFamily="34" charset="0"/>
                <a:cs typeface="Calibri" pitchFamily="34" charset="0"/>
              </a:rPr>
              <a:t>карактеришу две врсте активности: интеракција са наставним материјалима и интеракција са другима. </a:t>
            </a:r>
            <a:endParaRPr lang="sr-Cyrl-RS" sz="1800" dirty="0" smtClean="0">
              <a:latin typeface="Calibri" pitchFamily="34" charset="0"/>
              <a:cs typeface="Calibri" pitchFamily="34" charset="0"/>
            </a:endParaRPr>
          </a:p>
          <a:p>
            <a:r>
              <a:rPr lang="sr-Latn-CS" sz="1800" dirty="0" smtClean="0">
                <a:latin typeface="Calibri" pitchFamily="34" charset="0"/>
                <a:cs typeface="Calibri" pitchFamily="34" charset="0"/>
              </a:rPr>
              <a:t>Код интеракције са наставним материјалима првенствено се мисли на коришћење припремљених материјал</a:t>
            </a:r>
            <a:r>
              <a:rPr lang="sr-Cyrl-RS" sz="1800" dirty="0" smtClean="0">
                <a:latin typeface="Calibri" pitchFamily="34" charset="0"/>
                <a:cs typeface="Calibri" pitchFamily="34" charset="0"/>
              </a:rPr>
              <a:t>а</a:t>
            </a:r>
            <a:r>
              <a:rPr lang="sr-Latn-CS" sz="1800" dirty="0" smtClean="0">
                <a:latin typeface="Calibri" pitchFamily="34" charset="0"/>
                <a:cs typeface="Calibri" pitchFamily="34" charset="0"/>
              </a:rPr>
              <a:t> (анимација,симулација, игрица…) који дозвољавају ученику да бира акције и да на основу тога добија повратну информацију од рачунара, што га води у даљем учењу. </a:t>
            </a:r>
            <a:endParaRPr lang="sr-Cyrl-RS" sz="1800" dirty="0" smtClean="0">
              <a:latin typeface="Calibri" pitchFamily="34" charset="0"/>
              <a:cs typeface="Calibri" pitchFamily="34" charset="0"/>
            </a:endParaRPr>
          </a:p>
          <a:p>
            <a:r>
              <a:rPr lang="sr-Latn-CS" sz="1800" dirty="0" smtClean="0">
                <a:latin typeface="Calibri" pitchFamily="34" charset="0"/>
                <a:cs typeface="Calibri" pitchFamily="34" charset="0"/>
              </a:rPr>
              <a:t>Код интеракције са другима мисли се на комуникацију између ученик</a:t>
            </a:r>
            <a:r>
              <a:rPr lang="sr-Cyrl-RS" sz="1800" dirty="0" smtClean="0">
                <a:latin typeface="Calibri" pitchFamily="34" charset="0"/>
                <a:cs typeface="Calibri" pitchFamily="34" charset="0"/>
              </a:rPr>
              <a:t>а</a:t>
            </a:r>
            <a:r>
              <a:rPr lang="sr-Latn-CS" sz="1800" dirty="0" smtClean="0">
                <a:latin typeface="Calibri" pitchFamily="34" charset="0"/>
                <a:cs typeface="Calibri" pitchFamily="34" charset="0"/>
              </a:rPr>
              <a:t> и наставника, као и на комуникацију између </a:t>
            </a:r>
            <a:r>
              <a:rPr lang="sr-Cyrl-RS" sz="1800" dirty="0" smtClean="0">
                <a:latin typeface="Calibri" pitchFamily="34" charset="0"/>
                <a:cs typeface="Calibri" pitchFamily="34" charset="0"/>
              </a:rPr>
              <a:t>ученика</a:t>
            </a:r>
            <a:r>
              <a:rPr lang="sr-Latn-CS" dirty="0" smtClean="0">
                <a:latin typeface="Calibri" pitchFamily="34" charset="0"/>
                <a:cs typeface="Calibri" pitchFamily="34" charset="0"/>
              </a:rPr>
              <a:t>. </a:t>
            </a:r>
            <a:endParaRPr lang="en-GB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2" descr="C:\Users\Dražen\Desktop\уционице Сава\птт 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628800"/>
            <a:ext cx="3951288" cy="395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Cyrl-RS" sz="2400" b="1" i="1" dirty="0" smtClean="0">
                <a:latin typeface="Calibri" pitchFamily="34" charset="0"/>
                <a:cs typeface="Calibri" pitchFamily="34" charset="0"/>
              </a:rPr>
              <a:t>Модел учења – колаборативно учење</a:t>
            </a:r>
            <a:endParaRPr lang="en-GB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52736"/>
            <a:ext cx="4546848" cy="4733718"/>
          </a:xfrm>
        </p:spPr>
        <p:txBody>
          <a:bodyPr/>
          <a:lstStyle/>
          <a:p>
            <a:pPr algn="just"/>
            <a:r>
              <a:rPr lang="sr-Cyrl-RS" sz="1800" dirty="0" smtClean="0">
                <a:latin typeface="Calibri" pitchFamily="34" charset="0"/>
                <a:cs typeface="Calibri" pitchFamily="34" charset="0"/>
              </a:rPr>
              <a:t>      </a:t>
            </a:r>
            <a:r>
              <a:rPr lang="sr-Latn-CS" sz="1800" dirty="0" smtClean="0">
                <a:latin typeface="Calibri" pitchFamily="34" charset="0"/>
                <a:cs typeface="Calibri" pitchFamily="34" charset="0"/>
              </a:rPr>
              <a:t>Ученици којима се нуди овакав модел е-учења, су на нивоу знања из предмета на коме се подразумева да већ поседују довољно знања и да су у стању да разумеју правила, процедуре и да их директно примењују на задатак. </a:t>
            </a:r>
            <a:endParaRPr lang="sr-Cyrl-RS" sz="18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sr-Latn-CS" sz="1800" dirty="0" smtClean="0">
                <a:latin typeface="Calibri" pitchFamily="34" charset="0"/>
                <a:cs typeface="Calibri" pitchFamily="34" charset="0"/>
              </a:rPr>
              <a:t>То су особине процедуралних знања ка којима се тежи у овом моделу као резултатима учења.</a:t>
            </a:r>
            <a:endParaRPr lang="sr-Cyrl-RS" sz="18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sr-Latn-CS" sz="1800" dirty="0" smtClean="0">
                <a:latin typeface="Calibri" pitchFamily="34" charset="0"/>
              </a:rPr>
              <a:t>Улога наставника је да помаже ученику да одабере</a:t>
            </a:r>
            <a:r>
              <a:rPr lang="sr-Cyrl-RS" sz="1800" dirty="0" smtClean="0">
                <a:latin typeface="Calibri" pitchFamily="34" charset="0"/>
              </a:rPr>
              <a:t> </a:t>
            </a:r>
            <a:r>
              <a:rPr lang="sr-Latn-CS" sz="1800" dirty="0" smtClean="0">
                <a:latin typeface="Calibri" pitchFamily="34" charset="0"/>
              </a:rPr>
              <a:t>захтевнији/диференциранији садржај, да усаврши технике ефикаснијег учења, да га усмери како да лакше дође до потребних информација и како да међу њима одабере важне</a:t>
            </a:r>
            <a:r>
              <a:rPr lang="sr-Cyrl-RS" sz="1800" dirty="0" smtClean="0">
                <a:latin typeface="Calibri" pitchFamily="34" charset="0"/>
              </a:rPr>
              <a:t>. Овај модел подразумева да су ученици </a:t>
            </a:r>
            <a:r>
              <a:rPr lang="sr-Latn-CS" sz="1800" dirty="0" smtClean="0">
                <a:latin typeface="Calibri" pitchFamily="34" charset="0"/>
              </a:rPr>
              <a:t>научени да уче и да су у великој мери самостални у раду. </a:t>
            </a:r>
            <a:endParaRPr lang="en-GB" sz="1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2" descr="C:\Users\Dražen\Desktop\уционице Сава\за пт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844824"/>
            <a:ext cx="3854202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71570"/>
          </a:xfrm>
        </p:spPr>
        <p:txBody>
          <a:bodyPr/>
          <a:lstStyle/>
          <a:p>
            <a:r>
              <a:rPr lang="sr-Cyrl-RS" sz="2800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Критеријуми за у</a:t>
            </a:r>
            <a:r>
              <a:rPr lang="sr-Latn-CS" sz="2800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потреб</a:t>
            </a:r>
            <a:r>
              <a:rPr lang="sr-Cyrl-RS" sz="2800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у</a:t>
            </a:r>
            <a:r>
              <a:rPr lang="sr-Latn-CS" sz="2800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sr-Cyrl-RS" sz="2800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/>
            </a:r>
            <a:br>
              <a:rPr lang="sr-Cyrl-RS" sz="2800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</a:br>
            <a:r>
              <a:rPr lang="sr-Latn-CS" sz="2800" b="1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електронских наставних материјала</a:t>
            </a:r>
            <a:r>
              <a:rPr lang="sr-Latn-C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C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sr-Latn-C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spcBef>
                <a:spcPts val="0"/>
              </a:spcBef>
              <a:buNone/>
            </a:pPr>
            <a:r>
              <a:rPr lang="en-US" sz="1800" dirty="0" err="1" smtClean="0">
                <a:latin typeface="Calibri" pitchFamily="34" charset="0"/>
              </a:rPr>
              <a:t>Електронски</a:t>
            </a:r>
            <a:r>
              <a:rPr lang="sr-Latn-CS" sz="1800" dirty="0" smtClean="0">
                <a:latin typeface="Calibri" pitchFamily="34" charset="0"/>
              </a:rPr>
              <a:t>  </a:t>
            </a:r>
            <a:r>
              <a:rPr lang="en-US" sz="1800" dirty="0" err="1" smtClean="0">
                <a:latin typeface="Calibri" pitchFamily="34" charset="0"/>
              </a:rPr>
              <a:t>наставни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материјали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су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садржаји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намењени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коришћењу</a:t>
            </a:r>
            <a:r>
              <a:rPr lang="en-US" sz="1800" dirty="0" smtClean="0">
                <a:latin typeface="Calibri" pitchFamily="34" charset="0"/>
              </a:rPr>
              <a:t> у </a:t>
            </a:r>
            <a:r>
              <a:rPr lang="en-US" sz="1800" dirty="0" err="1" smtClean="0">
                <a:latin typeface="Calibri" pitchFamily="34" charset="0"/>
              </a:rPr>
              <a:t>образовању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за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учење</a:t>
            </a:r>
            <a:r>
              <a:rPr lang="en-US" sz="1800" dirty="0" smtClean="0">
                <a:latin typeface="Calibri" pitchFamily="34" charset="0"/>
              </a:rPr>
              <a:t> и </a:t>
            </a:r>
            <a:r>
              <a:rPr lang="en-US" sz="1800" dirty="0" err="1" smtClean="0">
                <a:latin typeface="Calibri" pitchFamily="34" charset="0"/>
              </a:rPr>
              <a:t>поучавање</a:t>
            </a:r>
            <a:r>
              <a:rPr lang="sr-Latn-CS" sz="1800" dirty="0" smtClean="0">
                <a:latin typeface="Calibri" pitchFamily="34" charset="0"/>
              </a:rPr>
              <a:t>, </a:t>
            </a:r>
            <a:r>
              <a:rPr lang="en-US" sz="1800" dirty="0" smtClean="0">
                <a:latin typeface="Calibri" pitchFamily="34" charset="0"/>
              </a:rPr>
              <a:t>а </a:t>
            </a:r>
            <a:r>
              <a:rPr lang="en-US" sz="1800" dirty="0" err="1" smtClean="0">
                <a:latin typeface="Calibri" pitchFamily="34" charset="0"/>
              </a:rPr>
              <a:t>налазе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се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на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рачунару</a:t>
            </a:r>
            <a:r>
              <a:rPr lang="sr-Latn-CS" sz="1800" dirty="0" smtClean="0">
                <a:latin typeface="Calibri" pitchFamily="34" charset="0"/>
              </a:rPr>
              <a:t>, </a:t>
            </a:r>
            <a:r>
              <a:rPr lang="en-US" sz="1800" dirty="0" err="1" smtClean="0">
                <a:latin typeface="Calibri" pitchFamily="34" charset="0"/>
              </a:rPr>
              <a:t>неком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електронском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медију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или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су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објављени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на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Интернету</a:t>
            </a:r>
            <a:r>
              <a:rPr lang="en-US" sz="1800" dirty="0" smtClean="0">
                <a:latin typeface="Calibri" pitchFamily="34" charset="0"/>
              </a:rPr>
              <a:t>.</a:t>
            </a:r>
            <a:endParaRPr lang="sr-Latn-CS" sz="1800" dirty="0" smtClean="0">
              <a:latin typeface="Calibri" pitchFamily="34" charset="0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sr-Cyrl-RS" sz="1800" dirty="0" smtClean="0">
                <a:latin typeface="Calibri" pitchFamily="34" charset="0"/>
              </a:rPr>
              <a:t>С</a:t>
            </a:r>
            <a:r>
              <a:rPr lang="sr-Latn-CS" sz="1800" dirty="0" smtClean="0">
                <a:latin typeface="Calibri" pitchFamily="34" charset="0"/>
              </a:rPr>
              <a:t>куп критеријума на основу којих се</a:t>
            </a:r>
            <a:r>
              <a:rPr lang="sr-Cyrl-RS" sz="1800" dirty="0" smtClean="0">
                <a:latin typeface="Calibri" pitchFamily="34" charset="0"/>
              </a:rPr>
              <a:t> </a:t>
            </a:r>
            <a:r>
              <a:rPr lang="sr-Latn-CS" sz="1800" dirty="0" smtClean="0">
                <a:latin typeface="Calibri" pitchFamily="34" charset="0"/>
              </a:rPr>
              <a:t>оцењује флексибилност и квалитет дидактичких објеката</a:t>
            </a:r>
            <a:r>
              <a:rPr lang="sr-Cyrl-RS" sz="1800" dirty="0" smtClean="0">
                <a:latin typeface="Calibri" pitchFamily="34" charset="0"/>
              </a:rPr>
              <a:t> који су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мали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делови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наставног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материјала</a:t>
            </a:r>
            <a:r>
              <a:rPr lang="sr-Latn-CS" sz="1800" dirty="0" smtClean="0">
                <a:latin typeface="Calibri" pitchFamily="34" charset="0"/>
              </a:rPr>
              <a:t> (</a:t>
            </a:r>
            <a:r>
              <a:rPr lang="en-US" sz="1800" dirty="0" err="1" smtClean="0">
                <a:latin typeface="Calibri" pitchFamily="34" charset="0"/>
              </a:rPr>
              <a:t>видео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или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аудио</a:t>
            </a:r>
            <a:r>
              <a:rPr lang="sr-Cyrl-R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спот</a:t>
            </a:r>
            <a:r>
              <a:rPr lang="sr-Latn-CS" sz="1800" dirty="0" smtClean="0">
                <a:latin typeface="Calibri" pitchFamily="34" charset="0"/>
              </a:rPr>
              <a:t>, </a:t>
            </a:r>
            <a:r>
              <a:rPr lang="en-US" sz="1800" dirty="0" err="1" smtClean="0">
                <a:latin typeface="Calibri" pitchFamily="34" charset="0"/>
              </a:rPr>
              <a:t>анимација</a:t>
            </a:r>
            <a:r>
              <a:rPr lang="sr-Latn-CS" sz="1800" dirty="0" smtClean="0">
                <a:latin typeface="Calibri" pitchFamily="34" charset="0"/>
              </a:rPr>
              <a:t>, </a:t>
            </a:r>
            <a:r>
              <a:rPr lang="en-US" sz="1800" dirty="0" err="1" smtClean="0">
                <a:latin typeface="Calibri" pitchFamily="34" charset="0"/>
              </a:rPr>
              <a:t>интерактивна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симулација</a:t>
            </a:r>
            <a:r>
              <a:rPr lang="sr-Latn-CS" sz="1800" dirty="0" smtClean="0">
                <a:latin typeface="Calibri" pitchFamily="34" charset="0"/>
              </a:rPr>
              <a:t>, </a:t>
            </a:r>
            <a:r>
              <a:rPr lang="en-US" sz="1800" dirty="0" err="1" smtClean="0">
                <a:latin typeface="Calibri" pitchFamily="34" charset="0"/>
              </a:rPr>
              <a:t>интерактивне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вежбе</a:t>
            </a:r>
            <a:r>
              <a:rPr lang="sr-Latn-CS" sz="1800" dirty="0" smtClean="0">
                <a:latin typeface="Calibri" pitchFamily="34" charset="0"/>
              </a:rPr>
              <a:t>), </a:t>
            </a:r>
            <a:r>
              <a:rPr lang="en-US" sz="1800" dirty="0" err="1" smtClean="0">
                <a:latin typeface="Calibri" pitchFamily="34" charset="0"/>
              </a:rPr>
              <a:t>који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могу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бити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поновно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употребљени</a:t>
            </a:r>
            <a:r>
              <a:rPr lang="sr-Latn-CS" sz="1800" dirty="0" smtClean="0">
                <a:latin typeface="Calibri" pitchFamily="34" charset="0"/>
              </a:rPr>
              <a:t>, </a:t>
            </a:r>
            <a:r>
              <a:rPr lang="en-US" sz="1800" dirty="0" smtClean="0">
                <a:latin typeface="Calibri" pitchFamily="34" charset="0"/>
              </a:rPr>
              <a:t>а </a:t>
            </a:r>
            <a:r>
              <a:rPr lang="en-US" sz="1800" dirty="0" err="1" smtClean="0">
                <a:latin typeface="Calibri" pitchFamily="34" charset="0"/>
              </a:rPr>
              <a:t>јединствен</a:t>
            </a:r>
            <a:r>
              <a:rPr lang="sr-Cyrl-RS" sz="1800" dirty="0" smtClean="0">
                <a:latin typeface="Calibri" pitchFamily="34" charset="0"/>
              </a:rPr>
              <a:t>и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су</a:t>
            </a:r>
            <a:r>
              <a:rPr lang="en-US" sz="1800" dirty="0" smtClean="0">
                <a:latin typeface="Calibri" pitchFamily="34" charset="0"/>
              </a:rPr>
              <a:t> и </a:t>
            </a:r>
            <a:r>
              <a:rPr lang="sr-Cyrl-RS" sz="1800" dirty="0" smtClean="0">
                <a:latin typeface="Calibri" pitchFamily="34" charset="0"/>
              </a:rPr>
              <a:t>представљају </a:t>
            </a:r>
            <a:r>
              <a:rPr lang="en-US" sz="1800" dirty="0" err="1" smtClean="0">
                <a:latin typeface="Calibri" pitchFamily="34" charset="0"/>
              </a:rPr>
              <a:t>комп</a:t>
            </a:r>
            <a:r>
              <a:rPr lang="sr-Cyrl-RS" sz="1800" dirty="0" smtClean="0">
                <a:latin typeface="Calibri" pitchFamily="34" charset="0"/>
              </a:rPr>
              <a:t>а</a:t>
            </a:r>
            <a:r>
              <a:rPr lang="en-US" sz="1800" dirty="0" err="1" smtClean="0">
                <a:latin typeface="Calibri" pitchFamily="34" charset="0"/>
              </a:rPr>
              <a:t>ктан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ентитет</a:t>
            </a:r>
            <a:r>
              <a:rPr lang="sr-Latn-CS" sz="1800" dirty="0" smtClean="0">
                <a:latin typeface="Calibri" pitchFamily="34" charset="0"/>
              </a:rPr>
              <a:t> . </a:t>
            </a:r>
            <a:r>
              <a:rPr lang="sr-Cyrl-RS" sz="1800" dirty="0" smtClean="0">
                <a:latin typeface="Calibri" pitchFamily="34" charset="0"/>
              </a:rPr>
              <a:t>(</a:t>
            </a:r>
            <a:r>
              <a:rPr lang="en-US" sz="1800" dirty="0" err="1" smtClean="0">
                <a:latin typeface="Calibri" pitchFamily="34" charset="0"/>
              </a:rPr>
              <a:t>Glu</a:t>
            </a:r>
            <a:r>
              <a:rPr lang="sr-Latn-RS" sz="1800" dirty="0" smtClean="0">
                <a:latin typeface="Calibri" pitchFamily="34" charset="0"/>
              </a:rPr>
              <a:t>šac;2012</a:t>
            </a:r>
            <a:r>
              <a:rPr lang="sr-Cyrl-RS" sz="1800" dirty="0" smtClean="0">
                <a:latin typeface="Calibri" pitchFamily="34" charset="0"/>
              </a:rPr>
              <a:t>): </a:t>
            </a:r>
          </a:p>
          <a:p>
            <a:pPr marL="0">
              <a:spcBef>
                <a:spcPts val="0"/>
              </a:spcBef>
              <a:buNone/>
            </a:pPr>
            <a:endParaRPr lang="sr-Latn-CS" sz="1800" dirty="0" smtClean="0">
              <a:latin typeface="Calibri" pitchFamily="34" charset="0"/>
            </a:endParaRPr>
          </a:p>
          <a:p>
            <a:pPr marL="0" indent="457200">
              <a:spcBef>
                <a:spcPts val="0"/>
              </a:spcBef>
              <a:buNone/>
            </a:pPr>
            <a:r>
              <a:rPr lang="sr-Latn-CS" sz="1800" dirty="0" smtClean="0">
                <a:latin typeface="Calibri" pitchFamily="34" charset="0"/>
              </a:rPr>
              <a:t>1.	педагошка неутралност,</a:t>
            </a:r>
          </a:p>
          <a:p>
            <a:pPr marL="0" indent="457200">
              <a:spcBef>
                <a:spcPts val="0"/>
              </a:spcBef>
              <a:buNone/>
            </a:pPr>
            <a:r>
              <a:rPr lang="sr-Latn-CS" sz="1800" dirty="0" smtClean="0">
                <a:latin typeface="Calibri" pitchFamily="34" charset="0"/>
              </a:rPr>
              <a:t>2.	могућност поновне употребе,</a:t>
            </a:r>
          </a:p>
          <a:p>
            <a:pPr marL="0" indent="457200">
              <a:spcBef>
                <a:spcPts val="0"/>
              </a:spcBef>
              <a:buNone/>
            </a:pPr>
            <a:r>
              <a:rPr lang="sr-Latn-CS" sz="1800" dirty="0" smtClean="0">
                <a:latin typeface="Calibri" pitchFamily="34" charset="0"/>
              </a:rPr>
              <a:t>3.	могућност персонализације и</a:t>
            </a:r>
          </a:p>
          <a:p>
            <a:pPr marL="0" indent="457200">
              <a:spcBef>
                <a:spcPts val="0"/>
              </a:spcBef>
              <a:buNone/>
            </a:pPr>
            <a:r>
              <a:rPr lang="sr-Latn-CS" sz="1800" dirty="0" smtClean="0">
                <a:latin typeface="Calibri" pitchFamily="34" charset="0"/>
              </a:rPr>
              <a:t>4.	неутралност у односу на медиј</a:t>
            </a:r>
            <a:r>
              <a:rPr lang="sr-Cyrl-RS" sz="1800" dirty="0" smtClean="0">
                <a:latin typeface="Calibri" pitchFamily="34" charset="0"/>
              </a:rPr>
              <a:t>е</a:t>
            </a:r>
          </a:p>
          <a:p>
            <a:pPr marL="0">
              <a:spcBef>
                <a:spcPts val="0"/>
              </a:spcBef>
            </a:pPr>
            <a:endParaRPr lang="sr-Latn-CS" sz="2000" dirty="0" smtClean="0">
              <a:latin typeface="Calibri" pitchFamily="34" charset="0"/>
            </a:endParaRPr>
          </a:p>
          <a:p>
            <a:pPr marL="0">
              <a:spcBef>
                <a:spcPts val="0"/>
              </a:spcBef>
              <a:buNone/>
            </a:pPr>
            <a:endParaRPr lang="sr-Cyrl-RS" sz="2000" dirty="0" smtClean="0">
              <a:latin typeface="Calibri" pitchFamily="34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sr-Cyrl-RS" sz="2000" dirty="0" smtClean="0">
                <a:latin typeface="Calibri" pitchFamily="34" charset="0"/>
              </a:rPr>
              <a:t>     </a:t>
            </a:r>
            <a:r>
              <a:rPr lang="sr-Latn-CS" sz="2000" dirty="0" smtClean="0">
                <a:latin typeface="Calibri" pitchFamily="34" charset="0"/>
              </a:rPr>
              <a:t>Тешко је креирати дидактички </a:t>
            </a:r>
            <a:r>
              <a:rPr lang="sr-Latn-CS" sz="2000" dirty="0" smtClean="0">
                <a:solidFill>
                  <a:srgbClr val="FF0000"/>
                </a:solidFill>
                <a:latin typeface="Calibri" pitchFamily="34" charset="0"/>
              </a:rPr>
              <a:t>објекат</a:t>
            </a:r>
            <a:r>
              <a:rPr lang="sr-Latn-CS" sz="2000" dirty="0" smtClean="0">
                <a:latin typeface="Calibri" pitchFamily="34" charset="0"/>
              </a:rPr>
              <a:t> који ће имати жељени ефекат у више различитих наставних ситуација.</a:t>
            </a:r>
          </a:p>
          <a:p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122912" cy="1067718"/>
          </a:xfrm>
        </p:spPr>
        <p:txBody>
          <a:bodyPr/>
          <a:lstStyle/>
          <a:p>
            <a:pPr algn="ctr"/>
            <a:r>
              <a:rPr lang="sr-Cyrl-RS" dirty="0" smtClean="0">
                <a:solidFill>
                  <a:schemeClr val="tx1"/>
                </a:solidFill>
              </a:rPr>
              <a:t>Планирање наставног процеса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sr-Cyrl-RS" dirty="0" smtClean="0">
                <a:solidFill>
                  <a:schemeClr val="tx1"/>
                </a:solidFill>
              </a:rPr>
              <a:t>употребом електронских наставних материјала</a:t>
            </a:r>
            <a:endParaRPr lang="sr-Latn-CS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1560" y="1556792"/>
            <a:ext cx="2376264" cy="4104457"/>
          </a:xfrm>
        </p:spPr>
        <p:txBody>
          <a:bodyPr/>
          <a:lstStyle/>
          <a:p>
            <a:pPr algn="ctr"/>
            <a:endParaRPr lang="sr-Latn-CS" sz="1200" dirty="0" smtClean="0"/>
          </a:p>
          <a:p>
            <a:pPr lvl="0" algn="ctr"/>
            <a:r>
              <a:rPr lang="sr-Cyrl-RS" dirty="0" smtClean="0">
                <a:latin typeface="Calibri" pitchFamily="34" charset="0"/>
              </a:rPr>
              <a:t>     </a:t>
            </a:r>
            <a:r>
              <a:rPr lang="sr-Cyrl-RS" sz="1800" dirty="0" smtClean="0">
                <a:latin typeface="Calibri" pitchFamily="34" charset="0"/>
              </a:rPr>
              <a:t>Кораци у планирању </a:t>
            </a:r>
            <a:r>
              <a:rPr lang="en-GB" sz="1800" dirty="0" smtClean="0">
                <a:latin typeface="Calibri" pitchFamily="34" charset="0"/>
              </a:rPr>
              <a:t>:</a:t>
            </a:r>
            <a:endParaRPr lang="sr-Latn-CS" sz="1800" dirty="0" smtClean="0">
              <a:latin typeface="Calibri" pitchFamily="34" charset="0"/>
            </a:endParaRPr>
          </a:p>
          <a:p>
            <a:pPr algn="ctr"/>
            <a:endParaRPr lang="sr-Latn-CS" sz="1800" dirty="0" smtClean="0">
              <a:latin typeface="Calibri" pitchFamily="34" charset="0"/>
            </a:endParaRPr>
          </a:p>
          <a:p>
            <a:pPr lvl="1" algn="ctr"/>
            <a:r>
              <a:rPr lang="sr-Cyrl-RS" sz="1800" dirty="0" smtClean="0">
                <a:latin typeface="Calibri" pitchFamily="34" charset="0"/>
              </a:rPr>
              <a:t>Исходи учења</a:t>
            </a:r>
            <a:endParaRPr lang="sr-Latn-CS" sz="1800" dirty="0" smtClean="0">
              <a:latin typeface="Calibri" pitchFamily="34" charset="0"/>
            </a:endParaRPr>
          </a:p>
          <a:p>
            <a:pPr algn="ctr"/>
            <a:endParaRPr lang="sr-Latn-CS" sz="1800" dirty="0" smtClean="0">
              <a:latin typeface="Calibri" pitchFamily="34" charset="0"/>
            </a:endParaRPr>
          </a:p>
          <a:p>
            <a:pPr lvl="1" algn="ctr"/>
            <a:r>
              <a:rPr lang="sr-Cyrl-RS" sz="1800" dirty="0" smtClean="0">
                <a:latin typeface="Calibri" pitchFamily="34" charset="0"/>
              </a:rPr>
              <a:t>Садржаји</a:t>
            </a:r>
            <a:endParaRPr lang="sr-Latn-CS" sz="1800" dirty="0" smtClean="0">
              <a:latin typeface="Calibri" pitchFamily="34" charset="0"/>
            </a:endParaRPr>
          </a:p>
          <a:p>
            <a:pPr algn="ctr"/>
            <a:endParaRPr lang="sr-Latn-CS" sz="1800" dirty="0" smtClean="0">
              <a:latin typeface="Calibri" pitchFamily="34" charset="0"/>
            </a:endParaRPr>
          </a:p>
          <a:p>
            <a:pPr lvl="1" algn="ctr"/>
            <a:r>
              <a:rPr lang="sr-Cyrl-RS" sz="1800" dirty="0" smtClean="0">
                <a:latin typeface="Calibri" pitchFamily="34" charset="0"/>
              </a:rPr>
              <a:t>Наставне методе и активности</a:t>
            </a:r>
            <a:endParaRPr lang="sr-Latn-CS" sz="1800" dirty="0" smtClean="0">
              <a:latin typeface="Calibri" pitchFamily="34" charset="0"/>
            </a:endParaRPr>
          </a:p>
          <a:p>
            <a:pPr algn="ctr"/>
            <a:r>
              <a:rPr lang="en-GB" sz="1800" dirty="0" smtClean="0">
                <a:latin typeface="Calibri" pitchFamily="34" charset="0"/>
              </a:rPr>
              <a:t> </a:t>
            </a:r>
            <a:endParaRPr lang="sr-Latn-CS" sz="1800" dirty="0" smtClean="0">
              <a:latin typeface="Calibri" pitchFamily="34" charset="0"/>
            </a:endParaRPr>
          </a:p>
          <a:p>
            <a:pPr lvl="1" algn="ctr"/>
            <a:r>
              <a:rPr lang="sr-Cyrl-RS" sz="1800" dirty="0" smtClean="0">
                <a:latin typeface="Calibri" pitchFamily="34" charset="0"/>
              </a:rPr>
              <a:t>Вредновање и оцењивање</a:t>
            </a:r>
            <a:endParaRPr lang="sr-Latn-CS" sz="1800" dirty="0">
              <a:latin typeface="Calibri" pitchFamily="34" charset="0"/>
            </a:endParaRPr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</p:nvPr>
        </p:nvGraphicFramePr>
        <p:xfrm>
          <a:off x="3779912" y="1628800"/>
          <a:ext cx="4896544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4186238" cy="1162050"/>
          </a:xfrm>
        </p:spPr>
        <p:txBody>
          <a:bodyPr/>
          <a:lstStyle/>
          <a:p>
            <a:r>
              <a:rPr lang="sr-Latn-CS" dirty="0" smtClean="0"/>
              <a:t>Примена електронских наставних материјала у настави</a:t>
            </a:r>
            <a:r>
              <a:rPr lang="sr-Cyrl-RS" dirty="0" smtClean="0"/>
              <a:t> (</a:t>
            </a:r>
            <a:r>
              <a:rPr lang="en-GB" dirty="0" smtClean="0"/>
              <a:t>Selaković,2017</a:t>
            </a:r>
            <a:r>
              <a:rPr lang="sr-Cyrl-RS" dirty="0" smtClean="0"/>
              <a:t>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05001"/>
            <a:ext cx="3429000" cy="2964160"/>
          </a:xfrm>
        </p:spPr>
        <p:txBody>
          <a:bodyPr/>
          <a:lstStyle/>
          <a:p>
            <a:pPr marL="342900" lvl="0" indent="-342900">
              <a:buFont typeface="+mj-lt"/>
              <a:buAutoNum type="arabicPeriod"/>
            </a:pPr>
            <a:r>
              <a:rPr lang="sr-Latn-CS" sz="1800" i="1" dirty="0" smtClean="0">
                <a:latin typeface="Calibri" pitchFamily="34" charset="0"/>
                <a:cs typeface="Calibri" pitchFamily="34" charset="0"/>
              </a:rPr>
              <a:t>PowerPoint </a:t>
            </a:r>
            <a:r>
              <a:rPr lang="sr-Latn-CS" sz="1800" dirty="0" smtClean="0">
                <a:latin typeface="Calibri" pitchFamily="34" charset="0"/>
                <a:cs typeface="Calibri" pitchFamily="34" charset="0"/>
              </a:rPr>
              <a:t>презентације</a:t>
            </a:r>
          </a:p>
          <a:p>
            <a:pPr marL="342900" lvl="0" indent="-342900">
              <a:buFont typeface="+mj-lt"/>
              <a:buAutoNum type="arabicPeriod"/>
            </a:pPr>
            <a:r>
              <a:rPr lang="sr-Latn-CS" sz="1800" dirty="0" smtClean="0">
                <a:latin typeface="Calibri" pitchFamily="34" charset="0"/>
                <a:cs typeface="Calibri" pitchFamily="34" charset="0"/>
              </a:rPr>
              <a:t>интерактивн</a:t>
            </a:r>
            <a:r>
              <a:rPr lang="sr-Cyrl-RS" sz="1800" dirty="0" smtClean="0">
                <a:latin typeface="Calibri" pitchFamily="34" charset="0"/>
                <a:cs typeface="Calibri" pitchFamily="34" charset="0"/>
              </a:rPr>
              <a:t>и</a:t>
            </a:r>
            <a:r>
              <a:rPr lang="sr-Latn-CS" sz="1800" dirty="0" smtClean="0">
                <a:latin typeface="Calibri" pitchFamily="34" charset="0"/>
                <a:cs typeface="Calibri" pitchFamily="34" charset="0"/>
              </a:rPr>
              <a:t> мултимедијалне плакат</a:t>
            </a:r>
            <a:r>
              <a:rPr lang="sr-Cyrl-RS" sz="1800" dirty="0" smtClean="0">
                <a:latin typeface="Calibri" pitchFamily="34" charset="0"/>
                <a:cs typeface="Calibri" pitchFamily="34" charset="0"/>
              </a:rPr>
              <a:t>и</a:t>
            </a:r>
            <a:endParaRPr lang="sr-Latn-CS" sz="1800" dirty="0" smtClean="0">
              <a:latin typeface="Calibri" pitchFamily="34" charset="0"/>
              <a:cs typeface="Calibri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sr-Latn-CS" sz="1800" dirty="0" smtClean="0">
                <a:latin typeface="Calibri" pitchFamily="34" charset="0"/>
                <a:cs typeface="Calibri" pitchFamily="34" charset="0"/>
              </a:rPr>
              <a:t>дигиталне стрипове</a:t>
            </a:r>
          </a:p>
          <a:p>
            <a:pPr marL="342900" lvl="0" indent="-342900">
              <a:buFont typeface="+mj-lt"/>
              <a:buAutoNum type="arabicPeriod"/>
            </a:pPr>
            <a:r>
              <a:rPr lang="sr-Latn-CS" sz="1800" dirty="0" smtClean="0">
                <a:latin typeface="Calibri" pitchFamily="34" charset="0"/>
                <a:cs typeface="Calibri" pitchFamily="34" charset="0"/>
              </a:rPr>
              <a:t>веб презентације и приручни</a:t>
            </a:r>
            <a:r>
              <a:rPr lang="sr-Cyrl-RS" sz="1800" dirty="0" smtClean="0">
                <a:latin typeface="Calibri" pitchFamily="34" charset="0"/>
                <a:cs typeface="Calibri" pitchFamily="34" charset="0"/>
              </a:rPr>
              <a:t>ци</a:t>
            </a:r>
            <a:endParaRPr lang="sr-Latn-CS" sz="1800" dirty="0" smtClean="0">
              <a:latin typeface="Calibri" pitchFamily="34" charset="0"/>
              <a:cs typeface="Calibri" pitchFamily="34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sr-Latn-CS" sz="1800" dirty="0" smtClean="0">
                <a:latin typeface="Calibri" pitchFamily="34" charset="0"/>
                <a:cs typeface="Calibri" pitchFamily="34" charset="0"/>
              </a:rPr>
              <a:t>интерактивн</a:t>
            </a:r>
            <a:r>
              <a:rPr lang="sr-Cyrl-RS" sz="1800" dirty="0" smtClean="0">
                <a:latin typeface="Calibri" pitchFamily="34" charset="0"/>
                <a:cs typeface="Calibri" pitchFamily="34" charset="0"/>
              </a:rPr>
              <a:t>е</a:t>
            </a:r>
            <a:r>
              <a:rPr lang="sr-Latn-CS" sz="1800" dirty="0" smtClean="0">
                <a:latin typeface="Calibri" pitchFamily="34" charset="0"/>
                <a:cs typeface="Calibri" pitchFamily="34" charset="0"/>
              </a:rPr>
              <a:t> анимације и онлине провере</a:t>
            </a:r>
          </a:p>
          <a:p>
            <a:endParaRPr lang="en-US" sz="1800" dirty="0"/>
          </a:p>
        </p:txBody>
      </p:sp>
      <p:pic>
        <p:nvPicPr>
          <p:cNvPr id="11266" name="Picture 2" descr="Human, Google, Polaroid, Pinterest, Pattern, Soci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357298"/>
            <a:ext cx="4359428" cy="33678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51519" y="1124745"/>
          <a:ext cx="8640962" cy="5018501"/>
        </p:xfrm>
        <a:graphic>
          <a:graphicData uri="http://schemas.openxmlformats.org/drawingml/2006/table">
            <a:tbl>
              <a:tblPr/>
              <a:tblGrid>
                <a:gridCol w="1550942"/>
                <a:gridCol w="1697401"/>
                <a:gridCol w="1743555"/>
                <a:gridCol w="1667668"/>
                <a:gridCol w="1981396"/>
              </a:tblGrid>
              <a:tr h="351981">
                <a:tc grid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Коришћење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600" b="1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електр</a:t>
                      </a:r>
                      <a:r>
                        <a:rPr lang="sr-Cyrl-RS" sz="160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о</a:t>
                      </a:r>
                      <a:r>
                        <a:rPr lang="en-US" sz="1600" b="1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нских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600" b="1" dirty="0" err="1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наставних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материјала</a:t>
                      </a:r>
                      <a:endParaRPr lang="sr-Latn-CS" sz="16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</a:tr>
              <a:tr h="9239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PowerPoint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презентације</a:t>
                      </a:r>
                      <a:endParaRPr lang="sr-Latn-CS" sz="1400" b="1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Интерактивни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мултимедијални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плакати</a:t>
                      </a:r>
                      <a:endParaRPr lang="sr-Latn-CS" sz="1400" b="1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Дигиталн</a:t>
                      </a:r>
                      <a:r>
                        <a:rPr lang="sr-Cyrl-R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и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стрипови</a:t>
                      </a:r>
                      <a:endParaRPr lang="sr-Latn-CS" sz="1400" b="1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Веб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презентације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и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приручници</a:t>
                      </a:r>
                      <a:endParaRPr lang="sr-Latn-CS" sz="1400" b="1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Интерактивне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анимације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и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онлине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провере</a:t>
                      </a:r>
                      <a:endParaRPr lang="sr-Latn-CS" sz="1400" b="1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62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-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Уз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предавање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и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демонстрацију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у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онлајн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учионици</a:t>
                      </a:r>
                      <a:endParaRPr lang="sr-Latn-CS" sz="14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-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Након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објаве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на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онлајн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платформи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за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самостално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учење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(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читање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,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гледање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,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слушање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) и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након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наставе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endParaRPr lang="sr-Latn-CS" sz="14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-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Израда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семинарских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радова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код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којих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ученици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самостално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истражују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одређену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тему</a:t>
                      </a:r>
                      <a:endParaRPr lang="sr-Latn-CS" sz="14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-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Израда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семинарских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радова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код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којих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ученици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самостално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истражују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одређену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тему</a:t>
                      </a:r>
                      <a:endParaRPr lang="sr-Latn-CS" sz="14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-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Резултат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прикупљања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информација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није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обичан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текст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,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већ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интерактивни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плакат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или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стрип</a:t>
                      </a:r>
                      <a:endParaRPr lang="sr-Latn-CS" sz="14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-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Уз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предавање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sr-Cyrl-RS" sz="14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к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ао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демонстрација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одређених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наставних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материјала</a:t>
                      </a:r>
                      <a:endParaRPr lang="sr-Latn-CS" sz="14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-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Самостално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учење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endParaRPr lang="sr-Latn-CS" sz="14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-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Формативна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и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сумативна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процена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знања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код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ученика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на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онлајн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часу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или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као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домаћи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задатак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, </a:t>
                      </a:r>
                      <a:endParaRPr lang="sr-Latn-CS" sz="14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-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самооцењивање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 pitchFamily="34" charset="0"/>
                          <a:ea typeface="Times New Roman"/>
                          <a:cs typeface="Calibri"/>
                        </a:rPr>
                        <a:t>  </a:t>
                      </a:r>
                      <a:endParaRPr lang="sr-Latn-CS" sz="1400" dirty="0">
                        <a:solidFill>
                          <a:schemeClr val="tx1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53474" marR="534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472" y="536244"/>
            <a:ext cx="7744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>Табела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Calibri" pitchFamily="34" charset="0"/>
              </a:rPr>
              <a:t> бр.1: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Коришћење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електронских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наставних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материјала</a:t>
            </a:r>
            <a:endParaRPr kumimoji="0" lang="en-US" sz="16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r-Latn-CS" sz="2400" b="1" dirty="0" smtClean="0">
                <a:latin typeface="Calibri" pitchFamily="34" charset="0"/>
              </a:rPr>
              <a:t>Тема : </a:t>
            </a:r>
            <a:r>
              <a:rPr lang="en-US" sz="2400" b="1" dirty="0" err="1" smtClean="0"/>
              <a:t>Избор</a:t>
            </a:r>
            <a:r>
              <a:rPr lang="en-US" sz="2400" b="1" dirty="0" smtClean="0"/>
              <a:t> и </a:t>
            </a:r>
            <a:r>
              <a:rPr lang="en-US" sz="2400" b="1" dirty="0" err="1" smtClean="0"/>
              <a:t>конципирање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електронског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материјала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за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онлајн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наставу</a:t>
            </a:r>
            <a:r>
              <a:rPr lang="sr-Latn-CS" sz="2400" dirty="0" smtClean="0"/>
              <a:t/>
            </a:r>
            <a:br>
              <a:rPr lang="sr-Latn-CS" sz="2400" dirty="0" smtClean="0"/>
            </a:br>
            <a:r>
              <a:rPr lang="sr-Latn-CS" sz="2400" dirty="0" smtClean="0">
                <a:latin typeface="Calibri" pitchFamily="34" charset="0"/>
              </a:rPr>
              <a:t/>
            </a:r>
            <a:br>
              <a:rPr lang="sr-Latn-CS" sz="2400" dirty="0" smtClean="0">
                <a:latin typeface="Calibri" pitchFamily="34" charset="0"/>
              </a:rPr>
            </a:br>
            <a:endParaRPr lang="sr-Latn-CS" sz="2400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Maja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2000" dirty="0" smtClean="0">
                <a:latin typeface="Calibri" pitchFamily="34" charset="0"/>
                <a:cs typeface="Calibri" pitchFamily="34" charset="0"/>
              </a:rPr>
              <a:t>Врачар</a:t>
            </a:r>
          </a:p>
          <a:p>
            <a:r>
              <a:rPr lang="sr-Cyrl-RS" sz="2000" dirty="0" smtClean="0">
                <a:latin typeface="Calibri" pitchFamily="34" charset="0"/>
                <a:cs typeface="Calibri" pitchFamily="34" charset="0"/>
              </a:rPr>
              <a:t>Педагошко друштво Србије</a:t>
            </a:r>
            <a:endParaRPr lang="sr-Latn-CS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astavnik\Desktop\biologija u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33576" y="-214338"/>
            <a:ext cx="13363623" cy="67580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285884"/>
          </a:xfrm>
        </p:spPr>
        <p:txBody>
          <a:bodyPr/>
          <a:lstStyle/>
          <a:p>
            <a:r>
              <a:rPr lang="sr-Cyrl-RS" sz="2400" b="1" dirty="0" smtClean="0">
                <a:latin typeface="Calibri" pitchFamily="34" charset="0"/>
                <a:cs typeface="Calibri" pitchFamily="34" charset="0"/>
              </a:rPr>
              <a:t>И</a:t>
            </a:r>
            <a:r>
              <a:rPr lang="sr-Latn-CS" sz="2400" b="1" dirty="0" smtClean="0">
                <a:latin typeface="Calibri" pitchFamily="34" charset="0"/>
                <a:cs typeface="Calibri" pitchFamily="34" charset="0"/>
              </a:rPr>
              <a:t>зрад</a:t>
            </a:r>
            <a:r>
              <a:rPr lang="sr-Cyrl-RS" sz="2400" b="1" dirty="0" smtClean="0">
                <a:latin typeface="Calibri" pitchFamily="34" charset="0"/>
                <a:cs typeface="Calibri" pitchFamily="34" charset="0"/>
              </a:rPr>
              <a:t>а</a:t>
            </a:r>
            <a:r>
              <a:rPr lang="sr-Latn-CS" sz="24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sr-Cyrl-RS" sz="2400" b="1" dirty="0" smtClean="0">
                <a:latin typeface="Calibri" pitchFamily="34" charset="0"/>
                <a:cs typeface="Calibri" pitchFamily="34" charset="0"/>
              </a:rPr>
              <a:t>електронских  </a:t>
            </a:r>
            <a:br>
              <a:rPr lang="sr-Cyrl-RS" sz="2400" b="1" dirty="0" smtClean="0">
                <a:latin typeface="Calibri" pitchFamily="34" charset="0"/>
                <a:cs typeface="Calibri" pitchFamily="34" charset="0"/>
              </a:rPr>
            </a:br>
            <a:r>
              <a:rPr lang="sr-Latn-CS" sz="2400" b="1" dirty="0" smtClean="0">
                <a:latin typeface="Calibri" pitchFamily="34" charset="0"/>
                <a:cs typeface="Calibri" pitchFamily="34" charset="0"/>
              </a:rPr>
              <a:t>наставни</a:t>
            </a:r>
            <a:r>
              <a:rPr lang="sr-Cyrl-RS" sz="2400" b="1" dirty="0" smtClean="0">
                <a:latin typeface="Calibri" pitchFamily="34" charset="0"/>
                <a:cs typeface="Calibri" pitchFamily="34" charset="0"/>
              </a:rPr>
              <a:t>х</a:t>
            </a:r>
            <a:r>
              <a:rPr lang="sr-Latn-CS" sz="2400" b="1" dirty="0" smtClean="0">
                <a:latin typeface="Calibri" pitchFamily="34" charset="0"/>
                <a:cs typeface="Calibri" pitchFamily="34" charset="0"/>
              </a:rPr>
              <a:t> материјал</a:t>
            </a:r>
            <a:r>
              <a:rPr lang="sr-Cyrl-RS" sz="2400" b="1" dirty="0" smtClean="0">
                <a:latin typeface="Calibri" pitchFamily="34" charset="0"/>
                <a:cs typeface="Calibri" pitchFamily="34" charset="0"/>
              </a:rPr>
              <a:t>а</a:t>
            </a:r>
            <a:endParaRPr lang="sr-Latn-CS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132857"/>
            <a:ext cx="7920880" cy="3456384"/>
          </a:xfrm>
        </p:spPr>
        <p:txBody>
          <a:bodyPr/>
          <a:lstStyle/>
          <a:p>
            <a:endParaRPr lang="en-GB" sz="2000" dirty="0" smtClean="0">
              <a:latin typeface="Calibri" pitchFamily="34" charset="0"/>
              <a:cs typeface="Calibri" pitchFamily="34" charset="0"/>
            </a:endParaRPr>
          </a:p>
          <a:p>
            <a:r>
              <a:rPr lang="sr-Cyrl-RS" sz="2000" dirty="0" smtClean="0">
                <a:latin typeface="Calibri" pitchFamily="34" charset="0"/>
                <a:cs typeface="Calibri" pitchFamily="34" charset="0"/>
              </a:rPr>
              <a:t>Самостална </a:t>
            </a:r>
            <a:r>
              <a:rPr lang="sr-Latn-CS" sz="2000" dirty="0" smtClean="0">
                <a:latin typeface="Calibri" pitchFamily="34" charset="0"/>
                <a:cs typeface="Calibri" pitchFamily="34" charset="0"/>
              </a:rPr>
              <a:t>израд</a:t>
            </a:r>
            <a:r>
              <a:rPr lang="sr-Cyrl-RS" sz="2000" dirty="0" smtClean="0">
                <a:latin typeface="Calibri" pitchFamily="34" charset="0"/>
                <a:cs typeface="Calibri" pitchFamily="34" charset="0"/>
              </a:rPr>
              <a:t>а </a:t>
            </a:r>
            <a:r>
              <a:rPr lang="sr-Latn-CS" sz="2000" dirty="0" smtClean="0">
                <a:latin typeface="Calibri" pitchFamily="34" charset="0"/>
                <a:cs typeface="Calibri" pitchFamily="34" charset="0"/>
              </a:rPr>
              <a:t>материјал</a:t>
            </a:r>
            <a:r>
              <a:rPr lang="sr-Cyrl-RS" sz="2000" dirty="0" smtClean="0">
                <a:latin typeface="Calibri" pitchFamily="34" charset="0"/>
                <a:cs typeface="Calibri" pitchFamily="34" charset="0"/>
              </a:rPr>
              <a:t>а</a:t>
            </a:r>
            <a:endParaRPr lang="sr-Latn-CS" sz="2000" dirty="0" smtClean="0">
              <a:latin typeface="Calibri" pitchFamily="34" charset="0"/>
              <a:cs typeface="Calibri" pitchFamily="34" charset="0"/>
            </a:endParaRPr>
          </a:p>
          <a:p>
            <a:r>
              <a:rPr lang="sr-Latn-CS" sz="2000" dirty="0" smtClean="0">
                <a:latin typeface="Calibri" pitchFamily="34" charset="0"/>
                <a:cs typeface="Calibri" pitchFamily="34" charset="0"/>
              </a:rPr>
              <a:t>Блог, портфолио наставника</a:t>
            </a:r>
          </a:p>
          <a:p>
            <a:r>
              <a:rPr lang="en-US" sz="2000" dirty="0" smtClean="0">
                <a:latin typeface="Calibri" pitchFamily="34" charset="0"/>
                <a:cs typeface="Calibri" pitchFamily="34" charset="0"/>
              </a:rPr>
              <a:t>Gimp - </a:t>
            </a:r>
            <a:r>
              <a:rPr lang="sr-Latn-CS" sz="2000" dirty="0" smtClean="0">
                <a:latin typeface="Calibri" pitchFamily="34" charset="0"/>
                <a:cs typeface="Calibri" pitchFamily="34" charset="0"/>
              </a:rPr>
              <a:t>Програм за обраду фотографија</a:t>
            </a:r>
          </a:p>
          <a:p>
            <a:r>
              <a:rPr lang="en-US" sz="2000" dirty="0" smtClean="0">
                <a:latin typeface="Calibri" pitchFamily="34" charset="0"/>
                <a:cs typeface="Calibri" pitchFamily="34" charset="0"/>
              </a:rPr>
              <a:t>Windows Movie Maker - </a:t>
            </a:r>
            <a:r>
              <a:rPr lang="sr-Latn-CS" sz="2000" dirty="0" smtClean="0">
                <a:latin typeface="Calibri" pitchFamily="34" charset="0"/>
                <a:cs typeface="Calibri" pitchFamily="34" charset="0"/>
              </a:rPr>
              <a:t>Бесплатан програм за снимање филмова</a:t>
            </a:r>
          </a:p>
          <a:p>
            <a:pPr>
              <a:buNone/>
            </a:pPr>
            <a:r>
              <a:rPr lang="sr-Cyrl-RS" sz="2000" dirty="0" smtClean="0">
                <a:latin typeface="Calibri" pitchFamily="34" charset="0"/>
                <a:cs typeface="Calibri" pitchFamily="34" charset="0"/>
              </a:rPr>
              <a:t>      </a:t>
            </a:r>
            <a:r>
              <a:rPr lang="sr-Latn-CS" sz="2000" dirty="0" smtClean="0">
                <a:latin typeface="Calibri" pitchFamily="34" charset="0"/>
                <a:cs typeface="Calibri" pitchFamily="34" charset="0"/>
              </a:rPr>
              <a:t>downloads webstranice </a:t>
            </a:r>
            <a:r>
              <a:rPr lang="sr-Latn-CS" sz="2000" u="sng" dirty="0" smtClean="0">
                <a:latin typeface="Calibri" pitchFamily="34" charset="0"/>
                <a:cs typeface="Calibri" pitchFamily="34" charset="0"/>
                <a:hlinkClick r:id="rId2"/>
              </a:rPr>
              <a:t>http://windows.microsoft.com/еn-us/windows-live/movie-maker</a:t>
            </a:r>
            <a:endParaRPr lang="sr-Latn-CS" sz="2000" dirty="0" smtClean="0">
              <a:latin typeface="Calibri" pitchFamily="34" charset="0"/>
              <a:cs typeface="Calibri" pitchFamily="34" charset="0"/>
            </a:endParaRPr>
          </a:p>
          <a:p>
            <a:endParaRPr lang="sr-Latn-C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901014" cy="1162050"/>
          </a:xfrm>
        </p:spPr>
        <p:txBody>
          <a:bodyPr/>
          <a:lstStyle/>
          <a:p>
            <a:pPr algn="ctr"/>
            <a:r>
              <a:rPr lang="sr-Cyrl-CS" dirty="0" smtClean="0">
                <a:solidFill>
                  <a:schemeClr val="tx1"/>
                </a:solidFill>
                <a:latin typeface="Calibri" pitchFamily="34" charset="0"/>
              </a:rPr>
              <a:t>ПРЕПОРУКЕ ЗА КОНЦИПИРАЊЕ ЕЛЕКТРОНСКИХ НАСТАВНИХ МАТЕРИЈАЛА</a:t>
            </a:r>
            <a:endParaRPr lang="sr-Latn-CS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72816"/>
            <a:ext cx="4114800" cy="4248471"/>
          </a:xfrm>
        </p:spPr>
        <p:txBody>
          <a:bodyPr/>
          <a:lstStyle/>
          <a:p>
            <a:r>
              <a:rPr lang="sr-Cyrl-CS" sz="1800" dirty="0" smtClean="0"/>
              <a:t>Садржај електронског материјала треба да буде јасан и једноставан.</a:t>
            </a:r>
            <a:endParaRPr lang="en-GB" sz="1800" dirty="0" smtClean="0"/>
          </a:p>
          <a:p>
            <a:pPr lvl="0"/>
            <a:r>
              <a:rPr lang="sr-Cyrl-CS" sz="1800" dirty="0" smtClean="0"/>
              <a:t>Садржај (текст, видео и аудио) поделити на мање делове,</a:t>
            </a:r>
            <a:endParaRPr lang="en-GB" sz="1800" dirty="0" smtClean="0"/>
          </a:p>
          <a:p>
            <a:r>
              <a:rPr lang="sr-Cyrl-CS" sz="1800" dirty="0" smtClean="0"/>
              <a:t>У садржај укључити ознаке, које раздвајају различите делове текста – нпр. наслове и поднаслове, циљеве, смернице за размишљање, додатне ресурсе, коментаре,</a:t>
            </a:r>
            <a:endParaRPr lang="en-GB" sz="1800" dirty="0" smtClean="0"/>
          </a:p>
          <a:p>
            <a:pPr lvl="0"/>
            <a:r>
              <a:rPr lang="sr-Cyrl-CS" sz="1800" dirty="0" smtClean="0"/>
              <a:t>Фонтови треба да су средње величине и да су читљиви,</a:t>
            </a:r>
            <a:endParaRPr lang="en-GB" sz="1800" dirty="0" smtClean="0"/>
          </a:p>
          <a:p>
            <a:pPr lvl="0"/>
            <a:r>
              <a:rPr lang="sr-Cyrl-CS" sz="1800" dirty="0" smtClean="0"/>
              <a:t>Употреба боја и ознака не треба да скреће пажњу ученика са садржаја електронских материјала,</a:t>
            </a:r>
            <a:endParaRPr lang="en-GB" sz="1800" dirty="0" smtClean="0"/>
          </a:p>
          <a:p>
            <a:endParaRPr lang="sr-Latn-CS" dirty="0"/>
          </a:p>
        </p:txBody>
      </p:sp>
      <p:pic>
        <p:nvPicPr>
          <p:cNvPr id="5" name="Picture 2" descr="C:\Users\Dražen\Desktop\уционице Сава\за птт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204864"/>
            <a:ext cx="4286250" cy="2847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52128"/>
          </a:xfrm>
        </p:spPr>
        <p:txBody>
          <a:bodyPr/>
          <a:lstStyle/>
          <a:p>
            <a:r>
              <a:rPr lang="sr-Cyrl-CS" sz="2000" b="1" dirty="0" smtClean="0">
                <a:solidFill>
                  <a:schemeClr val="tx1"/>
                </a:solidFill>
                <a:latin typeface="Calibri" pitchFamily="34" charset="0"/>
              </a:rPr>
              <a:t>ПРЕПОРУКЕ ЗА КОНЦИПИРАЊЕ </a:t>
            </a:r>
            <a:br>
              <a:rPr lang="sr-Cyrl-CS" sz="2000" b="1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sr-Cyrl-CS" sz="2000" b="1" dirty="0" smtClean="0">
                <a:solidFill>
                  <a:schemeClr val="tx1"/>
                </a:solidFill>
                <a:latin typeface="Calibri" pitchFamily="34" charset="0"/>
              </a:rPr>
              <a:t>ЕЛЕКТРОНСКИХ НАСТАВНИХ МАТЕРИЈАЛА</a:t>
            </a:r>
            <a:r>
              <a:rPr lang="sr-Latn-CS" sz="2000" b="1" dirty="0" smtClean="0">
                <a:solidFill>
                  <a:schemeClr val="tx1"/>
                </a:solidFill>
              </a:rPr>
              <a:t/>
            </a:r>
            <a:br>
              <a:rPr lang="sr-Latn-CS" sz="2000" b="1" dirty="0" smtClean="0">
                <a:solidFill>
                  <a:schemeClr val="tx1"/>
                </a:solidFill>
              </a:rPr>
            </a:b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lvl="0"/>
            <a:r>
              <a:rPr lang="sr-Cyrl-CS" sz="1800" dirty="0" smtClean="0"/>
              <a:t>Текст организовати кроз меније, табеле и у мање логичне, проблемске целине, </a:t>
            </a:r>
            <a:endParaRPr lang="en-GB" sz="1800" dirty="0" smtClean="0"/>
          </a:p>
          <a:p>
            <a:pPr lvl="0"/>
            <a:r>
              <a:rPr lang="sr-Cyrl-CS" sz="1800" dirty="0" smtClean="0"/>
              <a:t>Користити  линкове на додатне наставне материјале или боље објашњење или илустрацију,</a:t>
            </a:r>
            <a:endParaRPr lang="en-GB" sz="1800" dirty="0" smtClean="0"/>
          </a:p>
          <a:p>
            <a:pPr lvl="0"/>
            <a:r>
              <a:rPr lang="sr-Cyrl-CS" sz="1800" dirty="0" smtClean="0"/>
              <a:t>Датотеке не треба да буду превелике, како би ученици са слабом Интернет конекцијом имали приступ електронском материјалу и лекцијама,</a:t>
            </a:r>
            <a:endParaRPr lang="en-GB" sz="1800" dirty="0" smtClean="0"/>
          </a:p>
          <a:p>
            <a:pPr lvl="0"/>
            <a:r>
              <a:rPr lang="sr-Cyrl-CS" sz="1800" dirty="0" smtClean="0"/>
              <a:t>Ученицима треба понудити различите  ресурсе за учење , тако да могу да изаберу оне који им најбоље одговарају,</a:t>
            </a:r>
            <a:endParaRPr lang="en-GB" sz="1800" dirty="0" smtClean="0"/>
          </a:p>
          <a:p>
            <a:pPr lvl="0"/>
            <a:r>
              <a:rPr lang="sr-Cyrl-CS" sz="1800" dirty="0" smtClean="0"/>
              <a:t>Користити слике или видео, ако је то могуће,</a:t>
            </a:r>
            <a:endParaRPr lang="en-GB" sz="1800" dirty="0" smtClean="0"/>
          </a:p>
          <a:p>
            <a:pPr lvl="0"/>
            <a:r>
              <a:rPr lang="sr-Cyrl-CS" sz="1800" dirty="0" smtClean="0"/>
              <a:t>Користити хумор.</a:t>
            </a:r>
            <a:endParaRPr lang="en-GB" sz="1800" dirty="0" smtClean="0"/>
          </a:p>
          <a:p>
            <a:pPr lvl="0"/>
            <a:endParaRPr lang="en-GB" sz="1400" dirty="0" smtClean="0"/>
          </a:p>
          <a:p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dirty="0" smtClean="0"/>
              <a:t>Закључак</a:t>
            </a:r>
            <a:r>
              <a:rPr lang="sr-Latn-CS" dirty="0" smtClean="0"/>
              <a:t/>
            </a:r>
            <a:br>
              <a:rPr lang="sr-Latn-CS" dirty="0" smtClean="0"/>
            </a:b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Cyrl-RS" dirty="0" smtClean="0"/>
              <a:t>   </a:t>
            </a:r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r>
              <a:rPr lang="sr-Cyrl-RS" sz="2000" dirty="0" smtClean="0"/>
              <a:t>    Када дец</a:t>
            </a:r>
            <a:r>
              <a:rPr lang="en-GB" sz="2000" dirty="0" smtClean="0"/>
              <a:t>a</a:t>
            </a:r>
            <a:r>
              <a:rPr lang="sr-Cyrl-RS" sz="2000" dirty="0" smtClean="0"/>
              <a:t> расту у правој средини, деца се сама концентришу на образовање. </a:t>
            </a:r>
            <a:endParaRPr lang="sr-Latn-CS" sz="2000" dirty="0" smtClean="0"/>
          </a:p>
          <a:p>
            <a:pPr algn="r">
              <a:buNone/>
            </a:pPr>
            <a:r>
              <a:rPr lang="sr-Latn-CS" dirty="0" smtClean="0"/>
              <a:t> </a:t>
            </a:r>
            <a:r>
              <a:rPr lang="sr-Cyrl-RS" sz="2000" dirty="0" smtClean="0"/>
              <a:t>Марија Монтесори</a:t>
            </a:r>
            <a:endParaRPr lang="sr-Latn-CS" sz="2000" dirty="0"/>
          </a:p>
        </p:txBody>
      </p:sp>
      <p:pic>
        <p:nvPicPr>
          <p:cNvPr id="2050" name="Picture 2" descr="C:\Users\Dražen\Desktop\уционице Сава\птт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295400"/>
            <a:ext cx="3895725" cy="3133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sr-Latn-CS" dirty="0" smtClean="0">
                <a:latin typeface="Calibri" pitchFamily="34" charset="0"/>
                <a:cs typeface="Calibri" pitchFamily="34" charset="0"/>
              </a:rPr>
              <a:t>Циљеви</a:t>
            </a:r>
            <a:endParaRPr lang="sr-Latn-C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124672"/>
          </a:xfrm>
        </p:spPr>
        <p:txBody>
          <a:bodyPr/>
          <a:lstStyle/>
          <a:p>
            <a:r>
              <a:rPr lang="sr-Cyrl-CS" sz="2000" dirty="0" smtClean="0"/>
              <a:t>Циљеви рада: Мотивисање стручних сарадника за пружање помоћи наставницима у избору и конципирању електронских материјала за онлајн наставу уз помоћ савремених дидактичких знања</a:t>
            </a:r>
            <a:endParaRPr lang="sr-Latn-CS" sz="2000" dirty="0" smtClean="0"/>
          </a:p>
          <a:p>
            <a:r>
              <a:rPr lang="sr-Cyrl-CS" sz="2000" dirty="0" smtClean="0"/>
              <a:t>Исходи</a:t>
            </a:r>
            <a:r>
              <a:rPr lang="sr-Cyrl-RS" sz="2000" dirty="0" smtClean="0"/>
              <a:t>:</a:t>
            </a:r>
            <a:r>
              <a:rPr lang="sr-Cyrl-CS" sz="2000" dirty="0" smtClean="0"/>
              <a:t>развој компетенција стручних сарадника за сарадњу са наставницима у у циљу развоја дидактичких компетенција за избор електронског материјала и унапређивање онлајн наставе</a:t>
            </a:r>
            <a:endParaRPr lang="sr-Latn-CS" sz="2000" dirty="0" smtClean="0"/>
          </a:p>
          <a:p>
            <a:r>
              <a:rPr lang="sr-Latn-CS" sz="2000" b="1" dirty="0" smtClean="0">
                <a:latin typeface="Calibri" pitchFamily="34" charset="0"/>
                <a:cs typeface="Calibri" pitchFamily="34" charset="0"/>
              </a:rPr>
              <a:t>Циљна група: </a:t>
            </a:r>
            <a:r>
              <a:rPr lang="sr-Latn-CS" sz="2000" dirty="0" smtClean="0">
                <a:latin typeface="Calibri" pitchFamily="34" charset="0"/>
                <a:cs typeface="Calibri" pitchFamily="34" charset="0"/>
              </a:rPr>
              <a:t>стручни сарадници и наставници</a:t>
            </a:r>
          </a:p>
          <a:p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Структура</a:t>
            </a:r>
            <a:endParaRPr lang="sr-Latn-CS" dirty="0" smtClean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Увод</a:t>
            </a:r>
          </a:p>
          <a:p>
            <a:pPr marL="457200" lvl="0" indent="-457200">
              <a:buFont typeface="+mj-lt"/>
              <a:buAutoNum type="arabicPeriod"/>
            </a:pPr>
            <a:r>
              <a:rPr lang="sr-Cyrl-RS" sz="2400" dirty="0" smtClean="0">
                <a:latin typeface="Calibri" pitchFamily="34" charset="0"/>
              </a:rPr>
              <a:t>М</a:t>
            </a:r>
            <a:r>
              <a:rPr lang="sr-Latn-CS" sz="2400" dirty="0" smtClean="0">
                <a:latin typeface="Calibri" pitchFamily="34" charset="0"/>
              </a:rPr>
              <a:t>одели учења у односу на електрон</a:t>
            </a:r>
            <a:r>
              <a:rPr lang="sr-Cyrl-RS" sz="2400" dirty="0" smtClean="0">
                <a:latin typeface="Calibri" pitchFamily="34" charset="0"/>
              </a:rPr>
              <a:t>с</a:t>
            </a:r>
            <a:r>
              <a:rPr lang="sr-Latn-CS" sz="2400" dirty="0" smtClean="0">
                <a:latin typeface="Calibri" pitchFamily="34" charset="0"/>
              </a:rPr>
              <a:t>ки садржај </a:t>
            </a:r>
            <a:endParaRPr lang="sr-Cyrl-RS" sz="2400" dirty="0" smtClean="0">
              <a:latin typeface="Calibri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Примена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електронских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наставних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материјала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у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настави</a:t>
            </a:r>
            <a:endParaRPr lang="sr-Latn-CS" sz="2400" dirty="0" smtClean="0">
              <a:latin typeface="Calibri" pitchFamily="34" charset="0"/>
              <a:cs typeface="Calibri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Планирање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наставног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процеса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употребом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електронских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наставних</a:t>
            </a:r>
            <a:r>
              <a:rPr lang="en-GB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dirty="0" err="1" smtClean="0">
                <a:latin typeface="Calibri" pitchFamily="34" charset="0"/>
                <a:cs typeface="Calibri" pitchFamily="34" charset="0"/>
              </a:rPr>
              <a:t>материјала</a:t>
            </a:r>
            <a:endParaRPr lang="sr-Latn-CS" sz="2400" dirty="0" smtClean="0">
              <a:latin typeface="Calibri" pitchFamily="34" charset="0"/>
              <a:cs typeface="Calibri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Пример</a:t>
            </a:r>
            <a:r>
              <a:rPr lang="sr-Cyrl-RS" sz="2400" dirty="0" smtClean="0">
                <a:latin typeface="Calibri" pitchFamily="34" charset="0"/>
                <a:cs typeface="Calibri" pitchFamily="34" charset="0"/>
              </a:rPr>
              <a:t>и</a:t>
            </a: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457200" lvl="0" indent="-457200">
              <a:buFont typeface="+mj-lt"/>
              <a:buAutoNum type="arabicPeriod"/>
            </a:pPr>
            <a:r>
              <a:rPr lang="sr-Latn-CS" sz="2400" dirty="0" smtClean="0">
                <a:latin typeface="Calibri" pitchFamily="34" charset="0"/>
                <a:cs typeface="Calibri" pitchFamily="34" charset="0"/>
              </a:rPr>
              <a:t>Закључак – препоруке, питања</a:t>
            </a:r>
          </a:p>
          <a:p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2800" dirty="0" smtClean="0"/>
              <a:t>Питања:</a:t>
            </a:r>
            <a:br>
              <a:rPr lang="sr-Latn-CS" sz="2800" dirty="0" smtClean="0"/>
            </a:br>
            <a:endParaRPr lang="sr-Latn-C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33055"/>
          </a:xfrm>
        </p:spPr>
        <p:txBody>
          <a:bodyPr/>
          <a:lstStyle/>
          <a:p>
            <a:pPr lvl="0"/>
            <a:r>
              <a:rPr lang="sr-Cyrl-CS" sz="2000" b="1" dirty="0" smtClean="0">
                <a:latin typeface="Calibri" pitchFamily="34" charset="0"/>
                <a:cs typeface="Calibri" pitchFamily="34" charset="0"/>
              </a:rPr>
              <a:t>Да ли избор и конципирање електронског  наставног материјала за онлајн наставу од стране наставника доводи до истих исхода као и избор и конципирање наставних материјала у непосредној настави? </a:t>
            </a:r>
            <a:endParaRPr lang="sr-Latn-CS" sz="2000" b="1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sr-Cyrl-CS" sz="2000" b="1" dirty="0" smtClean="0">
                <a:latin typeface="Calibri" pitchFamily="34" charset="0"/>
                <a:cs typeface="Calibri" pitchFamily="34" charset="0"/>
              </a:rPr>
              <a:t>Да ли је учење избором, конципирањем електронског материјала за онлајн наставу прихватљивије од учења у непосредној настави?</a:t>
            </a:r>
            <a:endParaRPr lang="sr-Latn-CS" sz="2000" b="1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sr-Cyrl-CS" sz="2000" b="1" dirty="0" smtClean="0">
                <a:latin typeface="Calibri" pitchFamily="34" charset="0"/>
                <a:cs typeface="Calibri" pitchFamily="34" charset="0"/>
              </a:rPr>
              <a:t>Електронски наставни материјали имају предности, али и своје недостатке. Наведите их.</a:t>
            </a:r>
            <a:endParaRPr lang="sr-Latn-CS" sz="2000" b="1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sr-Cyrl-CS" sz="2000" b="1" dirty="0" smtClean="0">
                <a:latin typeface="Calibri" pitchFamily="34" charset="0"/>
                <a:cs typeface="Calibri" pitchFamily="34" charset="0"/>
              </a:rPr>
              <a:t>Како можемо да помогнемо наставницима да процене ефикасност примењеног електронског наставног материјала са аспекта разумевања наставног садржаја и остварености исхода учења? </a:t>
            </a:r>
            <a:endParaRPr lang="sr-Latn-CS" sz="2000" b="1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sr-Latn-CS" sz="20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Уводна мотивација 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Cyrl-CS" sz="2400" i="1" dirty="0" smtClean="0">
                <a:solidFill>
                  <a:srgbClr val="002060"/>
                </a:solidFill>
              </a:rPr>
              <a:t>Да ли избор и конципирање електронског  наставног материјала за онлајн наставу од стране наставника доводи до истих исхода као и избор и конципирање наставних материјала у непосредној настави? </a:t>
            </a:r>
            <a:endParaRPr lang="sr-Latn-CS" sz="2400" i="1" dirty="0" smtClean="0">
              <a:solidFill>
                <a:srgbClr val="002060"/>
              </a:solidFill>
            </a:endParaRPr>
          </a:p>
          <a:p>
            <a:r>
              <a:rPr lang="sr-Cyrl-CS" sz="2400" dirty="0" smtClean="0"/>
              <a:t>Очекивани одговор: </a:t>
            </a:r>
            <a:r>
              <a:rPr lang="sr-Latn-CS" sz="2400" dirty="0" smtClean="0"/>
              <a:t>Примену </a:t>
            </a:r>
            <a:r>
              <a:rPr lang="en-US" sz="2400" dirty="0" err="1" smtClean="0"/>
              <a:t>електр</a:t>
            </a:r>
            <a:r>
              <a:rPr lang="sr-Cyrl-RS" sz="2400" dirty="0" smtClean="0"/>
              <a:t>о</a:t>
            </a:r>
            <a:r>
              <a:rPr lang="en-US" sz="2400" dirty="0" err="1" smtClean="0"/>
              <a:t>нских</a:t>
            </a:r>
            <a:r>
              <a:rPr lang="sr-Latn-CS" sz="2400" dirty="0" smtClean="0"/>
              <a:t> материјала </a:t>
            </a:r>
            <a:r>
              <a:rPr lang="en-US" sz="2400" dirty="0" err="1" smtClean="0"/>
              <a:t>за</a:t>
            </a:r>
            <a:r>
              <a:rPr lang="en-US" sz="2400" dirty="0" smtClean="0"/>
              <a:t> </a:t>
            </a:r>
            <a:r>
              <a:rPr lang="en-US" sz="2400" dirty="0" err="1" smtClean="0"/>
              <a:t>онлајн</a:t>
            </a:r>
            <a:r>
              <a:rPr lang="en-US" sz="2400" dirty="0" smtClean="0"/>
              <a:t> </a:t>
            </a:r>
            <a:r>
              <a:rPr lang="en-US" sz="2400" dirty="0" err="1" smtClean="0"/>
              <a:t>наставу</a:t>
            </a:r>
            <a:r>
              <a:rPr lang="en-US" sz="2400" dirty="0" smtClean="0"/>
              <a:t> </a:t>
            </a:r>
            <a:r>
              <a:rPr lang="sr-Latn-CS" sz="2400" dirty="0" smtClean="0"/>
              <a:t>потребно је планирати и то тако да </a:t>
            </a:r>
            <a:r>
              <a:rPr lang="en-US" sz="2400" dirty="0" err="1" smtClean="0"/>
              <a:t>електронски</a:t>
            </a:r>
            <a:r>
              <a:rPr lang="en-US" sz="2400" dirty="0" smtClean="0"/>
              <a:t> </a:t>
            </a:r>
            <a:r>
              <a:rPr lang="en-US" sz="2400" dirty="0" err="1" smtClean="0"/>
              <a:t>материјали</a:t>
            </a:r>
            <a:r>
              <a:rPr lang="sr-Latn-CS" sz="2400" dirty="0" smtClean="0"/>
              <a:t> буду елемент или алат за остварење исхода учења.</a:t>
            </a:r>
          </a:p>
          <a:p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Уводна мотивација 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sr-Cyrl-CS" sz="2000" dirty="0" smtClean="0">
                <a:solidFill>
                  <a:srgbClr val="002060"/>
                </a:solidFill>
              </a:rPr>
              <a:t>Да ли је учење избором, конципирањем електронског материјала за онлајн наставу прихватљивије од учења у непосредној настави? </a:t>
            </a:r>
            <a:endParaRPr lang="sr-Latn-CS" sz="2000" dirty="0" smtClean="0">
              <a:solidFill>
                <a:srgbClr val="002060"/>
              </a:solidFill>
            </a:endParaRPr>
          </a:p>
          <a:p>
            <a:r>
              <a:rPr lang="sr-Cyrl-CS" sz="2000" dirty="0" smtClean="0"/>
              <a:t>Очекивани одговор:</a:t>
            </a:r>
            <a:endParaRPr lang="sr-Latn-CS" sz="2000" dirty="0" smtClean="0"/>
          </a:p>
          <a:p>
            <a:pPr algn="just"/>
            <a:r>
              <a:rPr lang="sr-Latn-CS" sz="2000" dirty="0" smtClean="0"/>
              <a:t>Учење помоћу интерактивних материјала често је и брже јер корисник користи више </a:t>
            </a:r>
            <a:r>
              <a:rPr lang="en-US" sz="2000" dirty="0" err="1" smtClean="0"/>
              <a:t>нивое</a:t>
            </a:r>
            <a:r>
              <a:rPr lang="sr-Latn-CS" sz="2000" dirty="0" smtClean="0"/>
              <a:t> мисаоних вештина као што су оцењивање, интерпретирање и систематизација информација за разлику од мемори</a:t>
            </a:r>
            <a:r>
              <a:rPr lang="en-US" sz="2000" dirty="0" smtClean="0"/>
              <a:t>с</a:t>
            </a:r>
            <a:r>
              <a:rPr lang="sr-Latn-CS" sz="2000" dirty="0" smtClean="0"/>
              <a:t>ања или описивања података.</a:t>
            </a:r>
            <a:r>
              <a:rPr lang="en-US" sz="2000" dirty="0" smtClean="0"/>
              <a:t> И</a:t>
            </a:r>
            <a:r>
              <a:rPr lang="sr-Latn-CS" sz="2000" dirty="0" smtClean="0"/>
              <a:t>нтерактивни материјал</a:t>
            </a:r>
            <a:r>
              <a:rPr lang="en-US" sz="2000" dirty="0" smtClean="0"/>
              <a:t>и</a:t>
            </a:r>
            <a:r>
              <a:rPr lang="sr-Latn-CS" sz="2000" dirty="0" smtClean="0"/>
              <a:t> по</a:t>
            </a:r>
            <a:r>
              <a:rPr lang="en-US" sz="2000" dirty="0" err="1" smtClean="0"/>
              <a:t>дстичу</a:t>
            </a:r>
            <a:r>
              <a:rPr lang="sr-Latn-CS" sz="2000" dirty="0" smtClean="0"/>
              <a:t> учење и задржа</a:t>
            </a:r>
            <a:r>
              <a:rPr lang="en-US" sz="2000" dirty="0" err="1" smtClean="0"/>
              <a:t>вају</a:t>
            </a:r>
            <a:r>
              <a:rPr lang="sr-Latn-CS" sz="2000" dirty="0" smtClean="0"/>
              <a:t> учеников интерес, повећа</a:t>
            </a:r>
            <a:r>
              <a:rPr lang="en-US" sz="2000" dirty="0" err="1" smtClean="0"/>
              <a:t>вају</a:t>
            </a:r>
            <a:r>
              <a:rPr lang="sr-Latn-CS" sz="2000" dirty="0" smtClean="0"/>
              <a:t> учениково разумевање и задржавање наученог. </a:t>
            </a:r>
          </a:p>
          <a:p>
            <a:pPr algn="just"/>
            <a:r>
              <a:rPr lang="sr-Cyrl-CS" sz="2000" dirty="0" smtClean="0"/>
              <a:t>Истовремено, иновативност коју она доноси у извесној мери повећава  заинтересованост  ученика  и  у  извесној  мери  мотивише  за  самостални  рад.  </a:t>
            </a:r>
            <a:endParaRPr lang="sr-Latn-CS" sz="2000" dirty="0" smtClean="0"/>
          </a:p>
          <a:p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Уводна мотивација 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Cyrl-CS" sz="2000" dirty="0" smtClean="0">
                <a:solidFill>
                  <a:srgbClr val="002060"/>
                </a:solidFill>
              </a:rPr>
              <a:t>Електронски наставни материјали имају предности, али и своје недостатке. Наведите их. </a:t>
            </a:r>
            <a:endParaRPr lang="sr-Latn-CS" sz="2000" dirty="0" smtClean="0">
              <a:solidFill>
                <a:srgbClr val="002060"/>
              </a:solidFill>
            </a:endParaRPr>
          </a:p>
          <a:p>
            <a:r>
              <a:rPr lang="sr-Cyrl-CS" sz="2000" dirty="0" smtClean="0"/>
              <a:t>Очекивани одговор: Неке од значајних предности: </a:t>
            </a:r>
            <a:r>
              <a:rPr lang="en-US" sz="2000" dirty="0" smtClean="0"/>
              <a:t>к</a:t>
            </a:r>
            <a:r>
              <a:rPr lang="sr-Cyrl-CS" sz="2000" dirty="0" smtClean="0"/>
              <a:t>оришћење електронских наставних материјала, путем разних образовних апликација доводи до јачања ученичких дигиталних компетенција. </a:t>
            </a:r>
            <a:endParaRPr lang="sr-Latn-CS" sz="2000" dirty="0" smtClean="0"/>
          </a:p>
          <a:p>
            <a:r>
              <a:rPr lang="en-GB" sz="2000" dirty="0" smtClean="0"/>
              <a:t>У </a:t>
            </a:r>
            <a:r>
              <a:rPr lang="en-GB" sz="2000" dirty="0" err="1" smtClean="0"/>
              <a:t>току</a:t>
            </a:r>
            <a:r>
              <a:rPr lang="en-GB" sz="2000" dirty="0" smtClean="0"/>
              <a:t> </a:t>
            </a:r>
            <a:r>
              <a:rPr lang="en-GB" sz="2000" dirty="0" err="1" smtClean="0"/>
              <a:t>предавања</a:t>
            </a:r>
            <a:r>
              <a:rPr lang="en-GB" sz="2000" dirty="0" smtClean="0"/>
              <a:t> </a:t>
            </a:r>
            <a:r>
              <a:rPr lang="en-US" sz="2000" dirty="0" err="1" smtClean="0"/>
              <a:t>уз</a:t>
            </a:r>
            <a:r>
              <a:rPr lang="en-US" sz="2000" dirty="0" smtClean="0"/>
              <a:t> </a:t>
            </a:r>
            <a:r>
              <a:rPr lang="en-US" sz="2000" dirty="0" err="1" smtClean="0"/>
              <a:t>помоћ</a:t>
            </a:r>
            <a:r>
              <a:rPr lang="en-US" sz="2000" dirty="0" smtClean="0"/>
              <a:t> </a:t>
            </a:r>
            <a:r>
              <a:rPr lang="en-US" sz="2000" dirty="0" err="1" smtClean="0"/>
              <a:t>електронских</a:t>
            </a:r>
            <a:r>
              <a:rPr lang="en-US" sz="2000" dirty="0" smtClean="0"/>
              <a:t> </a:t>
            </a:r>
            <a:r>
              <a:rPr lang="en-US" sz="2000" dirty="0" err="1" smtClean="0"/>
              <a:t>наставних</a:t>
            </a:r>
            <a:r>
              <a:rPr lang="en-US" sz="2000" dirty="0" smtClean="0"/>
              <a:t> </a:t>
            </a:r>
            <a:r>
              <a:rPr lang="en-US" sz="2000" dirty="0" err="1" smtClean="0"/>
              <a:t>материјала</a:t>
            </a:r>
            <a:r>
              <a:rPr lang="en-US" sz="2000" dirty="0" smtClean="0"/>
              <a:t> </a:t>
            </a:r>
            <a:r>
              <a:rPr lang="en-GB" sz="2000" dirty="0" err="1" smtClean="0"/>
              <a:t>могућа</a:t>
            </a:r>
            <a:r>
              <a:rPr lang="en-GB" sz="2000" dirty="0" smtClean="0"/>
              <a:t> </a:t>
            </a:r>
            <a:r>
              <a:rPr lang="en-GB" sz="2000" dirty="0" err="1" smtClean="0"/>
              <a:t>је</a:t>
            </a:r>
            <a:r>
              <a:rPr lang="en-GB" sz="2000" dirty="0" smtClean="0"/>
              <a:t> </a:t>
            </a:r>
            <a:r>
              <a:rPr lang="en-GB" sz="2000" dirty="0" err="1" smtClean="0"/>
              <a:t>већа</a:t>
            </a:r>
            <a:r>
              <a:rPr lang="en-GB" sz="2000" dirty="0" smtClean="0"/>
              <a:t> </a:t>
            </a:r>
            <a:r>
              <a:rPr lang="en-GB" sz="2000" dirty="0" err="1" smtClean="0"/>
              <a:t>интеракција</a:t>
            </a:r>
            <a:r>
              <a:rPr lang="en-GB" sz="2000" dirty="0" smtClean="0"/>
              <a:t>. </a:t>
            </a:r>
            <a:r>
              <a:rPr lang="en-GB" sz="2000" dirty="0" err="1" smtClean="0"/>
              <a:t>Ученици</a:t>
            </a:r>
            <a:r>
              <a:rPr lang="en-GB" sz="2000" dirty="0" smtClean="0"/>
              <a:t> </a:t>
            </a:r>
            <a:r>
              <a:rPr lang="en-GB" sz="2000" dirty="0" err="1" smtClean="0"/>
              <a:t>лакше</a:t>
            </a:r>
            <a:r>
              <a:rPr lang="en-GB" sz="2000" dirty="0" smtClean="0"/>
              <a:t> </a:t>
            </a:r>
            <a:r>
              <a:rPr lang="en-GB" sz="2000" dirty="0" err="1" smtClean="0"/>
              <a:t>проверавају</a:t>
            </a:r>
            <a:r>
              <a:rPr lang="en-GB" sz="2000" dirty="0" smtClean="0"/>
              <a:t> </a:t>
            </a:r>
            <a:r>
              <a:rPr lang="en-GB" sz="2000" dirty="0" err="1" smtClean="0"/>
              <a:t>да</a:t>
            </a:r>
            <a:r>
              <a:rPr lang="en-GB" sz="2000" dirty="0" smtClean="0"/>
              <a:t> </a:t>
            </a:r>
            <a:r>
              <a:rPr lang="en-GB" sz="2000" dirty="0" err="1" smtClean="0"/>
              <a:t>ли</a:t>
            </a:r>
            <a:r>
              <a:rPr lang="en-GB" sz="2000" dirty="0" smtClean="0"/>
              <a:t> </a:t>
            </a:r>
            <a:r>
              <a:rPr lang="en-GB" sz="2000" dirty="0" err="1" smtClean="0"/>
              <a:t>су</a:t>
            </a:r>
            <a:r>
              <a:rPr lang="en-GB" sz="2000" dirty="0" smtClean="0"/>
              <a:t> </a:t>
            </a:r>
            <a:r>
              <a:rPr lang="en-GB" sz="2000" dirty="0" err="1" smtClean="0"/>
              <a:t>тачно</a:t>
            </a:r>
            <a:r>
              <a:rPr lang="en-GB" sz="2000" dirty="0" smtClean="0"/>
              <a:t> </a:t>
            </a:r>
            <a:r>
              <a:rPr lang="en-GB" sz="2000" dirty="0" err="1" smtClean="0"/>
              <a:t>одговорили</a:t>
            </a:r>
            <a:r>
              <a:rPr lang="en-GB" sz="2000" dirty="0" smtClean="0"/>
              <a:t> </a:t>
            </a:r>
            <a:r>
              <a:rPr lang="en-GB" sz="2000" dirty="0" err="1" smtClean="0"/>
              <a:t>на</a:t>
            </a:r>
            <a:r>
              <a:rPr lang="en-GB" sz="2000" dirty="0" smtClean="0"/>
              <a:t> </a:t>
            </a:r>
            <a:r>
              <a:rPr lang="en-GB" sz="2000" dirty="0" err="1" smtClean="0"/>
              <a:t>питања</a:t>
            </a:r>
            <a:r>
              <a:rPr lang="en-GB" sz="2000" dirty="0" smtClean="0"/>
              <a:t>. </a:t>
            </a:r>
            <a:endParaRPr lang="sr-Latn-CS" sz="2000" dirty="0" smtClean="0"/>
          </a:p>
          <a:p>
            <a:r>
              <a:rPr lang="en-US" sz="2000" dirty="0" err="1" smtClean="0"/>
              <a:t>Недостаци</a:t>
            </a:r>
            <a:r>
              <a:rPr lang="en-US" sz="2000" dirty="0" smtClean="0"/>
              <a:t>: </a:t>
            </a:r>
            <a:r>
              <a:rPr lang="en-GB" sz="2000" dirty="0" err="1" smtClean="0"/>
              <a:t>Припрема</a:t>
            </a:r>
            <a:r>
              <a:rPr lang="en-GB" sz="2000" dirty="0" smtClean="0"/>
              <a:t> </a:t>
            </a:r>
            <a:r>
              <a:rPr lang="en-US" sz="2000" dirty="0" err="1" smtClean="0"/>
              <a:t>електронских</a:t>
            </a:r>
            <a:r>
              <a:rPr lang="en-US" sz="2000" dirty="0" smtClean="0"/>
              <a:t> </a:t>
            </a:r>
            <a:r>
              <a:rPr lang="en-US" sz="2000" dirty="0" err="1" smtClean="0"/>
              <a:t>наставних</a:t>
            </a:r>
            <a:r>
              <a:rPr lang="en-US" sz="2000" dirty="0" smtClean="0"/>
              <a:t> </a:t>
            </a:r>
            <a:r>
              <a:rPr lang="en-US" sz="2000" dirty="0" err="1" smtClean="0"/>
              <a:t>материјала</a:t>
            </a:r>
            <a:r>
              <a:rPr lang="en-US" sz="2000" dirty="0" smtClean="0"/>
              <a:t> </a:t>
            </a:r>
            <a:r>
              <a:rPr lang="en-US" sz="2000" dirty="0" err="1" smtClean="0"/>
              <a:t>може</a:t>
            </a:r>
            <a:r>
              <a:rPr lang="en-US" sz="2000" dirty="0" smtClean="0"/>
              <a:t> </a:t>
            </a:r>
            <a:r>
              <a:rPr lang="en-US" sz="2000" dirty="0" err="1" smtClean="0"/>
              <a:t>да</a:t>
            </a:r>
            <a:r>
              <a:rPr lang="en-US" sz="2000" dirty="0" smtClean="0"/>
              <a:t> </a:t>
            </a:r>
            <a:r>
              <a:rPr lang="en-GB" sz="2000" dirty="0" err="1" smtClean="0"/>
              <a:t>траје</a:t>
            </a:r>
            <a:r>
              <a:rPr lang="en-GB" sz="2000" dirty="0" smtClean="0"/>
              <a:t> </a:t>
            </a:r>
            <a:r>
              <a:rPr lang="en-GB" sz="2000" dirty="0" err="1" smtClean="0"/>
              <a:t>дуже</a:t>
            </a:r>
            <a:r>
              <a:rPr lang="en-GB" sz="2000" dirty="0" smtClean="0"/>
              <a:t> </a:t>
            </a:r>
            <a:r>
              <a:rPr lang="en-GB" sz="2000" dirty="0" err="1" smtClean="0"/>
              <a:t>него</a:t>
            </a:r>
            <a:r>
              <a:rPr lang="en-GB" sz="2000" dirty="0" smtClean="0"/>
              <a:t> </a:t>
            </a:r>
            <a:r>
              <a:rPr lang="en-GB" sz="2000" dirty="0" err="1" smtClean="0"/>
              <a:t>класична</a:t>
            </a:r>
            <a:r>
              <a:rPr lang="en-GB" sz="2000" dirty="0" smtClean="0"/>
              <a:t> </a:t>
            </a:r>
            <a:r>
              <a:rPr lang="en-GB" sz="2000" dirty="0" err="1" smtClean="0"/>
              <a:t>припрема</a:t>
            </a:r>
            <a:r>
              <a:rPr lang="en-GB" sz="2000" dirty="0" smtClean="0"/>
              <a:t>, </a:t>
            </a:r>
            <a:r>
              <a:rPr lang="en-GB" sz="2000" dirty="0" err="1" smtClean="0"/>
              <a:t>јер</a:t>
            </a:r>
            <a:r>
              <a:rPr lang="en-GB" sz="2000" dirty="0" smtClean="0"/>
              <a:t> </a:t>
            </a:r>
            <a:r>
              <a:rPr lang="en-US" sz="2000" dirty="0" err="1" smtClean="0"/>
              <a:t>предавач</a:t>
            </a:r>
            <a:r>
              <a:rPr lang="en-US" sz="2000" dirty="0" smtClean="0"/>
              <a:t> </a:t>
            </a:r>
            <a:r>
              <a:rPr lang="en-US" sz="2000" dirty="0" err="1" smtClean="0"/>
              <a:t>треба</a:t>
            </a:r>
            <a:r>
              <a:rPr lang="en-US" sz="2000" dirty="0" smtClean="0"/>
              <a:t> </a:t>
            </a:r>
            <a:r>
              <a:rPr lang="en-US" sz="2000" dirty="0" err="1" smtClean="0"/>
              <a:t>да</a:t>
            </a:r>
            <a:r>
              <a:rPr lang="en-US" sz="2000" dirty="0" smtClean="0"/>
              <a:t> </a:t>
            </a:r>
            <a:r>
              <a:rPr lang="en-GB" sz="2000" dirty="0" err="1" smtClean="0"/>
              <a:t>прати</a:t>
            </a:r>
            <a:r>
              <a:rPr lang="en-GB" sz="2000" dirty="0" smtClean="0"/>
              <a:t> и </a:t>
            </a:r>
            <a:r>
              <a:rPr lang="en-GB" sz="2000" dirty="0" err="1" smtClean="0"/>
              <a:t>прелази</a:t>
            </a:r>
            <a:r>
              <a:rPr lang="en-GB" sz="2000" dirty="0" smtClean="0"/>
              <a:t> </a:t>
            </a:r>
            <a:r>
              <a:rPr lang="en-GB" sz="2000" dirty="0" err="1" smtClean="0"/>
              <a:t>на</a:t>
            </a:r>
            <a:r>
              <a:rPr lang="en-GB" sz="2000" dirty="0" smtClean="0"/>
              <a:t> </a:t>
            </a:r>
            <a:r>
              <a:rPr lang="en-GB" sz="2000" dirty="0" err="1" smtClean="0"/>
              <a:t>нове</a:t>
            </a:r>
            <a:r>
              <a:rPr lang="en-GB" sz="2000" dirty="0" smtClean="0"/>
              <a:t> </a:t>
            </a:r>
            <a:r>
              <a:rPr lang="en-GB" sz="2000" dirty="0" err="1" smtClean="0"/>
              <a:t>алате</a:t>
            </a:r>
            <a:r>
              <a:rPr lang="en-GB" sz="2000" dirty="0" smtClean="0"/>
              <a:t> и </a:t>
            </a:r>
            <a:r>
              <a:rPr lang="en-GB" sz="2000" dirty="0" err="1" smtClean="0"/>
              <a:t>апликације</a:t>
            </a:r>
            <a:r>
              <a:rPr lang="en-GB" sz="2000" dirty="0" smtClean="0"/>
              <a:t>. </a:t>
            </a:r>
            <a:r>
              <a:rPr lang="en-GB" sz="2000" dirty="0" err="1" smtClean="0"/>
              <a:t>Као</a:t>
            </a:r>
            <a:r>
              <a:rPr lang="en-GB" sz="2000" dirty="0" smtClean="0"/>
              <a:t> </a:t>
            </a:r>
            <a:r>
              <a:rPr lang="en-GB" sz="2000" dirty="0" err="1" smtClean="0"/>
              <a:t>предавач</a:t>
            </a:r>
            <a:r>
              <a:rPr lang="en-GB" sz="2000" dirty="0" smtClean="0"/>
              <a:t> </a:t>
            </a:r>
            <a:r>
              <a:rPr lang="en-GB" sz="2000" dirty="0" err="1" smtClean="0"/>
              <a:t>зависни</a:t>
            </a:r>
            <a:r>
              <a:rPr lang="en-GB" sz="2000" dirty="0" smtClean="0"/>
              <a:t> </a:t>
            </a:r>
            <a:r>
              <a:rPr lang="en-GB" sz="2000" dirty="0" err="1" smtClean="0"/>
              <a:t>сте</a:t>
            </a:r>
            <a:r>
              <a:rPr lang="en-GB" sz="2000" dirty="0" smtClean="0"/>
              <a:t> о </a:t>
            </a:r>
            <a:r>
              <a:rPr lang="en-GB" sz="2000" dirty="0" err="1" smtClean="0"/>
              <a:t>интернету</a:t>
            </a:r>
            <a:r>
              <a:rPr lang="en-GB" sz="2000" dirty="0" smtClean="0"/>
              <a:t> </a:t>
            </a:r>
            <a:r>
              <a:rPr lang="en-GB" sz="2000" dirty="0" err="1" smtClean="0"/>
              <a:t>који</a:t>
            </a:r>
            <a:r>
              <a:rPr lang="en-GB" sz="2000" dirty="0" smtClean="0"/>
              <a:t> </a:t>
            </a:r>
            <a:r>
              <a:rPr lang="en-GB" sz="2000" dirty="0" err="1" smtClean="0"/>
              <a:t>је</a:t>
            </a:r>
            <a:r>
              <a:rPr lang="en-GB" sz="2000" dirty="0" smtClean="0"/>
              <a:t> </a:t>
            </a:r>
            <a:r>
              <a:rPr lang="en-GB" sz="2000" dirty="0" err="1" smtClean="0"/>
              <a:t>обично</a:t>
            </a:r>
            <a:r>
              <a:rPr lang="en-GB" sz="2000" dirty="0" smtClean="0"/>
              <a:t> у </a:t>
            </a:r>
            <a:r>
              <a:rPr lang="en-GB" sz="2000" dirty="0" err="1" smtClean="0"/>
              <a:t>школама</a:t>
            </a:r>
            <a:r>
              <a:rPr lang="en-GB" sz="2000" dirty="0" smtClean="0"/>
              <a:t> </a:t>
            </a:r>
            <a:r>
              <a:rPr lang="en-GB" sz="2000" dirty="0" err="1" smtClean="0"/>
              <a:t>често</a:t>
            </a:r>
            <a:r>
              <a:rPr lang="en-GB" sz="2000" dirty="0" smtClean="0"/>
              <a:t> </a:t>
            </a:r>
            <a:r>
              <a:rPr lang="en-GB" sz="2000" dirty="0" err="1" smtClean="0"/>
              <a:t>спор</a:t>
            </a:r>
            <a:r>
              <a:rPr lang="en-GB" sz="2000" dirty="0" smtClean="0"/>
              <a:t> </a:t>
            </a:r>
            <a:r>
              <a:rPr lang="en-GB" sz="2000" dirty="0" err="1" smtClean="0"/>
              <a:t>што</a:t>
            </a:r>
            <a:r>
              <a:rPr lang="en-GB" sz="2000" dirty="0" smtClean="0"/>
              <a:t> </a:t>
            </a:r>
            <a:r>
              <a:rPr lang="en-GB" sz="2000" dirty="0" err="1" smtClean="0"/>
              <a:t>утиче</a:t>
            </a:r>
            <a:r>
              <a:rPr lang="en-GB" sz="2000" dirty="0" smtClean="0"/>
              <a:t>  </a:t>
            </a:r>
            <a:r>
              <a:rPr lang="en-GB" sz="2000" dirty="0" err="1" smtClean="0"/>
              <a:t>на</a:t>
            </a:r>
            <a:r>
              <a:rPr lang="en-GB" sz="2000" dirty="0" smtClean="0"/>
              <a:t> </a:t>
            </a:r>
            <a:r>
              <a:rPr lang="en-GB" sz="2000" dirty="0" err="1" smtClean="0"/>
              <a:t>квалитет</a:t>
            </a:r>
            <a:r>
              <a:rPr lang="en-GB" sz="2000" dirty="0" smtClean="0"/>
              <a:t> </a:t>
            </a:r>
            <a:r>
              <a:rPr lang="en-GB" sz="2000" dirty="0" err="1" smtClean="0"/>
              <a:t>предавања</a:t>
            </a:r>
            <a:r>
              <a:rPr lang="en-GB" sz="2000" dirty="0" smtClean="0"/>
              <a:t> и </a:t>
            </a:r>
            <a:r>
              <a:rPr lang="en-US" sz="2000" dirty="0" err="1" smtClean="0"/>
              <a:t>на</a:t>
            </a:r>
            <a:r>
              <a:rPr lang="en-US" sz="2000" dirty="0" smtClean="0"/>
              <a:t> </a:t>
            </a:r>
            <a:r>
              <a:rPr lang="en-GB" sz="2000" dirty="0" err="1" smtClean="0"/>
              <a:t>коришћење</a:t>
            </a:r>
            <a:r>
              <a:rPr lang="en-GB" sz="2000" dirty="0" smtClean="0"/>
              <a:t> </a:t>
            </a:r>
            <a:r>
              <a:rPr lang="en-US" sz="2000" dirty="0" err="1" smtClean="0"/>
              <a:t>различитих</a:t>
            </a:r>
            <a:r>
              <a:rPr lang="en-US" sz="2000" dirty="0" smtClean="0"/>
              <a:t> </a:t>
            </a:r>
            <a:r>
              <a:rPr lang="en-US" sz="2000" dirty="0" err="1" smtClean="0"/>
              <a:t>електронских</a:t>
            </a:r>
            <a:r>
              <a:rPr lang="en-US" sz="2000" dirty="0" smtClean="0"/>
              <a:t> </a:t>
            </a:r>
            <a:r>
              <a:rPr lang="en-US" sz="2000" dirty="0" err="1" smtClean="0"/>
              <a:t>наставних</a:t>
            </a:r>
            <a:r>
              <a:rPr lang="en-US" sz="2000" dirty="0" smtClean="0"/>
              <a:t> </a:t>
            </a:r>
            <a:r>
              <a:rPr lang="en-US" sz="2000" dirty="0" err="1" smtClean="0"/>
              <a:t>материјала</a:t>
            </a:r>
            <a:r>
              <a:rPr lang="en-US" sz="2000" dirty="0" smtClean="0"/>
              <a:t>.</a:t>
            </a:r>
            <a:endParaRPr lang="sr-Latn-CS" sz="2000" dirty="0" smtClean="0"/>
          </a:p>
          <a:p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Уводна мотивација 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Cyrl-CS" sz="2400" i="1" dirty="0" smtClean="0">
                <a:solidFill>
                  <a:srgbClr val="002060"/>
                </a:solidFill>
              </a:rPr>
              <a:t>Како можемо да помогнемо наставницима да процене ефикасност примењеног електронског наставног материјала са аспекта разумевања наставног садржаја и остварености исхода учења? </a:t>
            </a:r>
            <a:endParaRPr lang="sr-Latn-CS" sz="2400" i="1" dirty="0" smtClean="0">
              <a:solidFill>
                <a:srgbClr val="002060"/>
              </a:solidFill>
            </a:endParaRPr>
          </a:p>
          <a:p>
            <a:pPr algn="just"/>
            <a:r>
              <a:rPr lang="sr-Cyrl-CS" sz="2400" dirty="0" smtClean="0"/>
              <a:t>Очекивани одговор: </a:t>
            </a:r>
            <a:r>
              <a:rPr lang="sr-Latn-CS" sz="2400" dirty="0" smtClean="0"/>
              <a:t>У фази оцењивања донесених закључака, ученику мора бити омогућено да самостално уочи исправност донесених закључака </a:t>
            </a:r>
            <a:r>
              <a:rPr lang="en-US" sz="2400" dirty="0" err="1" smtClean="0"/>
              <a:t>путем</a:t>
            </a:r>
            <a:r>
              <a:rPr lang="en-US" sz="2400" dirty="0" smtClean="0"/>
              <a:t> </a:t>
            </a:r>
            <a:r>
              <a:rPr lang="en-US" sz="2400" dirty="0" err="1" smtClean="0"/>
              <a:t>разних</a:t>
            </a:r>
            <a:r>
              <a:rPr lang="en-US" sz="2400" dirty="0" smtClean="0"/>
              <a:t> </a:t>
            </a:r>
            <a:r>
              <a:rPr lang="en-US" sz="2400" dirty="0" err="1" smtClean="0"/>
              <a:t>чек</a:t>
            </a:r>
            <a:r>
              <a:rPr lang="en-US" sz="2400" dirty="0" smtClean="0"/>
              <a:t> </a:t>
            </a:r>
            <a:r>
              <a:rPr lang="en-US" sz="2400" dirty="0" err="1" smtClean="0"/>
              <a:t>листа</a:t>
            </a:r>
            <a:r>
              <a:rPr lang="en-US" sz="2400" dirty="0" smtClean="0"/>
              <a:t> и </a:t>
            </a:r>
            <a:r>
              <a:rPr lang="en-US" sz="2400" dirty="0" err="1" smtClean="0"/>
              <a:t>инструмената</a:t>
            </a:r>
            <a:r>
              <a:rPr lang="en-US" sz="2400" dirty="0" smtClean="0"/>
              <a:t> </a:t>
            </a:r>
            <a:r>
              <a:rPr lang="en-US" sz="2400" dirty="0" err="1" smtClean="0"/>
              <a:t>које</a:t>
            </a:r>
            <a:r>
              <a:rPr lang="en-US" sz="2400" dirty="0" smtClean="0"/>
              <a:t> </a:t>
            </a:r>
            <a:r>
              <a:rPr lang="en-US" sz="2400" dirty="0" err="1" smtClean="0"/>
              <a:t>стручни</a:t>
            </a:r>
            <a:r>
              <a:rPr lang="en-US" sz="2400" dirty="0" smtClean="0"/>
              <a:t> </a:t>
            </a:r>
            <a:r>
              <a:rPr lang="en-US" sz="2400" dirty="0" err="1" smtClean="0"/>
              <a:t>сарадници</a:t>
            </a:r>
            <a:r>
              <a:rPr lang="en-US" sz="2400" dirty="0" smtClean="0"/>
              <a:t> </a:t>
            </a:r>
            <a:r>
              <a:rPr lang="en-US" sz="2400" dirty="0" err="1" smtClean="0"/>
              <a:t>могу</a:t>
            </a:r>
            <a:r>
              <a:rPr lang="en-US" sz="2400" dirty="0" smtClean="0"/>
              <a:t> у </a:t>
            </a:r>
            <a:r>
              <a:rPr lang="en-US" sz="2400" dirty="0" err="1" smtClean="0"/>
              <a:t>сарадњи</a:t>
            </a:r>
            <a:r>
              <a:rPr lang="en-US" sz="2400" dirty="0" smtClean="0"/>
              <a:t> </a:t>
            </a:r>
            <a:r>
              <a:rPr lang="en-US" sz="2400" dirty="0" err="1" smtClean="0"/>
              <a:t>са</a:t>
            </a:r>
            <a:r>
              <a:rPr lang="en-US" sz="2400" dirty="0" smtClean="0"/>
              <a:t> </a:t>
            </a:r>
            <a:r>
              <a:rPr lang="en-US" sz="2400" dirty="0" err="1" smtClean="0"/>
              <a:t>наставнцима</a:t>
            </a:r>
            <a:r>
              <a:rPr lang="en-US" sz="2400" dirty="0" smtClean="0"/>
              <a:t> </a:t>
            </a:r>
            <a:r>
              <a:rPr lang="en-US" sz="2400" dirty="0" err="1" smtClean="0"/>
              <a:t>да</a:t>
            </a:r>
            <a:r>
              <a:rPr lang="en-US" sz="2400" dirty="0" smtClean="0"/>
              <a:t> </a:t>
            </a:r>
            <a:r>
              <a:rPr lang="en-US" sz="2400" dirty="0" err="1" smtClean="0"/>
              <a:t>осмиле</a:t>
            </a:r>
            <a:r>
              <a:rPr lang="en-US" sz="2400" dirty="0" smtClean="0"/>
              <a:t> и </a:t>
            </a:r>
            <a:r>
              <a:rPr lang="en-US" sz="2400" dirty="0" err="1" smtClean="0"/>
              <a:t>креирају</a:t>
            </a:r>
            <a:r>
              <a:rPr lang="en-US" sz="2400" dirty="0" smtClean="0"/>
              <a:t> и </a:t>
            </a:r>
            <a:r>
              <a:rPr lang="sr-Latn-CS" sz="2400" dirty="0" smtClean="0"/>
              <a:t>након чега следи утврђивање исхода</a:t>
            </a:r>
            <a:r>
              <a:rPr lang="en-US" sz="2400" dirty="0" smtClean="0"/>
              <a:t>.</a:t>
            </a:r>
            <a:endParaRPr lang="sr-Latn-CS" sz="2400" dirty="0" smtClean="0"/>
          </a:p>
          <a:p>
            <a:endParaRPr lang="sr-Latn-C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3828</TotalTime>
  <Words>1394</Words>
  <Application>Microsoft Office PowerPoint</Application>
  <PresentationFormat>On-screen Show (4:3)</PresentationFormat>
  <Paragraphs>140</Paragraphs>
  <Slides>24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Theme1</vt:lpstr>
      <vt:lpstr>ДОБРОДОШЛИ  на још један  Webinar! Организатори Министарство просвете, науке и технолошког развоја Уницеф Педагошко друштво Србије</vt:lpstr>
      <vt:lpstr>Тема : Избор и конципирање електронског материјала за онлајн наставу  </vt:lpstr>
      <vt:lpstr>Циљеви</vt:lpstr>
      <vt:lpstr>Структура</vt:lpstr>
      <vt:lpstr>Питања: </vt:lpstr>
      <vt:lpstr>Уводна мотивација </vt:lpstr>
      <vt:lpstr>Уводна мотивација </vt:lpstr>
      <vt:lpstr>Уводна мотивација </vt:lpstr>
      <vt:lpstr>Уводна мотивација </vt:lpstr>
      <vt:lpstr>Зашто избор и конципирање материјала?</vt:lpstr>
      <vt:lpstr>Увод </vt:lpstr>
      <vt:lpstr>Slide 12</vt:lpstr>
      <vt:lpstr>Slide 13</vt:lpstr>
      <vt:lpstr>Slide 14</vt:lpstr>
      <vt:lpstr>Slide 15</vt:lpstr>
      <vt:lpstr>Критеријуми за употребу  електронских наставних материјала </vt:lpstr>
      <vt:lpstr>Планирање наставног процеса употребом електронских наставних материјала</vt:lpstr>
      <vt:lpstr>Примена електронских наставних материјала у настави (Selaković,2017)</vt:lpstr>
      <vt:lpstr>Slide 19</vt:lpstr>
      <vt:lpstr>Slide 20</vt:lpstr>
      <vt:lpstr>Израда електронских   наставних материјала</vt:lpstr>
      <vt:lpstr>ПРЕПОРУКЕ ЗА КОНЦИПИРАЊЕ ЕЛЕКТРОНСКИХ НАСТАВНИХ МАТЕРИЈАЛА</vt:lpstr>
      <vt:lpstr>ПРЕПОРУКЕ ЗА КОНЦИПИРАЊЕ  ЕЛЕКТРОНСКИХ НАСТАВНИХ МАТЕРИЈАЛА </vt:lpstr>
      <vt:lpstr>Закључак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: Избор и конципирање наставних материјала за онлајн учење/игре и активности код куће-тема намењена за рад са наставницима</dc:title>
  <dc:creator>Vračar</dc:creator>
  <cp:lastModifiedBy>nastavnik</cp:lastModifiedBy>
  <cp:revision>125</cp:revision>
  <dcterms:created xsi:type="dcterms:W3CDTF">2006-08-16T00:00:00Z</dcterms:created>
  <dcterms:modified xsi:type="dcterms:W3CDTF">2020-06-10T21:05:24Z</dcterms:modified>
</cp:coreProperties>
</file>