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5" r:id="rId4"/>
    <p:sldId id="286" r:id="rId5"/>
    <p:sldId id="285" r:id="rId6"/>
    <p:sldId id="283" r:id="rId7"/>
    <p:sldId id="330" r:id="rId8"/>
    <p:sldId id="340" r:id="rId9"/>
    <p:sldId id="297" r:id="rId10"/>
    <p:sldId id="325" r:id="rId11"/>
    <p:sldId id="318" r:id="rId12"/>
    <p:sldId id="272" r:id="rId13"/>
    <p:sldId id="339" r:id="rId14"/>
    <p:sldId id="291" r:id="rId15"/>
    <p:sldId id="342" r:id="rId16"/>
    <p:sldId id="257" r:id="rId17"/>
    <p:sldId id="341" r:id="rId18"/>
    <p:sldId id="321" r:id="rId19"/>
    <p:sldId id="328" r:id="rId20"/>
    <p:sldId id="329" r:id="rId21"/>
    <p:sldId id="333" r:id="rId22"/>
    <p:sldId id="332" r:id="rId23"/>
    <p:sldId id="334" r:id="rId24"/>
  </p:sldIdLst>
  <p:sldSz cx="9144000" cy="5143500" type="screen16x9"/>
  <p:notesSz cx="9363075" cy="7077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E6"/>
    <a:srgbClr val="ECECEC"/>
    <a:srgbClr val="F7F6FC"/>
    <a:srgbClr val="F2F2F2"/>
    <a:srgbClr val="E0E0E0"/>
    <a:srgbClr val="FFFFFF"/>
    <a:srgbClr val="F48360"/>
    <a:srgbClr val="4E2873"/>
    <a:srgbClr val="28082D"/>
    <a:srgbClr val="73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102"/>
      </p:cViewPr>
      <p:guideLst>
        <p:guide orient="horz" pos="162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3679E-4B5B-4EDC-B925-3D40C9CB79D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A5A39-3C3E-4A08-A286-DCC884DE4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36309" y="3361611"/>
            <a:ext cx="7490459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236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36309" y="3361611"/>
            <a:ext cx="7490459" cy="31846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88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36309" y="3361611"/>
            <a:ext cx="7490459" cy="31846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39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 panose="020B0604020202020204"/>
              <a:buNone/>
            </a:pPr>
            <a:r>
              <a:rPr lang="sr-Cyrl-RS" sz="1800" b="0" i="0" u="none" strike="noStrike" cap="none" dirty="0">
                <a:solidFill>
                  <a:schemeClr val="dk1"/>
                </a:solidFill>
                <a:latin typeface="+mn-lt"/>
                <a:cs typeface="Calibri" panose="020F0502020204030204"/>
                <a:sym typeface="Calibri" panose="020F0502020204030204"/>
              </a:rPr>
              <a:t>Приказати видео до 8.30 (док се не појави други говорник)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 panose="020B0604020202020204"/>
              <a:buNone/>
            </a:pPr>
            <a:endParaRPr lang="sr-Cyrl-R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 panose="020B0604020202020204"/>
              <a:buNone/>
            </a:pPr>
            <a:r>
              <a:rPr lang="sr-Latn-RS" sz="18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https://www.ted.com/talks/hans_and_ola_rosling_how_not_to_be_ignorant_about_the_world#t-2551</a:t>
            </a:r>
            <a:endParaRPr lang="sr-Cyrl-RS" sz="18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 panose="020B0604020202020204"/>
              <a:buNone/>
            </a:pPr>
            <a:endParaRPr lang="sr-Cyrl-RS" sz="1800" b="0" i="0" u="none" strike="noStrike" cap="none" dirty="0">
              <a:solidFill>
                <a:schemeClr val="dk1"/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 panose="020B0604020202020204"/>
              <a:buNone/>
            </a:pPr>
            <a:fld id="{00000000-1234-1234-1234-123412341234}" type="slidenum">
              <a:rPr lang="sr-Latn-R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602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36309" y="3361611"/>
            <a:ext cx="7490459" cy="31846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88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ey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811395" y="1355090"/>
            <a:ext cx="4257040" cy="11595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r-Cyrl-RS" altLang="en-GB" sz="2400" b="0" dirty="0">
                <a:solidFill>
                  <a:srgbClr val="2808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Развијање критичког приступа информацијама </a:t>
            </a:r>
          </a:p>
        </p:txBody>
      </p:sp>
      <p:pic>
        <p:nvPicPr>
          <p:cNvPr id="25" name="Shape 25" descr="C:\Users\utsps\OneDrive\Radna površina\Slike\dvogled.jpgdvogled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-55245" y="-3810"/>
            <a:ext cx="4798695" cy="515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810" y="-4445"/>
            <a:ext cx="9150985" cy="5152390"/>
          </a:xfrm>
          <a:solidFill>
            <a:srgbClr val="F4836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sr-Cyrl-RS" altLang="en-US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615" y="777240"/>
            <a:ext cx="8954135" cy="3815715"/>
          </a:xfrm>
          <a:prstGeom prst="roundRect">
            <a:avLst/>
          </a:prstGeom>
          <a:solidFill>
            <a:srgbClr val="FAF3E6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l">
              <a:lnSpc>
                <a:spcPct val="150000"/>
              </a:lnSpc>
              <a:buFont typeface="Arial" panose="020B0604020202020204" pitchFamily="34" charset="0"/>
            </a:pPr>
            <a:endParaRPr lang="sr-Cyrl-RS" altLang="en-GB" sz="1600" dirty="0" smtClean="0">
              <a:sym typeface="+mn-ea"/>
            </a:endParaRPr>
          </a:p>
          <a:p>
            <a:pPr marL="0" indent="0" algn="l">
              <a:lnSpc>
                <a:spcPct val="150000"/>
              </a:lnSpc>
              <a:buFont typeface="Arial" panose="020B0604020202020204" pitchFamily="34" charset="0"/>
            </a:pPr>
            <a:endParaRPr lang="sr-Cyrl-RS" altLang="en-GB" sz="1600" dirty="0">
              <a:sym typeface="+mn-ea"/>
            </a:endParaRPr>
          </a:p>
          <a:p>
            <a:pPr marL="38100" lvl="0" indent="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 smtClean="0">
                <a:sym typeface="+mn-ea"/>
              </a:rPr>
              <a:t>       “</a:t>
            </a:r>
            <a:r>
              <a:rPr lang="sr-Cyrl-RS" altLang="en-GB" sz="1800" dirty="0">
                <a:sym typeface="+mn-ea"/>
              </a:rPr>
              <a:t>Дезинформација означава доказиво лажну или </a:t>
            </a:r>
            <a:r>
              <a:rPr lang="sr-Cyrl-RS" altLang="en-GB" sz="1800" dirty="0" smtClean="0">
                <a:sym typeface="+mn-ea"/>
              </a:rPr>
              <a:t>обмањујућу</a:t>
            </a:r>
            <a:r>
              <a:rPr lang="en-US" altLang="en-GB" sz="1800" dirty="0" smtClean="0">
                <a:sym typeface="+mn-ea"/>
              </a:rPr>
              <a:t> </a:t>
            </a:r>
            <a:endParaRPr lang="sr-Cyrl-RS" altLang="en-GB" sz="1800" dirty="0" smtClean="0">
              <a:sym typeface="+mn-ea"/>
            </a:endParaRPr>
          </a:p>
          <a:p>
            <a:pPr marL="38100" lvl="0" indent="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>
                <a:sym typeface="+mn-ea"/>
              </a:rPr>
              <a:t> </a:t>
            </a:r>
            <a:r>
              <a:rPr lang="sr-Cyrl-RS" altLang="en-GB" sz="1800" dirty="0" smtClean="0">
                <a:sym typeface="+mn-ea"/>
              </a:rPr>
              <a:t>       информацију </a:t>
            </a:r>
            <a:r>
              <a:rPr lang="sr-Cyrl-RS" altLang="en-GB" sz="1800" dirty="0">
                <a:sym typeface="+mn-ea"/>
              </a:rPr>
              <a:t>која је смишљена, изнесена </a:t>
            </a:r>
            <a:r>
              <a:rPr lang="sr-Cyrl-RS" altLang="en-GB" sz="1800" dirty="0">
                <a:sym typeface="+mn-ea"/>
              </a:rPr>
              <a:t>и</a:t>
            </a:r>
            <a:r>
              <a:rPr lang="sr-Cyrl-RS" altLang="en-GB" sz="1800" dirty="0" smtClean="0">
                <a:sym typeface="+mn-ea"/>
              </a:rPr>
              <a:t> </a:t>
            </a:r>
            <a:r>
              <a:rPr lang="sr-Cyrl-RS" altLang="en-GB" sz="1800" dirty="0">
                <a:sym typeface="+mn-ea"/>
              </a:rPr>
              <a:t>шири се </a:t>
            </a:r>
            <a:endParaRPr lang="sr-Cyrl-RS" altLang="en-GB" sz="1800" dirty="0" smtClean="0">
              <a:sym typeface="+mn-ea"/>
            </a:endParaRPr>
          </a:p>
          <a:p>
            <a:pPr marL="38100" lvl="0" indent="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>
                <a:sym typeface="+mn-ea"/>
              </a:rPr>
              <a:t> </a:t>
            </a:r>
            <a:r>
              <a:rPr lang="sr-Cyrl-RS" altLang="en-GB" sz="1800" dirty="0" smtClean="0">
                <a:sym typeface="+mn-ea"/>
              </a:rPr>
              <a:t>       ради </a:t>
            </a:r>
            <a:r>
              <a:rPr lang="sr-Cyrl-RS" altLang="en-GB" sz="1800" dirty="0">
                <a:sym typeface="+mn-ea"/>
              </a:rPr>
              <a:t>стицања економске користи или намерног заваравања </a:t>
            </a:r>
            <a:endParaRPr lang="sr-Cyrl-RS" altLang="en-GB" sz="1800" dirty="0" smtClean="0">
              <a:sym typeface="+mn-ea"/>
            </a:endParaRPr>
          </a:p>
          <a:p>
            <a:pPr marL="38100" lvl="0" indent="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>
                <a:sym typeface="+mn-ea"/>
              </a:rPr>
              <a:t> </a:t>
            </a:r>
            <a:r>
              <a:rPr lang="sr-Cyrl-RS" altLang="en-GB" sz="1800" dirty="0" smtClean="0">
                <a:sym typeface="+mn-ea"/>
              </a:rPr>
              <a:t>       јавности </a:t>
            </a:r>
            <a:r>
              <a:rPr lang="sr-Cyrl-RS" altLang="en-GB" sz="1800" dirty="0">
                <a:sym typeface="+mn-ea"/>
              </a:rPr>
              <a:t>те која може нашкодити јавном интересу.” </a:t>
            </a:r>
          </a:p>
          <a:p>
            <a:pPr marL="38100" lvl="0" indent="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>
                <a:sym typeface="+mn-ea"/>
              </a:rPr>
              <a:t>     </a:t>
            </a:r>
          </a:p>
          <a:p>
            <a:pPr marL="3810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 smtClean="0">
                <a:sym typeface="+mn-ea"/>
              </a:rPr>
              <a:t>        (</a:t>
            </a:r>
            <a:r>
              <a:rPr lang="sr-Cyrl-RS" altLang="en-GB" sz="1800" dirty="0">
                <a:sym typeface="+mn-ea"/>
              </a:rPr>
              <a:t>дефиниција Европске комисије)</a:t>
            </a:r>
            <a:endParaRPr lang="sr-Cyrl-RS" altLang="en-US" sz="1800" dirty="0">
              <a:solidFill>
                <a:srgbClr val="0484B1"/>
              </a:solidFill>
            </a:endParaRPr>
          </a:p>
          <a:p>
            <a:pPr marL="0" lvl="0" indent="0" algn="just" rtl="0">
              <a:lnSpc>
                <a:spcPct val="150000"/>
              </a:lnSpc>
              <a:buFont typeface="Arial" panose="020B0604020202020204" pitchFamily="34" charset="0"/>
            </a:pPr>
            <a:endParaRPr lang="ru-RU" sz="1600" dirty="0">
              <a:solidFill>
                <a:srgbClr val="28082D"/>
              </a:solidFill>
              <a:sym typeface="+mn-ea"/>
            </a:endParaRPr>
          </a:p>
          <a:p>
            <a:pPr marL="0" indent="0" algn="l">
              <a:lnSpc>
                <a:spcPct val="150000"/>
              </a:lnSpc>
              <a:buFont typeface="Arial" panose="020B0604020202020204" pitchFamily="34" charset="0"/>
            </a:pPr>
            <a:endParaRPr lang="ru-RU" sz="1600" dirty="0">
              <a:solidFill>
                <a:srgbClr val="28082D"/>
              </a:solidFill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r-Cyrl-RS" altLang="en-US" sz="1600" b="1" dirty="0">
              <a:solidFill>
                <a:srgbClr val="0484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270" y="-4445"/>
            <a:ext cx="9150985" cy="5152390"/>
          </a:xfrm>
          <a:solidFill>
            <a:srgbClr val="F4836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sr-Cyrl-RS" altLang="en-US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615" y="777240"/>
            <a:ext cx="8954135" cy="3815715"/>
          </a:xfrm>
          <a:prstGeom prst="roundRect">
            <a:avLst/>
          </a:prstGeom>
          <a:solidFill>
            <a:srgbClr val="FAF3E6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indent="0" algn="l">
              <a:lnSpc>
                <a:spcPct val="150000"/>
              </a:lnSpc>
              <a:buFont typeface="Arial" panose="020B0604020202020204" pitchFamily="34" charset="0"/>
            </a:pPr>
            <a:endParaRPr lang="sr-Cyrl-RS" altLang="ru-RU" sz="1600" dirty="0">
              <a:solidFill>
                <a:srgbClr val="28082D"/>
              </a:solidFill>
              <a:sym typeface="+mn-ea"/>
            </a:endParaRPr>
          </a:p>
          <a:p>
            <a:pPr marL="0" indent="0" algn="l">
              <a:lnSpc>
                <a:spcPct val="150000"/>
              </a:lnSpc>
              <a:buFont typeface="Arial" panose="020B0604020202020204" pitchFamily="34" charset="0"/>
            </a:pPr>
            <a:r>
              <a:rPr lang="en-US" altLang="ru-RU" sz="1800" dirty="0" smtClean="0">
                <a:solidFill>
                  <a:schemeClr val="tx1"/>
                </a:solidFill>
                <a:sym typeface="+mn-ea"/>
              </a:rPr>
              <a:t>   </a:t>
            </a:r>
            <a:r>
              <a:rPr lang="sr-Cyrl-RS" altLang="ru-RU" sz="1800" dirty="0" smtClean="0">
                <a:solidFill>
                  <a:schemeClr val="tx1"/>
                </a:solidFill>
                <a:sym typeface="+mn-ea"/>
              </a:rPr>
              <a:t>Дезинформацијама </a:t>
            </a: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се сматрају информације које су</a:t>
            </a:r>
            <a:r>
              <a:rPr lang="sr-Cyrl-RS" altLang="ru-RU" sz="1800" dirty="0" smtClean="0">
                <a:solidFill>
                  <a:schemeClr val="tx1"/>
                </a:solidFill>
                <a:sym typeface="+mn-ea"/>
              </a:rPr>
              <a:t>:</a:t>
            </a:r>
          </a:p>
          <a:p>
            <a:pPr marL="0" indent="0" algn="l">
              <a:buFont typeface="Arial" panose="020B0604020202020204" pitchFamily="34" charset="0"/>
            </a:pPr>
            <a:endParaRPr lang="sr-Cyrl-RS" altLang="ru-RU" sz="1800" dirty="0">
              <a:solidFill>
                <a:schemeClr val="tx1"/>
              </a:solidFill>
              <a:sym typeface="+mn-ea"/>
            </a:endParaRPr>
          </a:p>
          <a:p>
            <a:pPr marL="462915" indent="-24892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заваравајуће</a:t>
            </a:r>
          </a:p>
          <a:p>
            <a:pPr marL="462915" indent="-24892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измишљене</a:t>
            </a:r>
          </a:p>
          <a:p>
            <a:pPr marL="462915" indent="-24892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нису тачне </a:t>
            </a:r>
          </a:p>
          <a:p>
            <a:pPr marL="462915" indent="-24892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говоре о догађајима који се нису догодили</a:t>
            </a:r>
          </a:p>
          <a:p>
            <a:pPr marL="462915" indent="-24892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преносе изјаве које никад нису речене </a:t>
            </a:r>
          </a:p>
          <a:p>
            <a:pPr marL="0" indent="0" algn="l">
              <a:lnSpc>
                <a:spcPct val="150000"/>
              </a:lnSpc>
              <a:buFont typeface="Arial" panose="020B0604020202020204" pitchFamily="34" charset="0"/>
            </a:pPr>
            <a:endParaRPr lang="ru-RU" sz="1600" dirty="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lt1"/>
            </a:gs>
            <a:gs pos="39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970" y="133350"/>
            <a:ext cx="9157970" cy="685800"/>
          </a:xfrm>
          <a:solidFill>
            <a:srgbClr val="735789"/>
          </a:solidFill>
        </p:spPr>
        <p:txBody>
          <a:bodyPr/>
          <a:lstStyle/>
          <a:p>
            <a:pPr algn="ctr"/>
            <a:r>
              <a:rPr lang="sr-Latn-RS" altLang="en-US" sz="2000" dirty="0">
                <a:solidFill>
                  <a:srgbClr val="FFFFFF"/>
                </a:solidFill>
              </a:rPr>
              <a:t>COVID 19</a:t>
            </a:r>
            <a:r>
              <a:rPr lang="sr-Cyrl-RS" altLang="en-US" sz="2000" dirty="0">
                <a:solidFill>
                  <a:srgbClr val="FFFFFF"/>
                </a:solidFill>
              </a:rPr>
              <a:t> ИНФОДЕМИЈА</a:t>
            </a:r>
            <a:endParaRPr lang="sr-Cyrl-RS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/>
          <p:nvPr/>
        </p:nvSpPr>
        <p:spPr>
          <a:xfrm>
            <a:off x="-9616" y="0"/>
            <a:ext cx="9144000" cy="895350"/>
          </a:xfrm>
          <a:prstGeom prst="rect">
            <a:avLst/>
          </a:prstGeom>
          <a:solidFill>
            <a:srgbClr val="735789"/>
          </a:solidFill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bg1"/>
                </a:solidFill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</a:rPr>
            </a:br>
            <a:r>
              <a:rPr lang="sr-Latn-RS" altLang="en-US" sz="2000" dirty="0" smtClean="0">
                <a:solidFill>
                  <a:schemeClr val="bg1"/>
                </a:solidFill>
              </a:rPr>
              <a:t>COVID 19 </a:t>
            </a:r>
            <a:r>
              <a:rPr lang="sr-Cyrl-RS" altLang="en-US" sz="2000" dirty="0" smtClean="0">
                <a:solidFill>
                  <a:schemeClr val="bg1"/>
                </a:solidFill>
              </a:rPr>
              <a:t>ИНФОДЕМИЈА</a:t>
            </a:r>
            <a:endParaRPr lang="sr-Cyrl-RS" altLang="en-US" sz="2000" dirty="0">
              <a:solidFill>
                <a:schemeClr val="bg1"/>
              </a:solidFill>
            </a:endParaRPr>
          </a:p>
          <a:p>
            <a:pPr algn="ctr"/>
            <a:endParaRPr lang="sr-Cyrl-RS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/>
          <p:nvPr/>
        </p:nvSpPr>
        <p:spPr>
          <a:xfrm>
            <a:off x="-15240" y="3175"/>
            <a:ext cx="9159240" cy="892810"/>
          </a:xfrm>
          <a:prstGeom prst="rect">
            <a:avLst/>
          </a:prstGeom>
          <a:solidFill>
            <a:srgbClr val="F48360"/>
          </a:solidFill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algn="ctr"/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en-US" altLang="en-US" sz="2000" dirty="0" smtClean="0">
                <a:solidFill>
                  <a:schemeClr val="bg1"/>
                </a:solidFill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Latn-RS" altLang="en-US" sz="1800" dirty="0" smtClean="0">
                <a:solidFill>
                  <a:schemeClr val="bg1"/>
                </a:solidFill>
              </a:rPr>
              <a:t>COVID 19 </a:t>
            </a:r>
            <a:r>
              <a:rPr lang="sr-Cyrl-RS" altLang="en-US" sz="1800" dirty="0" smtClean="0">
                <a:solidFill>
                  <a:schemeClr val="bg1"/>
                </a:solidFill>
              </a:rPr>
              <a:t>ИНФОДЕМИЈА</a:t>
            </a:r>
            <a:br>
              <a:rPr lang="sr-Cyrl-RS" altLang="en-US" sz="1800" dirty="0" smtClean="0">
                <a:solidFill>
                  <a:schemeClr val="bg1"/>
                </a:solidFill>
              </a:rPr>
            </a:br>
            <a:endParaRPr lang="sr-Cyrl-RS" altLang="en-US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45" y="1351915"/>
            <a:ext cx="6042660" cy="3328035"/>
          </a:xfrm>
          <a:prstGeom prst="rect">
            <a:avLst/>
          </a:prstGeom>
          <a:gradFill flip="none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effectLst>
            <a:glow>
              <a:schemeClr val="accent1">
                <a:alpha val="68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" y="3357"/>
            <a:ext cx="9159240" cy="914400"/>
          </a:xfrm>
          <a:solidFill>
            <a:srgbClr val="735789"/>
          </a:solidFill>
        </p:spPr>
        <p:txBody>
          <a:bodyPr/>
          <a:lstStyle/>
          <a:p>
            <a:pPr algn="ctr"/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>
                <a:solidFill>
                  <a:schemeClr val="bg1"/>
                </a:solidFill>
              </a:rPr>
              <a:t/>
            </a:r>
            <a:br>
              <a:rPr lang="sr-Cyrl-RS" altLang="en-US" sz="2000" dirty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>
                <a:solidFill>
                  <a:schemeClr val="bg1"/>
                </a:solidFill>
              </a:rPr>
              <a:t/>
            </a:r>
            <a:br>
              <a:rPr lang="sr-Cyrl-RS" altLang="en-US" sz="20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/>
            </a:r>
            <a:br>
              <a:rPr lang="en-US" altLang="en-US" sz="2000" dirty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>
                <a:solidFill>
                  <a:schemeClr val="bg1"/>
                </a:solidFill>
              </a:rPr>
              <a:t/>
            </a:r>
            <a:br>
              <a:rPr lang="sr-Cyrl-RS" altLang="en-US" sz="2000" dirty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>
                <a:solidFill>
                  <a:schemeClr val="bg1"/>
                </a:solidFill>
              </a:rPr>
              <a:t/>
            </a:r>
            <a:br>
              <a:rPr lang="sr-Cyrl-RS" altLang="en-US" sz="2000" dirty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2000" dirty="0">
                <a:solidFill>
                  <a:schemeClr val="bg1"/>
                </a:solidFill>
              </a:rPr>
              <a:t/>
            </a:r>
            <a:br>
              <a:rPr lang="sr-Cyrl-RS" altLang="en-US" sz="2000" dirty="0">
                <a:solidFill>
                  <a:schemeClr val="bg1"/>
                </a:solidFill>
              </a:rPr>
            </a:br>
            <a:r>
              <a:rPr lang="sr-Cyrl-RS" altLang="en-US" sz="2000" dirty="0" smtClean="0">
                <a:solidFill>
                  <a:schemeClr val="bg1"/>
                </a:solidFill>
              </a:rPr>
              <a:t/>
            </a:r>
            <a:br>
              <a:rPr lang="sr-Cyrl-RS" altLang="en-US" sz="2000" dirty="0" smtClean="0">
                <a:solidFill>
                  <a:schemeClr val="bg1"/>
                </a:solidFill>
              </a:rPr>
            </a:br>
            <a:r>
              <a:rPr lang="sr-Cyrl-RS" altLang="en-US" sz="1800" dirty="0" smtClean="0">
                <a:solidFill>
                  <a:schemeClr val="bg1"/>
                </a:solidFill>
              </a:rPr>
              <a:t>ПРИМЕРИ ЛАЖНИХ ВЕСТИ И ДЕЗИНФОРМАЦИЈА</a:t>
            </a:r>
            <a:br>
              <a:rPr lang="sr-Cyrl-RS" altLang="en-US" sz="1800" dirty="0" smtClean="0">
                <a:solidFill>
                  <a:schemeClr val="bg1"/>
                </a:solidFill>
              </a:rPr>
            </a:br>
            <a:endParaRPr lang="sr-Cyrl-RS" alt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 descr="ФН naucni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44619"/>
            <a:ext cx="5181600" cy="2389131"/>
          </a:xfrm>
          <a:prstGeom prst="rect">
            <a:avLst/>
          </a:prstGeom>
        </p:spPr>
      </p:pic>
      <p:pic>
        <p:nvPicPr>
          <p:cNvPr id="9" name="Picture 8" descr="ПИТАЊАVidi dat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17575"/>
            <a:ext cx="2421890" cy="4205605"/>
          </a:xfrm>
          <a:prstGeom prst="rect">
            <a:avLst/>
          </a:prstGeom>
        </p:spPr>
      </p:pic>
      <p:pic>
        <p:nvPicPr>
          <p:cNvPr id="1026" name="Picture 2" descr="Ofcom fails to clear up the myths around 5G and the coronaviru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9950"/>
            <a:ext cx="5334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/>
          <p:nvPr/>
        </p:nvGraphicFramePr>
        <p:xfrm>
          <a:off x="0" y="-34835"/>
          <a:ext cx="9144000" cy="517833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44000"/>
              </a:tblGrid>
              <a:tr h="954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sr-Cyrl-RS" alt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800" b="1" dirty="0" smtClean="0">
                          <a:solidFill>
                            <a:schemeClr val="bg1"/>
                          </a:solidFill>
                        </a:rPr>
                        <a:t>КРИТЕРИЈУМИ</a:t>
                      </a:r>
                      <a:r>
                        <a:rPr lang="sr-Cyrl-RS" altLang="en-US" sz="1800" b="1" baseline="0" dirty="0" smtClean="0">
                          <a:solidFill>
                            <a:schemeClr val="bg1"/>
                          </a:solidFill>
                        </a:rPr>
                        <a:t> ЗА КРИТИЧКО ВРЕДНОВАЊЕ ИНФОРМАЦИЈА </a:t>
                      </a:r>
                      <a:endParaRPr lang="sr-Cyrl-R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35789"/>
                    </a:solidFill>
                  </a:tcPr>
                </a:tc>
              </a:tr>
              <a:tr h="8447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600" dirty="0" smtClean="0">
                          <a:solidFill>
                            <a:schemeClr val="tx1"/>
                          </a:solidFill>
                        </a:rPr>
                        <a:t>Провери </a:t>
                      </a:r>
                      <a:r>
                        <a:rPr lang="sr-Cyrl-RS" altLang="en-US" sz="1600" dirty="0">
                          <a:solidFill>
                            <a:schemeClr val="tx1"/>
                          </a:solidFill>
                        </a:rPr>
                        <a:t>извор </a:t>
                      </a:r>
                      <a:endParaRPr lang="sr-Cyrl-RS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sr-Cyrl-RS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447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600" dirty="0" smtClean="0">
                          <a:solidFill>
                            <a:schemeClr val="tx1"/>
                          </a:solidFill>
                        </a:rPr>
                        <a:t>Провери садржај</a:t>
                      </a:r>
                    </a:p>
                    <a:p>
                      <a:pPr algn="ctr">
                        <a:buNone/>
                      </a:pPr>
                      <a:endParaRPr lang="sr-Cyrl-RS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447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600" dirty="0" smtClean="0">
                          <a:solidFill>
                            <a:schemeClr val="tx1"/>
                          </a:solidFill>
                        </a:rPr>
                        <a:t>Провери фотографију/видео</a:t>
                      </a:r>
                    </a:p>
                    <a:p>
                      <a:pPr algn="ctr">
                        <a:buNone/>
                      </a:pPr>
                      <a:endParaRPr lang="sr-Cyrl-RS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447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600" dirty="0" smtClean="0">
                          <a:solidFill>
                            <a:schemeClr val="tx1"/>
                          </a:solidFill>
                        </a:rPr>
                        <a:t>Провери време</a:t>
                      </a:r>
                    </a:p>
                    <a:p>
                      <a:pPr algn="ctr">
                        <a:buNone/>
                      </a:pPr>
                      <a:endParaRPr lang="sr-Cyrl-RS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447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600" dirty="0" smtClean="0">
                          <a:solidFill>
                            <a:schemeClr val="tx1"/>
                          </a:solidFill>
                        </a:rPr>
                        <a:t>Провери контекст</a:t>
                      </a:r>
                    </a:p>
                    <a:p>
                      <a:pPr algn="ctr">
                        <a:buNone/>
                      </a:pPr>
                      <a:endParaRPr lang="sr-Cyrl-RS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/>
          <p:nvPr/>
        </p:nvGraphicFramePr>
        <p:xfrm>
          <a:off x="0" y="1"/>
          <a:ext cx="9143999" cy="511401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43999"/>
              </a:tblGrid>
              <a:tr h="1029718">
                <a:tc>
                  <a:txBody>
                    <a:bodyPr/>
                    <a:lstStyle/>
                    <a:p>
                      <a:pPr marL="116205" indent="0" algn="ctr">
                        <a:buNone/>
                      </a:pPr>
                      <a:endParaRPr lang="sr-Cyrl-RS" alt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sr-Cyrl-RS" altLang="en-US" sz="1800" b="1" baseline="0" dirty="0" smtClean="0">
                          <a:solidFill>
                            <a:schemeClr val="bg1"/>
                          </a:solidFill>
                        </a:rPr>
                        <a:t>КАКО КРИТИЧКИ ВРЕДНОВАТИ ИЗВОРЕ </a:t>
                      </a:r>
                    </a:p>
                    <a:p>
                      <a:pPr algn="ctr">
                        <a:buNone/>
                      </a:pPr>
                      <a:endParaRPr lang="sr-Cyrl-R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35789"/>
                    </a:solidFill>
                  </a:tcPr>
                </a:tc>
              </a:tr>
              <a:tr h="12631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sr-Cyrl-RS" altLang="en-US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buNone/>
                      </a:pPr>
                      <a:endParaRPr lang="sr-Cyrl-RS" altLang="en-US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0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altLang="en-US" sz="16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Текстови:</a:t>
                      </a:r>
                      <a:r>
                        <a:rPr lang="sr-Cyrl-RS" altLang="en-US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Копирати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наслов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или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целу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реченицу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из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извор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а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на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одређеној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интернет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endParaRPr lang="sr-Cyrl-RS" sz="16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170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страници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и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залепити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их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у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претраживач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уз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наводнике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на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почетку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и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крају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реченице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.</a:t>
                      </a:r>
                      <a:endParaRPr lang="sr-Cyrl-RS" sz="16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sr-Latn-RS" sz="16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  <a:tr h="14981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sr-Latn-RS" altLang="en-US" sz="1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buNone/>
                      </a:pPr>
                      <a:r>
                        <a:rPr lang="sr-Cyrl-RS" altLang="en-US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   Фотографије:</a:t>
                      </a:r>
                      <a:r>
                        <a:rPr lang="sr-Cyrl-RS" altLang="en-US" sz="16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r-Cyrl-RS" alt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У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читати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фотографију помоћу 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  <a:hlinkClick r:id="rId2"/>
                        </a:rPr>
                        <a:t>www.tineye.com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или</a:t>
                      </a:r>
                      <a:r>
                        <a:rPr lang="sr-Latn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д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есн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им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кликом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endParaRPr lang="sr-Cyrl-RS" sz="16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170180" indent="0" algn="l">
                        <a:buNone/>
                      </a:pP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миша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кликните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на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слику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и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одаберите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опцију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sr-Latn-R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Search</a:t>
                      </a:r>
                      <a:r>
                        <a:rPr lang="sr-Latn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Google for Image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како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бисте</a:t>
                      </a:r>
                      <a:endParaRPr lang="sr-Cyrl-RS" sz="16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116205" indent="-116205" algn="l">
                        <a:buNone/>
                      </a:pP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sr-Cyrl-R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 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сазнали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више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 о </a:t>
                      </a:r>
                      <a:r>
                        <a:rPr lang="en-US" sz="16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њој</a:t>
                      </a:r>
                      <a:r>
                        <a:rPr lang="en-US" sz="16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. </a:t>
                      </a:r>
                      <a:endParaRPr lang="sr-Cyrl-RS" sz="16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algn="l">
                        <a:buNone/>
                      </a:pPr>
                      <a:endParaRPr lang="sr-Cyrl-RS" altLang="en-US" sz="1600" u="sng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buNone/>
                      </a:pPr>
                      <a:endParaRPr lang="sr-Cyrl-RS" altLang="en-US" sz="1600" u="sng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  <a:tr h="1219173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sr-Latn-RS" altLang="en-US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buNone/>
                      </a:pPr>
                      <a:r>
                        <a:rPr lang="sr-Cyrl-RS" altLang="en-US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   Звучни</a:t>
                      </a:r>
                      <a:r>
                        <a:rPr lang="sr-Cyrl-RS" altLang="en-US" sz="16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записи: </a:t>
                      </a:r>
                      <a:r>
                        <a:rPr lang="sr-Cyrl-RS" altLang="en-US" sz="16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Претрага према називу датотеке.</a:t>
                      </a:r>
                      <a:endParaRPr lang="en-US" altLang="en-US" sz="16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46653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endParaRPr lang="sr-Cyrl-RS" sz="24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sr-Cyrl-RS" sz="2400" dirty="0" smtClean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РАДИОНИЦА </a:t>
            </a:r>
            <a:endParaRPr lang="sr-Cyrl-RS" sz="24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endParaRPr lang="sr-Cyrl-RS" sz="2000" dirty="0" smtClean="0">
              <a:solidFill>
                <a:srgbClr val="2808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endParaRPr lang="sr-Cyrl-RS" sz="2000" dirty="0" smtClean="0">
              <a:solidFill>
                <a:srgbClr val="2808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endParaRPr lang="sr-Cyrl-RS" sz="2000" dirty="0" smtClean="0">
              <a:solidFill>
                <a:srgbClr val="2808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endParaRPr lang="sr-Cyrl-RS" sz="2000" dirty="0" smtClean="0">
              <a:solidFill>
                <a:srgbClr val="2808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sr-Cyrl-RS" sz="2400" i="1" dirty="0" smtClean="0">
                <a:solidFill>
                  <a:schemeClr val="tx1"/>
                </a:solidFill>
                <a:latin typeface="+mj-lt"/>
                <a:cs typeface="Arial Black" panose="020B0A04020102020204" charset="0"/>
              </a:rPr>
              <a:t>Анализирање медијских садржаја – Вежбанка за проверу чињеница </a:t>
            </a:r>
          </a:p>
          <a:p>
            <a:endParaRPr lang="sr-Cyrl-RS" sz="2000" dirty="0" smtClean="0">
              <a:solidFill>
                <a:srgbClr val="2808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36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rtl="0">
              <a:spcBef>
                <a:spcPts val="0"/>
              </a:spcBef>
              <a:buNone/>
            </a:pPr>
            <a:endParaRPr lang="sr-Cyrl-RS" sz="3600" dirty="0">
              <a:solidFill>
                <a:srgbClr val="7357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260350"/>
            <a:ext cx="1095422" cy="129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r-Cyrl-RS" b="1" dirty="0" smtClean="0"/>
          </a:p>
          <a:p>
            <a:pPr algn="ctr"/>
            <a:endParaRPr lang="sr-Cyrl-RS" b="1" dirty="0"/>
          </a:p>
          <a:p>
            <a:pPr algn="ctr"/>
            <a:r>
              <a:rPr lang="sr-Cyrl-RS" b="1" dirty="0" smtClean="0">
                <a:solidFill>
                  <a:srgbClr val="28082D"/>
                </a:solidFill>
              </a:rPr>
              <a:t>ДОДАТНЕ АКТИВНОСТИ </a:t>
            </a:r>
            <a:endParaRPr lang="en-US" b="1" dirty="0">
              <a:solidFill>
                <a:srgbClr val="28082D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800735"/>
          </a:xfrm>
        </p:spPr>
        <p:txBody>
          <a:bodyPr/>
          <a:lstStyle/>
          <a:p>
            <a:r>
              <a:rPr lang="sr-Cyrl-RS" sz="2400" dirty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ДИСКУСИЈА </a:t>
            </a:r>
            <a:br>
              <a:rPr lang="sr-Cyrl-RS" sz="2400" dirty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</a:br>
            <a:endParaRPr lang="sr-Cyrl-RS" altLang="en-US" sz="2400" dirty="0">
              <a:solidFill>
                <a:srgbClr val="735789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sz="1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sr-Cyrl-RS" sz="1800" dirty="0" smtClean="0">
                <a:solidFill>
                  <a:schemeClr val="tx1"/>
                </a:solidFill>
                <a:sym typeface="+mn-ea"/>
              </a:rPr>
              <a:t>Размотримо </a:t>
            </a:r>
            <a:r>
              <a:rPr lang="sr-Cyrl-RS" sz="1800" dirty="0">
                <a:solidFill>
                  <a:schemeClr val="tx1"/>
                </a:solidFill>
                <a:sym typeface="+mn-ea"/>
              </a:rPr>
              <a:t>неколико питања:</a:t>
            </a:r>
          </a:p>
          <a:p>
            <a:pPr marL="0" indent="0">
              <a:buNone/>
            </a:pPr>
            <a:endParaRPr lang="sr-Cyrl-RS" sz="1800" dirty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solidFill>
                  <a:schemeClr val="tx1"/>
                </a:solidFill>
              </a:rPr>
              <a:t>Да ли је ова активност променила </a:t>
            </a:r>
            <a:r>
              <a:rPr lang="sr-Cyrl-RS" sz="1800" dirty="0" smtClean="0">
                <a:solidFill>
                  <a:schemeClr val="tx1"/>
                </a:solidFill>
              </a:rPr>
              <a:t>ваше мишљење </a:t>
            </a:r>
            <a:r>
              <a:rPr lang="sr-Cyrl-RS" sz="1800" dirty="0">
                <a:solidFill>
                  <a:schemeClr val="tx1"/>
                </a:solidFill>
              </a:rPr>
              <a:t>о медијима? Како? </a:t>
            </a:r>
            <a:endParaRPr lang="sr-Cyrl-RS" sz="1800" dirty="0" smtClean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r-Cyrl-RS" sz="1800" dirty="0" smtClean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sz="1800" dirty="0" smtClean="0">
                <a:solidFill>
                  <a:schemeClr val="tx1"/>
                </a:solidFill>
              </a:rPr>
              <a:t>Како </a:t>
            </a:r>
            <a:r>
              <a:rPr lang="sr-Cyrl-RS" sz="1800" dirty="0">
                <a:solidFill>
                  <a:schemeClr val="tx1"/>
                </a:solidFill>
              </a:rPr>
              <a:t>је ова активност утицала ваше разумевање </a:t>
            </a:r>
            <a:r>
              <a:rPr lang="sr-Cyrl-RS" sz="1800" dirty="0" err="1">
                <a:solidFill>
                  <a:schemeClr val="tx1"/>
                </a:solidFill>
              </a:rPr>
              <a:t>пандемије</a:t>
            </a:r>
            <a:r>
              <a:rPr lang="sr-Cyrl-RS" sz="1800" dirty="0">
                <a:solidFill>
                  <a:schemeClr val="tx1"/>
                </a:solidFill>
              </a:rPr>
              <a:t>? Мислите ли да овај извор преноси углавном чињенице или мишљење?</a:t>
            </a:r>
            <a:endParaRPr lang="en-US" sz="1800" dirty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Cyrl-RS" altLang="ru-RU" sz="1800" dirty="0" smtClean="0">
              <a:solidFill>
                <a:schemeClr val="tx1"/>
              </a:solidFill>
              <a:sym typeface="+mn-ea"/>
            </a:endParaRPr>
          </a:p>
          <a:p>
            <a:pPr marL="548640" indent="-28575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altLang="ru-RU" sz="1800" dirty="0" smtClean="0">
                <a:solidFill>
                  <a:schemeClr val="tx1"/>
                </a:solidFill>
                <a:sym typeface="+mn-ea"/>
              </a:rPr>
              <a:t>Промислите </a:t>
            </a:r>
            <a:r>
              <a:rPr lang="sr-Cyrl-RS" altLang="ru-RU" sz="1800" dirty="0">
                <a:solidFill>
                  <a:schemeClr val="tx1"/>
                </a:solidFill>
                <a:sym typeface="+mn-ea"/>
              </a:rPr>
              <a:t>ли пре него што поделите неки садржај на друштвеним мрежама да ли је та информација тачна?</a:t>
            </a:r>
            <a:endParaRPr lang="ru-RU" sz="18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1800" dirty="0">
              <a:solidFill>
                <a:srgbClr val="4E2873"/>
              </a:solidFill>
              <a:sym typeface="+mn-ea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sz="1800" dirty="0">
              <a:solidFill>
                <a:srgbClr val="4E287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41537" y="285750"/>
            <a:ext cx="124526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 descr="Laptop.jpg"/>
          <p:cNvPicPr preferRelativeResize="0"/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101226" y="1692609"/>
            <a:ext cx="4941549" cy="2594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2202750" y="523423"/>
            <a:ext cx="4738500" cy="869315"/>
          </a:xfrm>
          <a:prstGeom prst="rect">
            <a:avLst/>
          </a:prstGeom>
          <a:ln w="12700">
            <a:noFill/>
          </a:ln>
        </p:spPr>
        <p:txBody>
          <a:bodyPr vert="horz" lIns="60750" tIns="60750" rIns="60750" bIns="40500" rtlCol="0" anchor="t" anchorCtr="0">
            <a:sp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i="0" kern="1200" cap="all" baseline="0">
                <a:solidFill>
                  <a:srgbClr val="00457C"/>
                </a:solidFill>
                <a:latin typeface="Arial Black" panose="020B0A04020102020204"/>
                <a:ea typeface="+mj-ea"/>
                <a:cs typeface="British Council Sans Black"/>
              </a:defRPr>
            </a:lvl1pPr>
          </a:lstStyle>
          <a:p>
            <a:pPr algn="just"/>
            <a:r>
              <a:rPr lang="sr-Cyrl-RS" altLang="sr-Latn-RS" sz="1800" b="1" dirty="0">
                <a:solidFill>
                  <a:srgbClr val="28082D"/>
                </a:solidFill>
              </a:rPr>
              <a:t>ВИДЕО МАТЕРИЈАЛ: ДА ЛИ СУ КЛИМАТСКЕ ПРОМЕНЕ СТВАРНЕ?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05" y="1840230"/>
            <a:ext cx="370332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" y="205740"/>
            <a:ext cx="8424545" cy="857250"/>
          </a:xfrm>
        </p:spPr>
        <p:txBody>
          <a:bodyPr/>
          <a:lstStyle/>
          <a:p>
            <a:r>
              <a:rPr lang="sr-Cyrl-RS" altLang="en-US" sz="2000" dirty="0">
                <a:solidFill>
                  <a:srgbClr val="4E2873"/>
                </a:solidFill>
              </a:rPr>
              <a:t>   </a:t>
            </a:r>
            <a:br>
              <a:rPr lang="sr-Cyrl-RS" altLang="en-US" sz="2000" dirty="0">
                <a:solidFill>
                  <a:srgbClr val="4E2873"/>
                </a:solidFill>
              </a:rPr>
            </a:br>
            <a:r>
              <a:rPr lang="sr-Cyrl-RS" altLang="en-US" sz="2000" dirty="0">
                <a:solidFill>
                  <a:srgbClr val="4E2873"/>
                </a:solidFill>
              </a:rPr>
              <a:t/>
            </a:r>
            <a:br>
              <a:rPr lang="sr-Cyrl-RS" altLang="en-US" sz="2000" dirty="0">
                <a:solidFill>
                  <a:srgbClr val="4E2873"/>
                </a:solidFill>
              </a:rPr>
            </a:br>
            <a:r>
              <a:rPr lang="sr-Cyrl-RS" altLang="en-US" sz="2000" dirty="0">
                <a:solidFill>
                  <a:srgbClr val="4E2873"/>
                </a:solidFill>
              </a:rPr>
              <a:t>  </a:t>
            </a:r>
            <a:endParaRPr lang="sr-Cyrl-RS" altLang="en-US" sz="2400" dirty="0">
              <a:solidFill>
                <a:srgbClr val="4E2873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9745"/>
            <a:ext cx="8229600" cy="4403090"/>
          </a:xfrm>
        </p:spPr>
        <p:txBody>
          <a:bodyPr/>
          <a:lstStyle/>
          <a:p>
            <a:pPr algn="just"/>
            <a:r>
              <a:rPr lang="sr-Cyrl-RS" altLang="en-US" sz="2000" dirty="0">
                <a:solidFill>
                  <a:srgbClr val="28082D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ЦИЉНА ГРУПА:</a:t>
            </a:r>
          </a:p>
          <a:p>
            <a:pPr algn="just"/>
            <a:r>
              <a:rPr lang="sr-Cyrl-RS" altLang="en-US" sz="2000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</a:t>
            </a:r>
          </a:p>
          <a:p>
            <a:pPr algn="just"/>
            <a:r>
              <a:rPr lang="sr-Cyrl-RS" altLang="en-US" sz="2000" dirty="0">
                <a:solidFill>
                  <a:schemeClr val="tx1"/>
                </a:solidFill>
                <a:sym typeface="+mn-ea"/>
              </a:rPr>
              <a:t>Ученици узраста 13-19 година</a:t>
            </a:r>
            <a:endParaRPr lang="sr-Cyrl-RS" altLang="en-US" sz="2000" dirty="0">
              <a:solidFill>
                <a:schemeClr val="tx1"/>
              </a:solidFill>
            </a:endParaRPr>
          </a:p>
          <a:p>
            <a:pPr algn="just"/>
            <a:endParaRPr lang="sr-Cyrl-RS" altLang="en-US" sz="2000" dirty="0">
              <a:solidFill>
                <a:schemeClr val="tx1"/>
              </a:solidFill>
            </a:endParaRPr>
          </a:p>
          <a:p>
            <a:pPr algn="just"/>
            <a:endParaRPr lang="sr-Cyrl-RS" altLang="en-US" sz="2000" dirty="0">
              <a:solidFill>
                <a:schemeClr val="tx1"/>
              </a:solidFill>
            </a:endParaRPr>
          </a:p>
          <a:p>
            <a:pPr algn="just"/>
            <a:r>
              <a:rPr lang="sr-Cyrl-RS" altLang="en-US" sz="2000" dirty="0">
                <a:solidFill>
                  <a:srgbClr val="28082D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ИСХОДИ:</a:t>
            </a:r>
            <a:endParaRPr lang="sr-Cyrl-RS" altLang="en-US" sz="2000" dirty="0">
              <a:solidFill>
                <a:srgbClr val="28082D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/>
            <a:endParaRPr lang="sr-Cyrl-RS" altLang="en-US" sz="2000" dirty="0">
              <a:solidFill>
                <a:schemeClr val="tx1"/>
              </a:solidFill>
            </a:endParaRPr>
          </a:p>
          <a:p>
            <a:pPr algn="just"/>
            <a:r>
              <a:rPr lang="sr-Cyrl-RS" altLang="en-US" sz="2000" dirty="0">
                <a:solidFill>
                  <a:schemeClr val="tx1"/>
                </a:solidFill>
              </a:rPr>
              <a:t>Ученици ће моћи критички да приступе изворима информација тако што ће бити у стању да  </a:t>
            </a:r>
            <a:r>
              <a:rPr lang="en-US" sz="2000" dirty="0" err="1">
                <a:solidFill>
                  <a:schemeClr val="tx1"/>
                </a:solidFill>
              </a:rPr>
              <a:t>анализирају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процењују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медије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информативне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текстове</a:t>
            </a:r>
            <a:r>
              <a:rPr lang="sr-Cyrl-RS" altLang="en-US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истраже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препознају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ситуације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медијске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манипулације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лажних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вести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Cyrl-RS" altLang="en-US" sz="2000" dirty="0">
                <a:solidFill>
                  <a:schemeClr val="tx1"/>
                </a:solidFill>
              </a:rPr>
              <a:t>и </a:t>
            </a:r>
            <a:r>
              <a:rPr lang="en-US" sz="2000" dirty="0" err="1">
                <a:solidFill>
                  <a:schemeClr val="tx1"/>
                </a:solidFill>
              </a:rPr>
              <a:t>уочавају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разлику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између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чињеница</a:t>
            </a:r>
            <a:r>
              <a:rPr lang="en-US" sz="2000" dirty="0">
                <a:solidFill>
                  <a:schemeClr val="tx1"/>
                </a:solidFill>
              </a:rPr>
              <a:t> и </a:t>
            </a:r>
            <a:r>
              <a:rPr lang="en-US" sz="2000" dirty="0" err="1">
                <a:solidFill>
                  <a:schemeClr val="tx1"/>
                </a:solidFill>
              </a:rPr>
              <a:t>мишљења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Cyrl-RS" altLang="en-US" sz="2000" dirty="0">
                <a:solidFill>
                  <a:schemeClr val="tx1"/>
                </a:solidFill>
              </a:rPr>
              <a:t>у медијским садржајима.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519045" y="499110"/>
            <a:ext cx="8230235" cy="563880"/>
          </a:xfrm>
          <a:prstGeom prst="rect">
            <a:avLst/>
          </a:prstGeom>
          <a:ln w="12700">
            <a:noFill/>
          </a:ln>
        </p:spPr>
        <p:txBody>
          <a:bodyPr vert="horz" wrap="square" lIns="108000" tIns="108000" rIns="108000" bIns="72000" rtlCol="0" anchor="t" anchorCtr="0">
            <a:sp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i="0" kern="1200" cap="all" baseline="0">
                <a:solidFill>
                  <a:srgbClr val="00457C"/>
                </a:solidFill>
                <a:latin typeface="Arial Black" panose="020B0A04020102020204"/>
                <a:ea typeface="+mj-ea"/>
                <a:cs typeface="British Council Sans Black"/>
              </a:defRPr>
            </a:lvl1pPr>
          </a:lstStyle>
          <a:p>
            <a:r>
              <a:rPr lang="sr-Cyrl-RS" dirty="0"/>
              <a:t>    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914400"/>
          </a:xfrm>
        </p:spPr>
        <p:txBody>
          <a:bodyPr/>
          <a:lstStyle/>
          <a:p>
            <a:r>
              <a:rPr lang="sr-Cyrl-RS" sz="2400" dirty="0" smtClean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ДИСКУСИЈА </a:t>
            </a:r>
            <a:r>
              <a:rPr lang="sr-Cyrl-RS" sz="2400" dirty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sr-Cyrl-RS" sz="2400" dirty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</a:br>
            <a:endParaRPr lang="sr-Cyrl-RS" altLang="en-US" sz="2400" dirty="0">
              <a:solidFill>
                <a:srgbClr val="735789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sz="20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sr-Cyrl-RS" sz="2000" dirty="0" smtClean="0">
                <a:solidFill>
                  <a:schemeClr val="tx1"/>
                </a:solidFill>
                <a:sym typeface="+mn-ea"/>
              </a:rPr>
              <a:t>Размотримо </a:t>
            </a:r>
            <a:r>
              <a:rPr lang="sr-Cyrl-RS" sz="2000" dirty="0">
                <a:solidFill>
                  <a:schemeClr val="tx1"/>
                </a:solidFill>
                <a:sym typeface="+mn-ea"/>
              </a:rPr>
              <a:t>неколико питања:</a:t>
            </a:r>
          </a:p>
          <a:p>
            <a:pPr marL="0" indent="0">
              <a:buNone/>
            </a:pPr>
            <a:endParaRPr lang="sr-Cyrl-RS" sz="2000" dirty="0">
              <a:solidFill>
                <a:schemeClr val="tx1"/>
              </a:solidFill>
            </a:endParaRPr>
          </a:p>
          <a:p>
            <a:pPr marL="548640" indent="-285750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sym typeface="+mn-ea"/>
              </a:rPr>
              <a:t>Да ли су климатске промене стварне?</a:t>
            </a:r>
          </a:p>
          <a:p>
            <a:pPr marL="548640" indent="-285750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sym typeface="+mn-ea"/>
            </a:endParaRPr>
          </a:p>
          <a:p>
            <a:pPr marL="548640" indent="-285750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altLang="ru-RU" sz="2000" dirty="0">
                <a:solidFill>
                  <a:schemeClr val="tx1"/>
                </a:solidFill>
                <a:sym typeface="+mn-ea"/>
              </a:rPr>
              <a:t>Која су питања проблематизована у видео материјалу?</a:t>
            </a:r>
          </a:p>
          <a:p>
            <a:pPr marL="548640" indent="-285750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tx1"/>
              </a:solidFill>
              <a:sym typeface="+mn-ea"/>
            </a:endParaRPr>
          </a:p>
          <a:p>
            <a:pPr marL="54864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sym typeface="+mn-ea"/>
              </a:rPr>
              <a:t>Зашто су докази важни? </a:t>
            </a:r>
            <a:r>
              <a:rPr lang="sr-Cyrl-RS" altLang="ru-RU" sz="2000" dirty="0">
                <a:solidFill>
                  <a:schemeClr val="tx1"/>
                </a:solidFill>
                <a:sym typeface="+mn-ea"/>
              </a:rPr>
              <a:t>Како можемо разликовати мишљење од чињеница и доказа?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85697"/>
            <a:ext cx="1243692" cy="12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33350"/>
            <a:ext cx="8229600" cy="47923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24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lang="sr-Cyrl-RS" sz="24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sr-Cyrl-RS" sz="2400" dirty="0" smtClean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РАДИОНИЦА</a:t>
            </a:r>
          </a:p>
          <a:p>
            <a:pPr lvl="0" rtl="0">
              <a:spcBef>
                <a:spcPts val="0"/>
              </a:spcBef>
              <a:buNone/>
            </a:pPr>
            <a:endParaRPr lang="sr-Cyrl-RS" sz="24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4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4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algn="ctr" rtl="0">
              <a:lnSpc>
                <a:spcPct val="150000"/>
              </a:lnSpc>
              <a:buNone/>
            </a:pPr>
            <a:r>
              <a:rPr lang="sr-Cyrl-RS" sz="2400" i="1" dirty="0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Анализа резултата </a:t>
            </a:r>
            <a:r>
              <a:rPr lang="sr-Latn-RS" sz="2400" i="1" dirty="0" err="1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Google</a:t>
            </a:r>
            <a:r>
              <a:rPr lang="sr-Latn-RS" sz="2400" i="1" dirty="0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 </a:t>
            </a:r>
            <a:r>
              <a:rPr lang="sr-Cyrl-RS" sz="2400" i="1" dirty="0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претраге</a:t>
            </a:r>
            <a:endParaRPr lang="sr-Cyrl-RS" sz="2400" i="1" dirty="0">
              <a:solidFill>
                <a:schemeClr val="tx1"/>
              </a:solidFill>
              <a:latin typeface="+mn-lt"/>
              <a:cs typeface="Arial Black" panose="020B0A04020102020204" charset="0"/>
            </a:endParaRPr>
          </a:p>
          <a:p>
            <a:pPr lvl="0" algn="ctr" rtl="0">
              <a:lnSpc>
                <a:spcPct val="150000"/>
              </a:lnSpc>
              <a:buNone/>
            </a:pPr>
            <a:r>
              <a:rPr lang="sr-Cyrl-RS" sz="2400" i="1" dirty="0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Кључне речи:  </a:t>
            </a:r>
            <a:r>
              <a:rPr lang="sr-Cyrl-RS" sz="2400" i="1" dirty="0" err="1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коронавирус</a:t>
            </a:r>
            <a:r>
              <a:rPr lang="sr-Cyrl-RS" sz="2400" i="1" dirty="0" smtClean="0">
                <a:solidFill>
                  <a:schemeClr val="tx1"/>
                </a:solidFill>
                <a:latin typeface="+mn-lt"/>
                <a:cs typeface="Arial Black" panose="020B0A04020102020204" charset="0"/>
              </a:rPr>
              <a:t> и истина о корона вирусу</a:t>
            </a:r>
            <a:endParaRPr lang="sr-Cyrl-RS" sz="2400" i="1" dirty="0">
              <a:solidFill>
                <a:schemeClr val="tx1"/>
              </a:solidFill>
              <a:latin typeface="+mn-lt"/>
              <a:cs typeface="Arial Black" panose="020B0A04020102020204" charset="0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0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000" dirty="0" smtClean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0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20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36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36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rtl="0">
              <a:spcBef>
                <a:spcPts val="0"/>
              </a:spcBef>
              <a:buNone/>
            </a:pPr>
            <a:endParaRPr lang="sr-Cyrl-RS" sz="3600" dirty="0">
              <a:solidFill>
                <a:srgbClr val="534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rtl="0">
              <a:spcBef>
                <a:spcPts val="0"/>
              </a:spcBef>
              <a:buNone/>
            </a:pPr>
            <a:endParaRPr lang="sr-Cyrl-RS" sz="3600" dirty="0">
              <a:solidFill>
                <a:srgbClr val="7357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85" y="438150"/>
            <a:ext cx="1551915" cy="1143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514350"/>
            <a:ext cx="8229600" cy="800735"/>
          </a:xfrm>
        </p:spPr>
        <p:txBody>
          <a:bodyPr/>
          <a:lstStyle/>
          <a:p>
            <a:r>
              <a:rPr lang="sr-Cyrl-RS" altLang="en-US" sz="2400" dirty="0" smtClean="0">
                <a:solidFill>
                  <a:srgbClr val="735789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sr-Cyrl-RS" altLang="en-US" sz="2400" dirty="0" smtClean="0">
                <a:solidFill>
                  <a:srgbClr val="735789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sr-Cyrl-RS" altLang="en-US" sz="2400" dirty="0">
                <a:solidFill>
                  <a:srgbClr val="735789"/>
                </a:solidFill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sr-Cyrl-RS" altLang="en-US" sz="2400" dirty="0">
                <a:solidFill>
                  <a:srgbClr val="735789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sr-Cyrl-RS" sz="2400" dirty="0" smtClean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ДИСКУСИЈА </a:t>
            </a:r>
            <a:r>
              <a:rPr lang="sr-Cyrl-RS" sz="2400" dirty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/>
            </a:r>
            <a:br>
              <a:rPr lang="sr-Cyrl-RS" sz="2400" dirty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</a:br>
            <a:endParaRPr lang="sr-Cyrl-RS" altLang="en-US" sz="2400" dirty="0">
              <a:solidFill>
                <a:srgbClr val="735789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612" y="1212476"/>
            <a:ext cx="8229600" cy="3725699"/>
          </a:xfrm>
        </p:spPr>
        <p:txBody>
          <a:bodyPr/>
          <a:lstStyle/>
          <a:p>
            <a:pPr marL="548005" indent="-548005">
              <a:buNone/>
            </a:pPr>
            <a:endParaRPr lang="sr-Cyrl-RS" sz="1800" dirty="0" smtClean="0">
              <a:solidFill>
                <a:schemeClr val="tx1"/>
              </a:solidFill>
              <a:sym typeface="+mn-ea"/>
            </a:endParaRPr>
          </a:p>
          <a:p>
            <a:pPr marL="548005" indent="-548005">
              <a:buNone/>
            </a:pPr>
            <a:r>
              <a:rPr lang="sr-Cyrl-RS" sz="1800" dirty="0" smtClean="0">
                <a:solidFill>
                  <a:schemeClr val="tx1"/>
                </a:solidFill>
                <a:sym typeface="+mn-ea"/>
              </a:rPr>
              <a:t>Размотримо </a:t>
            </a:r>
            <a:r>
              <a:rPr lang="sr-Cyrl-RS" sz="1800" dirty="0">
                <a:solidFill>
                  <a:schemeClr val="tx1"/>
                </a:solidFill>
                <a:sym typeface="+mn-ea"/>
              </a:rPr>
              <a:t>неколико питања:</a:t>
            </a:r>
          </a:p>
          <a:p>
            <a:pPr marL="548640" indent="0">
              <a:buNone/>
            </a:pPr>
            <a:endParaRPr lang="sr-Cyrl-RS" sz="1800" dirty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Шта сте уочили када користите различите кључне речи/појмове за претрагу информација?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62890">
              <a:lnSpc>
                <a:spcPct val="80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Које су сличности и разлике у резултатима претраге?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62890">
              <a:lnSpc>
                <a:spcPct val="80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</a:endParaRPr>
          </a:p>
          <a:p>
            <a:pPr marL="548640" indent="-28575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Које ће кључне речи/појмови за претраживање дати поузданије изворе? </a:t>
            </a:r>
          </a:p>
          <a:p>
            <a:pPr marL="54864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379" y="248157"/>
            <a:ext cx="1243692" cy="12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r-Latn-RS" dirty="0" smtClean="0"/>
          </a:p>
          <a:p>
            <a:pPr algn="ctr"/>
            <a:endParaRPr lang="sr-Latn-RS" dirty="0"/>
          </a:p>
          <a:p>
            <a:pPr algn="ctr"/>
            <a:r>
              <a:rPr lang="sr-Cyrl-RS" dirty="0" smtClean="0"/>
              <a:t>ХВАЛА НА ПАЖЊИ</a:t>
            </a:r>
            <a:r>
              <a:rPr lang="sr-Latn-R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9595" y="630555"/>
          <a:ext cx="7962265" cy="4075149"/>
        </p:xfrm>
        <a:graphic>
          <a:graphicData uri="http://schemas.openxmlformats.org/drawingml/2006/table">
            <a:tbl>
              <a:tblPr firstRow="1" firstCol="1" bandRow="1"/>
              <a:tblGrid>
                <a:gridCol w="7962265"/>
              </a:tblGrid>
              <a:tr h="499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altLang="sr-Latn-ME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 Black" panose="020B0A04020102020204" charset="0"/>
                        </a:rPr>
                        <a:t>САДРЖАЈИ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C90"/>
                    </a:solidFill>
                  </a:tcPr>
                </a:tc>
              </a:tr>
              <a:tr h="100080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altLang="sr-Latn-M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Зашто су нам потребне вештине критичког приступа информацијама?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725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alt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Разликовање чињеница од мишљења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255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altLang="sr-Latn-M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altLang="sr-Latn-M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Критичко вредновање извора информација - п</a:t>
                      </a:r>
                      <a:r>
                        <a:rPr lang="sr-Cyrl-RS" alt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sym typeface="+mn-ea"/>
                        </a:rPr>
                        <a:t>репознавање дезинформација и лажних </a:t>
                      </a:r>
                      <a:r>
                        <a:rPr lang="sr-Cyrl-RS" alt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sym typeface="+mn-ea"/>
                        </a:rPr>
                        <a:t>вести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Cyrl-RS" altLang="sr-Latn-M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778510"/>
          </a:xfrm>
        </p:spPr>
        <p:txBody>
          <a:bodyPr/>
          <a:lstStyle/>
          <a:p>
            <a:r>
              <a:rPr lang="sr-Cyrl-RS" altLang="en-US" sz="2000" dirty="0">
                <a:solidFill>
                  <a:srgbClr val="28082D"/>
                </a:solidFill>
                <a:latin typeface="Arial Black" panose="020B0A04020102020204" charset="0"/>
                <a:cs typeface="Arial Black" panose="020B0A04020102020204" charset="0"/>
              </a:rPr>
              <a:t>ВЕШТИНЕ ЗА 2020.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altLang="en-US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sr-Cyrl-RS" altLang="en-US" sz="1800" dirty="0">
                <a:solidFill>
                  <a:schemeClr val="tx1"/>
                </a:solidFill>
              </a:rPr>
              <a:t>.   Решавање комплексних проблема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2.   </a:t>
            </a:r>
            <a:r>
              <a:rPr lang="sr-Cyrl-RS" altLang="en-US" sz="1800" b="1" dirty="0">
                <a:solidFill>
                  <a:schemeClr val="tx1"/>
                </a:solidFill>
              </a:rPr>
              <a:t>Критичко мишљење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3.   Креативност 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4.   Управљање људима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5.   Координација са другима ....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6.   Емоционална интелигенција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7.   Просуђивање и доношење одлука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8.   Оријентисаност на услуге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9.   Преговарање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10. Когнитивна флексибилност</a:t>
            </a:r>
          </a:p>
          <a:p>
            <a:endParaRPr lang="sr-Cyrl-RS" altLang="en-US" sz="1800" dirty="0">
              <a:solidFill>
                <a:schemeClr val="tx1"/>
              </a:solidFill>
            </a:endParaRPr>
          </a:p>
          <a:p>
            <a:r>
              <a:rPr lang="sr-Cyrl-RS" alt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sr-Cyrl-RS" altLang="en-US" sz="1800" dirty="0">
                <a:solidFill>
                  <a:schemeClr val="tx1"/>
                </a:solidFill>
              </a:rPr>
              <a:t>Извор: </a:t>
            </a:r>
            <a:r>
              <a:rPr lang="sr-Latn-RS" altLang="en-US" sz="1800" dirty="0">
                <a:solidFill>
                  <a:schemeClr val="tx1"/>
                </a:solidFill>
              </a:rPr>
              <a:t>Future </a:t>
            </a:r>
            <a:r>
              <a:rPr lang="sr-Latn-RS" altLang="en-US" sz="1800" dirty="0" err="1">
                <a:solidFill>
                  <a:schemeClr val="tx1"/>
                </a:solidFill>
              </a:rPr>
              <a:t>of</a:t>
            </a:r>
            <a:r>
              <a:rPr lang="sr-Latn-RS" altLang="en-US" sz="1800" dirty="0">
                <a:solidFill>
                  <a:schemeClr val="tx1"/>
                </a:solidFill>
              </a:rPr>
              <a:t> </a:t>
            </a:r>
            <a:r>
              <a:rPr lang="sr-Latn-RS" altLang="en-US" sz="1800" dirty="0" err="1">
                <a:solidFill>
                  <a:schemeClr val="tx1"/>
                </a:solidFill>
              </a:rPr>
              <a:t>Jobs</a:t>
            </a:r>
            <a:r>
              <a:rPr lang="sr-Latn-RS" altLang="en-US" sz="1800" dirty="0">
                <a:solidFill>
                  <a:schemeClr val="tx1"/>
                </a:solidFill>
              </a:rPr>
              <a:t> </a:t>
            </a:r>
            <a:r>
              <a:rPr lang="sr-Latn-RS" altLang="en-US" sz="1800" dirty="0" err="1">
                <a:solidFill>
                  <a:schemeClr val="tx1"/>
                </a:solidFill>
              </a:rPr>
              <a:t>Report</a:t>
            </a:r>
            <a:r>
              <a:rPr lang="sr-Latn-RS" altLang="en-US" sz="1800" dirty="0">
                <a:solidFill>
                  <a:schemeClr val="tx1"/>
                </a:solidFill>
              </a:rPr>
              <a:t>, </a:t>
            </a:r>
            <a:r>
              <a:rPr lang="sr-Latn-RS" altLang="en-US" sz="1800" dirty="0" err="1">
                <a:solidFill>
                  <a:schemeClr val="tx1"/>
                </a:solidFill>
              </a:rPr>
              <a:t>World</a:t>
            </a:r>
            <a:r>
              <a:rPr lang="sr-Latn-RS" altLang="en-US" sz="1800" dirty="0">
                <a:solidFill>
                  <a:schemeClr val="tx1"/>
                </a:solidFill>
              </a:rPr>
              <a:t> </a:t>
            </a:r>
            <a:r>
              <a:rPr lang="sr-Latn-RS" altLang="en-US" sz="1800" dirty="0" err="1">
                <a:solidFill>
                  <a:schemeClr val="tx1"/>
                </a:solidFill>
              </a:rPr>
              <a:t>Economic</a:t>
            </a:r>
            <a:r>
              <a:rPr lang="sr-Latn-RS" altLang="en-US" sz="1800" dirty="0">
                <a:solidFill>
                  <a:schemeClr val="tx1"/>
                </a:solidFill>
              </a:rPr>
              <a:t>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810" y="-5080"/>
            <a:ext cx="9150985" cy="5152390"/>
          </a:xfrm>
          <a:solidFill>
            <a:srgbClr val="73578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sr-Cyrl-RS" altLang="en-US" dirty="0">
                <a:solidFill>
                  <a:schemeClr val="bg1"/>
                </a:solidFill>
              </a:rPr>
              <a:t> </a:t>
            </a:r>
            <a:r>
              <a:rPr lang="sr-Cyrl-RS" altLang="en-US" sz="2000" dirty="0">
                <a:solidFill>
                  <a:schemeClr val="bg1"/>
                </a:solidFill>
              </a:rPr>
              <a:t>РАЗМИШЉАМ КРИТИЧКИ КАДА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250" y="663575"/>
            <a:ext cx="8954135" cy="38157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Постављам питања вишег реда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Прикупљам доказе из ваљаних извора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Изражавам своје мишљење користећи аргументе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Узимам у обзир друге перспективе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Решавам проблеме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Разумем узроке и последице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Користим независно и самоусмерено промишљање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sym typeface="+mn-ea"/>
              </a:rPr>
              <a:t>Доносим одлуке засноване на </a:t>
            </a:r>
            <a:r>
              <a:rPr lang="ru-RU" sz="1600" dirty="0" smtClean="0">
                <a:solidFill>
                  <a:schemeClr val="tx1"/>
                </a:solidFill>
                <a:sym typeface="+mn-ea"/>
              </a:rPr>
              <a:t>доказима</a:t>
            </a:r>
            <a:endParaRPr lang="en-US" sz="1600" dirty="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sym typeface="+mn-ea"/>
              </a:rPr>
              <a:t>.....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0437" y="939420"/>
            <a:ext cx="1480325" cy="175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" y="1200150"/>
            <a:ext cx="8648065" cy="372554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УВОД deca evro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" y="5715"/>
            <a:ext cx="9173210" cy="5158105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/>
        </p:nvSpPr>
        <p:spPr>
          <a:xfrm>
            <a:off x="457200" y="457648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  <a:defRPr sz="2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  <a:defRPr sz="24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  <a:defRPr sz="18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  <a:defRPr sz="18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  <a:defRPr sz="18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  <a:defRPr sz="18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  <a:defRPr sz="18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  <a:defRPr sz="1800" b="0" i="0" u="none" strike="noStrike" cap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810" y="-5080"/>
            <a:ext cx="9150985" cy="5152390"/>
          </a:xfrm>
          <a:solidFill>
            <a:srgbClr val="735789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altLang="en-US" dirty="0">
                <a:solidFill>
                  <a:schemeClr val="bg1"/>
                </a:solidFill>
              </a:rPr>
              <a:t> </a:t>
            </a:r>
            <a:endParaRPr lang="sr-Cyrl-R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250" y="662940"/>
            <a:ext cx="8954135" cy="38157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810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endParaRPr lang="sr-Cyrl-RS" altLang="en-GB" sz="1800" dirty="0" smtClean="0">
              <a:solidFill>
                <a:schemeClr val="tx1"/>
              </a:solidFill>
              <a:latin typeface="+mj-lt"/>
              <a:sym typeface="+mn-ea"/>
            </a:endParaRPr>
          </a:p>
          <a:p>
            <a:pPr marL="3810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sr-Cyrl-RS" altLang="en-GB" sz="1800" dirty="0" smtClean="0">
                <a:solidFill>
                  <a:schemeClr val="tx1"/>
                </a:solidFill>
                <a:latin typeface="+mj-lt"/>
                <a:sym typeface="+mn-ea"/>
              </a:rPr>
              <a:t>Медијска </a:t>
            </a:r>
            <a:r>
              <a:rPr lang="sr-Cyrl-RS" altLang="en-GB" sz="1800" dirty="0">
                <a:solidFill>
                  <a:schemeClr val="tx1"/>
                </a:solidFill>
                <a:latin typeface="+mj-lt"/>
                <a:sym typeface="+mn-ea"/>
              </a:rPr>
              <a:t>писменост је ...?</a:t>
            </a:r>
          </a:p>
          <a:p>
            <a:pPr marL="3810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endParaRPr lang="sr-Cyrl-RS" altLang="en-GB" sz="1600" dirty="0">
              <a:solidFill>
                <a:schemeClr val="tx1"/>
              </a:solidFill>
              <a:latin typeface="+mj-lt"/>
              <a:sym typeface="+mn-ea"/>
            </a:endParaRPr>
          </a:p>
          <a:p>
            <a:pPr marL="3810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endParaRPr lang="sr-Cyrl-RS" altLang="en-GB" sz="1600" dirty="0">
              <a:solidFill>
                <a:schemeClr val="tx1"/>
              </a:solidFill>
              <a:latin typeface="+mj-lt"/>
            </a:endParaRPr>
          </a:p>
          <a:p>
            <a:pPr marL="323850" lvl="0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altLang="en-GB" sz="1800" dirty="0">
                <a:latin typeface="+mj-lt"/>
                <a:sym typeface="+mn-ea"/>
              </a:rPr>
              <a:t>Укључује вештине приступа, анализе, оцењивања и </a:t>
            </a:r>
            <a:endParaRPr lang="sr-Cyrl-RS" altLang="en-GB" sz="1800" dirty="0" smtClean="0">
              <a:latin typeface="+mj-lt"/>
              <a:sym typeface="+mn-ea"/>
            </a:endParaRPr>
          </a:p>
          <a:p>
            <a:pPr marL="3810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sr-Cyrl-RS" altLang="en-GB" sz="1800" dirty="0">
                <a:latin typeface="+mj-lt"/>
                <a:sym typeface="+mn-ea"/>
              </a:rPr>
              <a:t> </a:t>
            </a:r>
            <a:r>
              <a:rPr lang="sr-Cyrl-RS" altLang="en-GB" sz="1800" dirty="0" smtClean="0">
                <a:latin typeface="+mj-lt"/>
                <a:sym typeface="+mn-ea"/>
              </a:rPr>
              <a:t>    разликовања </a:t>
            </a:r>
            <a:r>
              <a:rPr lang="sr-Cyrl-RS" altLang="en-GB" sz="1800" dirty="0">
                <a:latin typeface="+mj-lt"/>
                <a:sym typeface="+mn-ea"/>
              </a:rPr>
              <a:t>веродостојних од неверодостојних извора </a:t>
            </a:r>
            <a:endParaRPr lang="sr-Cyrl-RS" altLang="en-GB" sz="1800" dirty="0" smtClean="0">
              <a:latin typeface="+mj-lt"/>
              <a:sym typeface="+mn-ea"/>
            </a:endParaRPr>
          </a:p>
          <a:p>
            <a:pPr marL="3810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sr-Cyrl-RS" altLang="en-GB" sz="1800" dirty="0">
                <a:latin typeface="+mj-lt"/>
                <a:sym typeface="+mn-ea"/>
              </a:rPr>
              <a:t> </a:t>
            </a:r>
            <a:r>
              <a:rPr lang="sr-Cyrl-RS" altLang="en-GB" sz="1800" dirty="0" smtClean="0">
                <a:latin typeface="+mj-lt"/>
                <a:sym typeface="+mn-ea"/>
              </a:rPr>
              <a:t>    информација</a:t>
            </a:r>
            <a:endParaRPr lang="sr-Cyrl-RS" altLang="en-GB" sz="1800" dirty="0">
              <a:latin typeface="+mj-lt"/>
              <a:sym typeface="+mn-ea"/>
            </a:endParaRPr>
          </a:p>
          <a:p>
            <a:pPr marL="3810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</a:pPr>
            <a:endParaRPr lang="sr-Cyrl-RS" altLang="en-GB" sz="1800" dirty="0">
              <a:latin typeface="+mj-lt"/>
              <a:sym typeface="+mn-ea"/>
            </a:endParaRPr>
          </a:p>
          <a:p>
            <a:pPr marL="323850" lvl="0" indent="-28575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altLang="en-GB" sz="1800" dirty="0">
                <a:latin typeface="+mj-lt"/>
                <a:sym typeface="+mn-ea"/>
              </a:rPr>
              <a:t>Подразумева да корисници </a:t>
            </a:r>
            <a:r>
              <a:rPr lang="sr-Cyrl-RS" altLang="en-GB" sz="1800" dirty="0" err="1">
                <a:latin typeface="+mj-lt"/>
                <a:sym typeface="+mn-ea"/>
              </a:rPr>
              <a:t>критичи</a:t>
            </a:r>
            <a:r>
              <a:rPr lang="sr-Cyrl-RS" altLang="en-GB" sz="1800" dirty="0">
                <a:latin typeface="+mj-lt"/>
                <a:sym typeface="+mn-ea"/>
              </a:rPr>
              <a:t> анализирају медијске садржаје</a:t>
            </a:r>
          </a:p>
          <a:p>
            <a:pPr marL="323850" lvl="0" indent="-28575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sr-Cyrl-RS" altLang="en-GB" sz="1600" b="1" dirty="0"/>
          </a:p>
          <a:p>
            <a:pPr marL="38100" lvl="0" algn="just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GB" sz="1600" dirty="0"/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en-US" sz="1600" b="1" dirty="0">
              <a:solidFill>
                <a:srgbClr val="28082D"/>
              </a:solidFill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7767" y="820228"/>
            <a:ext cx="1480325" cy="175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220200" cy="5143500"/>
          </a:xfrm>
          <a:solidFill>
            <a:srgbClr val="F7F6FC"/>
          </a:solidFill>
          <a:effectLst>
            <a:glow rad="127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sr-Cyrl-RS" sz="2400" dirty="0" smtClean="0"/>
          </a:p>
          <a:p>
            <a:r>
              <a:rPr lang="sr-Cyrl-RS" sz="2400" dirty="0" smtClean="0">
                <a:solidFill>
                  <a:srgbClr val="534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</a:t>
            </a:r>
            <a:endParaRPr lang="sr-Cyrl-RS" sz="2400" dirty="0">
              <a:solidFill>
                <a:srgbClr val="28082D"/>
              </a:solidFill>
            </a:endParaRPr>
          </a:p>
          <a:p>
            <a:pPr algn="ctr"/>
            <a:r>
              <a:rPr lang="sr-Cyrl-RS" sz="2400" i="1" dirty="0" smtClean="0">
                <a:solidFill>
                  <a:schemeClr val="tx1"/>
                </a:solidFill>
                <a:latin typeface="+mj-lt"/>
              </a:rPr>
              <a:t>    Напишите пет ствари о себи…</a:t>
            </a:r>
          </a:p>
          <a:p>
            <a:endParaRPr lang="en-US" sz="2400" b="1" i="1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85950"/>
            <a:ext cx="38100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 smtClean="0">
              <a:solidFill>
                <a:srgbClr val="28082D"/>
              </a:solidFill>
              <a:latin typeface="+mj-lt"/>
              <a:sym typeface="+mn-ea"/>
            </a:endParaRPr>
          </a:p>
          <a:p>
            <a:r>
              <a:rPr lang="ru-RU" sz="1800" dirty="0" smtClean="0">
                <a:solidFill>
                  <a:srgbClr val="28082D"/>
                </a:solidFill>
                <a:latin typeface="+mn-lt"/>
                <a:sym typeface="+mn-ea"/>
              </a:rPr>
              <a:t>Чињеница </a:t>
            </a:r>
            <a:r>
              <a:rPr lang="ru-RU" sz="1800" dirty="0">
                <a:solidFill>
                  <a:srgbClr val="28082D"/>
                </a:solidFill>
                <a:latin typeface="+mn-lt"/>
                <a:sym typeface="+mn-ea"/>
              </a:rPr>
              <a:t>се обично односи на нешто што је истинито и што се може верификовати као такво.	</a:t>
            </a:r>
            <a:endParaRPr lang="ru-RU" sz="1800" dirty="0">
              <a:solidFill>
                <a:srgbClr val="28082D"/>
              </a:solidFill>
              <a:latin typeface="+mn-lt"/>
            </a:endParaRPr>
          </a:p>
          <a:p>
            <a:r>
              <a:rPr lang="ru-RU" sz="1800" dirty="0" smtClean="0">
                <a:solidFill>
                  <a:srgbClr val="28082D"/>
                </a:solidFill>
                <a:latin typeface="+mn-lt"/>
                <a:sym typeface="+mn-ea"/>
              </a:rPr>
              <a:t>Чињеница </a:t>
            </a:r>
            <a:r>
              <a:rPr lang="ru-RU" sz="1800" dirty="0">
                <a:solidFill>
                  <a:srgbClr val="28082D"/>
                </a:solidFill>
                <a:latin typeface="+mn-lt"/>
                <a:sym typeface="+mn-ea"/>
              </a:rPr>
              <a:t>је нешто за шта се може доказати да је истинито. </a:t>
            </a:r>
            <a:endParaRPr lang="sr-Latn-RS" dirty="0">
              <a:solidFill>
                <a:srgbClr val="28082D"/>
              </a:solidFill>
              <a:latin typeface="+mn-lt"/>
            </a:endParaRPr>
          </a:p>
          <a:p>
            <a:endParaRPr lang="sr-Latn-RS" dirty="0">
              <a:solidFill>
                <a:srgbClr val="28082D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</p:spPr>
        <p:txBody>
          <a:bodyPr/>
          <a:lstStyle/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>
              <a:sym typeface="+mn-ea"/>
            </a:endParaRPr>
          </a:p>
          <a:p>
            <a:endParaRPr lang="ru-RU" sz="1800" dirty="0" smtClean="0">
              <a:solidFill>
                <a:srgbClr val="28082D"/>
              </a:solidFill>
              <a:sym typeface="+mn-ea"/>
            </a:endParaRPr>
          </a:p>
          <a:p>
            <a:r>
              <a:rPr lang="ru-RU" sz="1800" dirty="0" smtClean="0">
                <a:solidFill>
                  <a:srgbClr val="28082D"/>
                </a:solidFill>
                <a:sym typeface="+mn-ea"/>
              </a:rPr>
              <a:t>Мишљење </a:t>
            </a:r>
            <a:r>
              <a:rPr lang="ru-RU" sz="1800" dirty="0">
                <a:solidFill>
                  <a:srgbClr val="28082D"/>
                </a:solidFill>
                <a:sym typeface="+mn-ea"/>
              </a:rPr>
              <a:t>се односи </a:t>
            </a:r>
            <a:r>
              <a:rPr lang="ru-RU" sz="1800" dirty="0" smtClean="0">
                <a:solidFill>
                  <a:srgbClr val="28082D"/>
                </a:solidFill>
                <a:sym typeface="+mn-ea"/>
              </a:rPr>
              <a:t>на </a:t>
            </a:r>
            <a:r>
              <a:rPr lang="ru-RU" sz="1800" dirty="0">
                <a:solidFill>
                  <a:srgbClr val="28082D"/>
                </a:solidFill>
                <a:sym typeface="+mn-ea"/>
              </a:rPr>
              <a:t>лично </a:t>
            </a:r>
            <a:r>
              <a:rPr lang="ru-RU" sz="1800" dirty="0" smtClean="0">
                <a:solidFill>
                  <a:srgbClr val="28082D"/>
                </a:solidFill>
                <a:sym typeface="+mn-ea"/>
              </a:rPr>
              <a:t>уверење.</a:t>
            </a:r>
            <a:r>
              <a:rPr lang="en-US" sz="1800" dirty="0" smtClean="0">
                <a:solidFill>
                  <a:srgbClr val="28082D"/>
                </a:solidFill>
                <a:sym typeface="+mn-ea"/>
              </a:rPr>
              <a:t> </a:t>
            </a:r>
            <a:r>
              <a:rPr lang="ru-RU" sz="1800" dirty="0" smtClean="0">
                <a:solidFill>
                  <a:srgbClr val="28082D"/>
                </a:solidFill>
                <a:sym typeface="+mn-ea"/>
              </a:rPr>
              <a:t>Оно је </a:t>
            </a:r>
            <a:r>
              <a:rPr lang="ru-RU" sz="1800" dirty="0">
                <a:solidFill>
                  <a:srgbClr val="28082D"/>
                </a:solidFill>
                <a:sym typeface="+mn-ea"/>
              </a:rPr>
              <a:t>повезано са оним </a:t>
            </a:r>
          </a:p>
          <a:p>
            <a:r>
              <a:rPr lang="ru-RU" sz="1800" dirty="0">
                <a:solidFill>
                  <a:srgbClr val="28082D"/>
                </a:solidFill>
                <a:sym typeface="+mn-ea"/>
              </a:rPr>
              <a:t>како се неко осећа у односу на нешто. Други се могу слагати или не слагати са неким </a:t>
            </a:r>
            <a:r>
              <a:rPr lang="ru-RU" sz="1800" dirty="0" smtClean="0">
                <a:solidFill>
                  <a:srgbClr val="28082D"/>
                </a:solidFill>
                <a:sym typeface="+mn-ea"/>
              </a:rPr>
              <a:t>мишљењ</a:t>
            </a:r>
            <a:r>
              <a:rPr lang="en-US" sz="1800" dirty="0" smtClean="0">
                <a:solidFill>
                  <a:srgbClr val="28082D"/>
                </a:solidFill>
                <a:sym typeface="+mn-ea"/>
              </a:rPr>
              <a:t>e</a:t>
            </a:r>
            <a:r>
              <a:rPr lang="ru-RU" sz="1800" dirty="0" smtClean="0">
                <a:solidFill>
                  <a:srgbClr val="28082D"/>
                </a:solidFill>
                <a:sym typeface="+mn-ea"/>
              </a:rPr>
              <a:t>м</a:t>
            </a:r>
            <a:r>
              <a:rPr lang="ru-RU" sz="1800" dirty="0">
                <a:solidFill>
                  <a:srgbClr val="28082D"/>
                </a:solidFill>
                <a:sym typeface="+mn-ea"/>
              </a:rPr>
              <a:t>, али не могу доказати да јесте или није истинито. </a:t>
            </a:r>
            <a:endParaRPr lang="ru-RU" dirty="0">
              <a:solidFill>
                <a:srgbClr val="28082D"/>
              </a:solidFill>
            </a:endParaRPr>
          </a:p>
          <a:p>
            <a:endParaRPr lang="ru-RU" dirty="0">
              <a:solidFill>
                <a:srgbClr val="4E2873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4899"/>
            <a:ext cx="9149624" cy="797311"/>
          </a:xfrm>
          <a:prstGeom prst="rect">
            <a:avLst/>
          </a:prstGeom>
          <a:solidFill>
            <a:srgbClr val="F48360"/>
          </a:solidFill>
          <a:ln w="12700">
            <a:noFill/>
          </a:ln>
        </p:spPr>
        <p:txBody>
          <a:bodyPr vert="horz" wrap="square" lIns="108000" tIns="108000" rIns="108000" bIns="72000" rtlCol="0" anchor="t" anchorCtr="0">
            <a:sp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i="0" kern="1200" cap="all" baseline="0">
                <a:solidFill>
                  <a:srgbClr val="00457C"/>
                </a:solidFill>
                <a:latin typeface="Arial Black" panose="020B0A04020102020204"/>
                <a:ea typeface="+mj-ea"/>
                <a:cs typeface="British Council Sans Black"/>
              </a:defRPr>
            </a:lvl1pPr>
          </a:lstStyle>
          <a:p>
            <a:pPr algn="ctr">
              <a:lnSpc>
                <a:spcPct val="100000"/>
              </a:lnSpc>
            </a:pPr>
            <a:endParaRPr lang="sr-Cyrl-R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cs typeface="Arial Black" panose="020B0A04020102020204" charset="0"/>
              </a:rPr>
              <a:t>Знамо ли да разликујемо?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314914" y="1426353"/>
            <a:ext cx="4068002" cy="1076632"/>
          </a:xfrm>
          <a:prstGeom prst="downArrowCallout">
            <a:avLst/>
          </a:prstGeom>
          <a:solidFill>
            <a:srgbClr val="73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ea"/>
                <a:cs typeface="+mn-ea"/>
              </a:rPr>
              <a:t>чињеница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4692014" y="1426353"/>
            <a:ext cx="4068002" cy="1076632"/>
          </a:xfrm>
          <a:prstGeom prst="downArrowCallout">
            <a:avLst/>
          </a:prstGeom>
          <a:solidFill>
            <a:srgbClr val="785C90"/>
          </a:solidFill>
          <a:ln>
            <a:solidFill>
              <a:srgbClr val="785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мишљење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629</Words>
  <Application>Microsoft Office PowerPoint</Application>
  <PresentationFormat>On-screen Show (16:9)</PresentationFormat>
  <Paragraphs>182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British Council Sans Black</vt:lpstr>
      <vt:lpstr>Calibri</vt:lpstr>
      <vt:lpstr>light-gradient</vt:lpstr>
      <vt:lpstr>Развијање критичког приступа информацијама </vt:lpstr>
      <vt:lpstr>       </vt:lpstr>
      <vt:lpstr>PowerPoint Presentation</vt:lpstr>
      <vt:lpstr>ВЕШТИНЕ ЗА 2020.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 19 ИНФОДЕМИЈА</vt:lpstr>
      <vt:lpstr>            ПРИМЕРИ ЛАЖНИХ ВЕСТИ И ДЕЗИНФОРМАЦИЈА </vt:lpstr>
      <vt:lpstr>PowerPoint Presentation</vt:lpstr>
      <vt:lpstr>PowerPoint Presentation</vt:lpstr>
      <vt:lpstr>PowerPoint Presentation</vt:lpstr>
      <vt:lpstr>PowerPoint Presentation</vt:lpstr>
      <vt:lpstr>ДИСКУСИЈА  </vt:lpstr>
      <vt:lpstr>PowerPoint Presentation</vt:lpstr>
      <vt:lpstr>ДИСКУСИЈА  </vt:lpstr>
      <vt:lpstr>PowerPoint Presentation</vt:lpstr>
      <vt:lpstr>  ДИСКУСИЈА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</dc:title>
  <dc:creator>Harvell, Katherine</dc:creator>
  <cp:lastModifiedBy>User</cp:lastModifiedBy>
  <cp:revision>66</cp:revision>
  <cp:lastPrinted>2015-05-05T04:12:00Z</cp:lastPrinted>
  <dcterms:created xsi:type="dcterms:W3CDTF">2020-05-03T22:43:00Z</dcterms:created>
  <dcterms:modified xsi:type="dcterms:W3CDTF">2020-05-25T09:38:17Z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