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5" r:id="rId7"/>
    <p:sldId id="262" r:id="rId8"/>
    <p:sldId id="266" r:id="rId9"/>
    <p:sldId id="292" r:id="rId10"/>
    <p:sldId id="293" r:id="rId11"/>
    <p:sldId id="267" r:id="rId12"/>
    <p:sldId id="268" r:id="rId13"/>
    <p:sldId id="269" r:id="rId14"/>
    <p:sldId id="289" r:id="rId15"/>
    <p:sldId id="273" r:id="rId16"/>
    <p:sldId id="274" r:id="rId17"/>
    <p:sldId id="270" r:id="rId18"/>
    <p:sldId id="271" r:id="rId19"/>
    <p:sldId id="276" r:id="rId20"/>
    <p:sldId id="272" r:id="rId21"/>
    <p:sldId id="283" r:id="rId22"/>
    <p:sldId id="275" r:id="rId23"/>
    <p:sldId id="277" r:id="rId24"/>
    <p:sldId id="278" r:id="rId25"/>
    <p:sldId id="281" r:id="rId26"/>
    <p:sldId id="282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9BDC0-7F50-40CE-938E-8F4EB3BCAFB1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</dgm:pt>
    <dgm:pt modelId="{CB23B61F-42C2-4546-9B8F-2F7FBD5471AC}">
      <dgm:prSet phldrT="[Text]" custT="1"/>
      <dgm:spPr/>
      <dgm:t>
        <a:bodyPr/>
        <a:lstStyle/>
        <a:p>
          <a:r>
            <a:rPr lang="sr-Cyrl-RS" sz="2000" b="1" u="sng" dirty="0" smtClean="0">
              <a:solidFill>
                <a:schemeClr val="tx1"/>
              </a:solidFill>
            </a:rPr>
            <a:t>Стручни сарадници </a:t>
          </a:r>
          <a:r>
            <a:rPr lang="sr-Cyrl-RS" sz="2000" b="1" dirty="0" smtClean="0">
              <a:solidFill>
                <a:schemeClr val="tx1"/>
              </a:solidFill>
            </a:rPr>
            <a:t>помоћ развоју капацитета за сарадњу са родитељима и подршку развоју деце</a:t>
          </a:r>
          <a:endParaRPr lang="sr-Cyrl-RS" sz="2000" b="1" dirty="0">
            <a:solidFill>
              <a:schemeClr val="tx1"/>
            </a:solidFill>
          </a:endParaRPr>
        </a:p>
      </dgm:t>
    </dgm:pt>
    <dgm:pt modelId="{C768A3C5-F0EF-435A-A55D-EB1D90CDF643}" type="parTrans" cxnId="{F964F62A-1A81-4B17-8118-C32AD2F7EA12}">
      <dgm:prSet/>
      <dgm:spPr/>
      <dgm:t>
        <a:bodyPr/>
        <a:lstStyle/>
        <a:p>
          <a:endParaRPr lang="sr-Cyrl-RS"/>
        </a:p>
      </dgm:t>
    </dgm:pt>
    <dgm:pt modelId="{A40810A3-88E1-456F-8DE5-F154A3B5B8F2}" type="sibTrans" cxnId="{F964F62A-1A81-4B17-8118-C32AD2F7EA12}">
      <dgm:prSet/>
      <dgm:spPr/>
      <dgm:t>
        <a:bodyPr/>
        <a:lstStyle/>
        <a:p>
          <a:endParaRPr lang="sr-Cyrl-RS"/>
        </a:p>
      </dgm:t>
    </dgm:pt>
    <dgm:pt modelId="{6807B596-F658-42A9-AA94-AF1D98FCD374}">
      <dgm:prSet phldrT="[Text]" custT="1"/>
      <dgm:spPr/>
      <dgm:t>
        <a:bodyPr/>
        <a:lstStyle/>
        <a:p>
          <a:r>
            <a:rPr lang="sr-Cyrl-RS" sz="2000" b="1" u="sng" dirty="0" smtClean="0">
              <a:solidFill>
                <a:schemeClr val="tx1"/>
              </a:solidFill>
            </a:rPr>
            <a:t>Родитељи</a:t>
          </a:r>
        </a:p>
        <a:p>
          <a:r>
            <a:rPr lang="sr-Cyrl-RS" sz="2000" b="1" dirty="0" smtClean="0"/>
            <a:t> </a:t>
          </a:r>
          <a:r>
            <a:rPr lang="sr-Cyrl-RS" sz="2000" b="1" dirty="0" smtClean="0">
              <a:solidFill>
                <a:schemeClr val="tx1"/>
              </a:solidFill>
            </a:rPr>
            <a:t>стварањ</a:t>
          </a:r>
          <a:r>
            <a:rPr lang="en-US" sz="2000" b="1" dirty="0" smtClean="0">
              <a:solidFill>
                <a:schemeClr val="tx1"/>
              </a:solidFill>
            </a:rPr>
            <a:t>e</a:t>
          </a:r>
          <a:r>
            <a:rPr lang="sr-Cyrl-RS" sz="2000" b="1" dirty="0" smtClean="0">
              <a:solidFill>
                <a:schemeClr val="tx1"/>
              </a:solidFill>
            </a:rPr>
            <a:t> позитивног амбијента</a:t>
          </a:r>
          <a:r>
            <a:rPr lang="en-US" sz="2000" b="1" dirty="0" smtClean="0">
              <a:solidFill>
                <a:schemeClr val="tx1"/>
              </a:solidFill>
            </a:rPr>
            <a:t>, </a:t>
          </a:r>
          <a:r>
            <a:rPr lang="sr-Cyrl-RS" sz="2000" b="1" dirty="0" smtClean="0">
              <a:solidFill>
                <a:schemeClr val="tx1"/>
              </a:solidFill>
            </a:rPr>
            <a:t>помоћ деци у планирању и остваривању активности и ефикасније учење од куће </a:t>
          </a:r>
          <a:endParaRPr lang="sr-Cyrl-RS" sz="2000" b="1" dirty="0">
            <a:solidFill>
              <a:schemeClr val="tx1"/>
            </a:solidFill>
          </a:endParaRPr>
        </a:p>
      </dgm:t>
    </dgm:pt>
    <dgm:pt modelId="{74287121-323F-40A7-B8CD-56BDA4406A0D}" type="parTrans" cxnId="{72423650-1E75-400C-A50F-56346234DFA5}">
      <dgm:prSet/>
      <dgm:spPr/>
      <dgm:t>
        <a:bodyPr/>
        <a:lstStyle/>
        <a:p>
          <a:endParaRPr lang="sr-Cyrl-RS"/>
        </a:p>
      </dgm:t>
    </dgm:pt>
    <dgm:pt modelId="{9CE84EB5-661B-40F9-B1BF-ACBE10C47917}" type="sibTrans" cxnId="{72423650-1E75-400C-A50F-56346234DFA5}">
      <dgm:prSet/>
      <dgm:spPr/>
      <dgm:t>
        <a:bodyPr/>
        <a:lstStyle/>
        <a:p>
          <a:endParaRPr lang="sr-Cyrl-RS"/>
        </a:p>
      </dgm:t>
    </dgm:pt>
    <dgm:pt modelId="{FC6DCA4B-9F92-4FBE-820A-6782FED3E71C}">
      <dgm:prSet phldrT="[Text]" custT="1"/>
      <dgm:spPr/>
      <dgm:t>
        <a:bodyPr/>
        <a:lstStyle/>
        <a:p>
          <a:r>
            <a:rPr lang="sr-Cyrl-RS" sz="2000" b="1" u="sng" dirty="0" smtClean="0">
              <a:solidFill>
                <a:schemeClr val="tx1"/>
              </a:solidFill>
            </a:rPr>
            <a:t>Деца </a:t>
          </a:r>
        </a:p>
        <a:p>
          <a:r>
            <a:rPr lang="sr-Cyrl-RS" sz="2000" b="1" dirty="0" smtClean="0">
              <a:solidFill>
                <a:schemeClr val="tx1"/>
              </a:solidFill>
            </a:rPr>
            <a:t>континуитет у развоју и учењу, изградња квалитетних односа у породици, осамостаљивањ</a:t>
          </a:r>
          <a:r>
            <a:rPr lang="sr-Cyrl-RS" sz="2000" dirty="0" smtClean="0">
              <a:solidFill>
                <a:schemeClr val="tx1"/>
              </a:solidFill>
            </a:rPr>
            <a:t>е</a:t>
          </a:r>
          <a:endParaRPr lang="sr-Cyrl-RS" sz="2000" dirty="0">
            <a:solidFill>
              <a:schemeClr val="tx1"/>
            </a:solidFill>
          </a:endParaRPr>
        </a:p>
      </dgm:t>
    </dgm:pt>
    <dgm:pt modelId="{759C6D9E-A6D7-42EC-A3B1-07EFA180CD7D}" type="parTrans" cxnId="{1D7374A4-E3E9-43EB-9714-50683F3D5073}">
      <dgm:prSet/>
      <dgm:spPr/>
      <dgm:t>
        <a:bodyPr/>
        <a:lstStyle/>
        <a:p>
          <a:endParaRPr lang="sr-Cyrl-RS"/>
        </a:p>
      </dgm:t>
    </dgm:pt>
    <dgm:pt modelId="{31C47D4F-F038-4CD7-9A8E-4B0FF331D749}" type="sibTrans" cxnId="{1D7374A4-E3E9-43EB-9714-50683F3D5073}">
      <dgm:prSet/>
      <dgm:spPr/>
      <dgm:t>
        <a:bodyPr/>
        <a:lstStyle/>
        <a:p>
          <a:endParaRPr lang="sr-Cyrl-RS"/>
        </a:p>
      </dgm:t>
    </dgm:pt>
    <dgm:pt modelId="{F15712AD-F0C9-47D7-AC17-1C9259E84B0C}" type="pres">
      <dgm:prSet presAssocID="{8CE9BDC0-7F50-40CE-938E-8F4EB3BCAFB1}" presName="Name0" presStyleCnt="0">
        <dgm:presLayoutVars>
          <dgm:dir/>
          <dgm:animLvl val="lvl"/>
          <dgm:resizeHandles val="exact"/>
        </dgm:presLayoutVars>
      </dgm:prSet>
      <dgm:spPr/>
    </dgm:pt>
    <dgm:pt modelId="{00037B42-3D10-4EE6-B5F1-36E692ED477A}" type="pres">
      <dgm:prSet presAssocID="{8CE9BDC0-7F50-40CE-938E-8F4EB3BCAFB1}" presName="tSp" presStyleCnt="0"/>
      <dgm:spPr/>
    </dgm:pt>
    <dgm:pt modelId="{588B30C7-8E0F-45B8-9A68-2CCE68C47DCD}" type="pres">
      <dgm:prSet presAssocID="{8CE9BDC0-7F50-40CE-938E-8F4EB3BCAFB1}" presName="bSp" presStyleCnt="0"/>
      <dgm:spPr/>
    </dgm:pt>
    <dgm:pt modelId="{1B472316-C1C1-40F5-AFA5-6F4EA1373647}" type="pres">
      <dgm:prSet presAssocID="{8CE9BDC0-7F50-40CE-938E-8F4EB3BCAFB1}" presName="process" presStyleCnt="0"/>
      <dgm:spPr/>
    </dgm:pt>
    <dgm:pt modelId="{6CF30B8A-27B4-43C6-AF73-159537C2E57C}" type="pres">
      <dgm:prSet presAssocID="{CB23B61F-42C2-4546-9B8F-2F7FBD5471AC}" presName="composite1" presStyleCnt="0"/>
      <dgm:spPr/>
    </dgm:pt>
    <dgm:pt modelId="{DF158FC9-FEA1-4FCD-AABE-0E3C07CF317F}" type="pres">
      <dgm:prSet presAssocID="{CB23B61F-42C2-4546-9B8F-2F7FBD5471AC}" presName="dummyNode1" presStyleLbl="node1" presStyleIdx="0" presStyleCnt="3"/>
      <dgm:spPr/>
    </dgm:pt>
    <dgm:pt modelId="{58DCD90A-E729-40C4-A88C-186433B06318}" type="pres">
      <dgm:prSet presAssocID="{CB23B61F-42C2-4546-9B8F-2F7FBD5471AC}" presName="childNode1" presStyleLbl="bgAcc1" presStyleIdx="0" presStyleCnt="3">
        <dgm:presLayoutVars>
          <dgm:bulletEnabled val="1"/>
        </dgm:presLayoutVars>
      </dgm:prSet>
      <dgm:spPr/>
    </dgm:pt>
    <dgm:pt modelId="{31819E91-A4AF-4B37-A1A6-76FD35CCF7C2}" type="pres">
      <dgm:prSet presAssocID="{CB23B61F-42C2-4546-9B8F-2F7FBD5471AC}" presName="childNode1tx" presStyleLbl="bgAcc1" presStyleIdx="0" presStyleCnt="3">
        <dgm:presLayoutVars>
          <dgm:bulletEnabled val="1"/>
        </dgm:presLayoutVars>
      </dgm:prSet>
      <dgm:spPr/>
    </dgm:pt>
    <dgm:pt modelId="{0A29F29F-C77B-419D-82FB-9A06565AD21A}" type="pres">
      <dgm:prSet presAssocID="{CB23B61F-42C2-4546-9B8F-2F7FBD5471AC}" presName="parentNode1" presStyleLbl="node1" presStyleIdx="0" presStyleCnt="3" custScaleX="115860" custScaleY="343937" custLinFactNeighborX="-23993" custLinFactNeighborY="-23545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97E8D1EC-B0ED-4061-BD6F-4840C5A32F25}" type="pres">
      <dgm:prSet presAssocID="{CB23B61F-42C2-4546-9B8F-2F7FBD5471AC}" presName="connSite1" presStyleCnt="0"/>
      <dgm:spPr/>
    </dgm:pt>
    <dgm:pt modelId="{ED9A53F5-1EE4-4E30-8401-DB1B6EA99EFB}" type="pres">
      <dgm:prSet presAssocID="{A40810A3-88E1-456F-8DE5-F154A3B5B8F2}" presName="Name9" presStyleLbl="sibTrans2D1" presStyleIdx="0" presStyleCnt="2"/>
      <dgm:spPr/>
      <dgm:t>
        <a:bodyPr/>
        <a:lstStyle/>
        <a:p>
          <a:endParaRPr lang="sr-Cyrl-RS"/>
        </a:p>
      </dgm:t>
    </dgm:pt>
    <dgm:pt modelId="{EB6F4C0C-9A35-466E-87B2-DEF59E57A992}" type="pres">
      <dgm:prSet presAssocID="{6807B596-F658-42A9-AA94-AF1D98FCD374}" presName="composite2" presStyleCnt="0"/>
      <dgm:spPr/>
    </dgm:pt>
    <dgm:pt modelId="{8F388D41-8364-49D7-95A9-A3A62764E5D9}" type="pres">
      <dgm:prSet presAssocID="{6807B596-F658-42A9-AA94-AF1D98FCD374}" presName="dummyNode2" presStyleLbl="node1" presStyleIdx="0" presStyleCnt="3"/>
      <dgm:spPr/>
    </dgm:pt>
    <dgm:pt modelId="{2204A76D-360A-4437-8C2E-8B9150D6FD12}" type="pres">
      <dgm:prSet presAssocID="{6807B596-F658-42A9-AA94-AF1D98FCD374}" presName="childNode2" presStyleLbl="bgAcc1" presStyleIdx="1" presStyleCnt="3">
        <dgm:presLayoutVars>
          <dgm:bulletEnabled val="1"/>
        </dgm:presLayoutVars>
      </dgm:prSet>
      <dgm:spPr/>
    </dgm:pt>
    <dgm:pt modelId="{30C24326-D1BD-4EED-B3B6-BF7F4672ECA0}" type="pres">
      <dgm:prSet presAssocID="{6807B596-F658-42A9-AA94-AF1D98FCD374}" presName="childNode2tx" presStyleLbl="bgAcc1" presStyleIdx="1" presStyleCnt="3">
        <dgm:presLayoutVars>
          <dgm:bulletEnabled val="1"/>
        </dgm:presLayoutVars>
      </dgm:prSet>
      <dgm:spPr/>
    </dgm:pt>
    <dgm:pt modelId="{4084B539-5087-41F6-838C-9EDC1006D925}" type="pres">
      <dgm:prSet presAssocID="{6807B596-F658-42A9-AA94-AF1D98FCD374}" presName="parentNode2" presStyleLbl="node1" presStyleIdx="1" presStyleCnt="3" custScaleX="111737" custScaleY="315946" custLinFactNeighborX="-14045">
        <dgm:presLayoutVars>
          <dgm:chMax val="0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2B06448F-9271-46D9-8E21-CDC051DC35C8}" type="pres">
      <dgm:prSet presAssocID="{6807B596-F658-42A9-AA94-AF1D98FCD374}" presName="connSite2" presStyleCnt="0"/>
      <dgm:spPr/>
    </dgm:pt>
    <dgm:pt modelId="{4963F0A6-0D83-4ADE-821A-BCD2ACCF736A}" type="pres">
      <dgm:prSet presAssocID="{9CE84EB5-661B-40F9-B1BF-ACBE10C47917}" presName="Name18" presStyleLbl="sibTrans2D1" presStyleIdx="1" presStyleCnt="2"/>
      <dgm:spPr/>
      <dgm:t>
        <a:bodyPr/>
        <a:lstStyle/>
        <a:p>
          <a:endParaRPr lang="sr-Cyrl-RS"/>
        </a:p>
      </dgm:t>
    </dgm:pt>
    <dgm:pt modelId="{B9D719D1-CBAD-4493-931F-C925E9BF2C7B}" type="pres">
      <dgm:prSet presAssocID="{FC6DCA4B-9F92-4FBE-820A-6782FED3E71C}" presName="composite1" presStyleCnt="0"/>
      <dgm:spPr/>
    </dgm:pt>
    <dgm:pt modelId="{4A0C844B-7E6E-427E-A40D-39C68B0D03D9}" type="pres">
      <dgm:prSet presAssocID="{FC6DCA4B-9F92-4FBE-820A-6782FED3E71C}" presName="dummyNode1" presStyleLbl="node1" presStyleIdx="1" presStyleCnt="3"/>
      <dgm:spPr/>
    </dgm:pt>
    <dgm:pt modelId="{4D77BCE8-0C4E-4251-B008-9D0F2BA5C069}" type="pres">
      <dgm:prSet presAssocID="{FC6DCA4B-9F92-4FBE-820A-6782FED3E71C}" presName="childNode1" presStyleLbl="bgAcc1" presStyleIdx="2" presStyleCnt="3">
        <dgm:presLayoutVars>
          <dgm:bulletEnabled val="1"/>
        </dgm:presLayoutVars>
      </dgm:prSet>
      <dgm:spPr/>
    </dgm:pt>
    <dgm:pt modelId="{BD89753E-DD15-4978-8ABD-2EF14ACAA1B3}" type="pres">
      <dgm:prSet presAssocID="{FC6DCA4B-9F92-4FBE-820A-6782FED3E71C}" presName="childNode1tx" presStyleLbl="bgAcc1" presStyleIdx="2" presStyleCnt="3">
        <dgm:presLayoutVars>
          <dgm:bulletEnabled val="1"/>
        </dgm:presLayoutVars>
      </dgm:prSet>
      <dgm:spPr/>
    </dgm:pt>
    <dgm:pt modelId="{FFFABDFF-E0CC-4DAC-8EFE-1D7AEBB2B412}" type="pres">
      <dgm:prSet presAssocID="{FC6DCA4B-9F92-4FBE-820A-6782FED3E71C}" presName="parentNode1" presStyleLbl="node1" presStyleIdx="2" presStyleCnt="3" custScaleY="308761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D525C99C-EA5D-43AF-BB9E-288A39976E69}" type="pres">
      <dgm:prSet presAssocID="{FC6DCA4B-9F92-4FBE-820A-6782FED3E71C}" presName="connSite1" presStyleCnt="0"/>
      <dgm:spPr/>
    </dgm:pt>
  </dgm:ptLst>
  <dgm:cxnLst>
    <dgm:cxn modelId="{A4AEFEA5-27F8-4B87-BFC9-8F44F8941196}" type="presOf" srcId="{8CE9BDC0-7F50-40CE-938E-8F4EB3BCAFB1}" destId="{F15712AD-F0C9-47D7-AC17-1C9259E84B0C}" srcOrd="0" destOrd="0" presId="urn:microsoft.com/office/officeart/2005/8/layout/hProcess4"/>
    <dgm:cxn modelId="{E4562717-6FF3-445F-9C9A-20CC4182A37F}" type="presOf" srcId="{A40810A3-88E1-456F-8DE5-F154A3B5B8F2}" destId="{ED9A53F5-1EE4-4E30-8401-DB1B6EA99EFB}" srcOrd="0" destOrd="0" presId="urn:microsoft.com/office/officeart/2005/8/layout/hProcess4"/>
    <dgm:cxn modelId="{72423650-1E75-400C-A50F-56346234DFA5}" srcId="{8CE9BDC0-7F50-40CE-938E-8F4EB3BCAFB1}" destId="{6807B596-F658-42A9-AA94-AF1D98FCD374}" srcOrd="1" destOrd="0" parTransId="{74287121-323F-40A7-B8CD-56BDA4406A0D}" sibTransId="{9CE84EB5-661B-40F9-B1BF-ACBE10C47917}"/>
    <dgm:cxn modelId="{B92D0B67-7040-4050-86D0-0BE679B657A3}" type="presOf" srcId="{FC6DCA4B-9F92-4FBE-820A-6782FED3E71C}" destId="{FFFABDFF-E0CC-4DAC-8EFE-1D7AEBB2B412}" srcOrd="0" destOrd="0" presId="urn:microsoft.com/office/officeart/2005/8/layout/hProcess4"/>
    <dgm:cxn modelId="{1D7374A4-E3E9-43EB-9714-50683F3D5073}" srcId="{8CE9BDC0-7F50-40CE-938E-8F4EB3BCAFB1}" destId="{FC6DCA4B-9F92-4FBE-820A-6782FED3E71C}" srcOrd="2" destOrd="0" parTransId="{759C6D9E-A6D7-42EC-A3B1-07EFA180CD7D}" sibTransId="{31C47D4F-F038-4CD7-9A8E-4B0FF331D749}"/>
    <dgm:cxn modelId="{66D8965F-CD2A-4446-B3AB-B0CB38D289D8}" type="presOf" srcId="{6807B596-F658-42A9-AA94-AF1D98FCD374}" destId="{4084B539-5087-41F6-838C-9EDC1006D925}" srcOrd="0" destOrd="0" presId="urn:microsoft.com/office/officeart/2005/8/layout/hProcess4"/>
    <dgm:cxn modelId="{E516631C-E984-425B-96CD-57D6DE03C62F}" type="presOf" srcId="{CB23B61F-42C2-4546-9B8F-2F7FBD5471AC}" destId="{0A29F29F-C77B-419D-82FB-9A06565AD21A}" srcOrd="0" destOrd="0" presId="urn:microsoft.com/office/officeart/2005/8/layout/hProcess4"/>
    <dgm:cxn modelId="{EAB22CF9-124D-412E-AF84-4595E2D3DD78}" type="presOf" srcId="{9CE84EB5-661B-40F9-B1BF-ACBE10C47917}" destId="{4963F0A6-0D83-4ADE-821A-BCD2ACCF736A}" srcOrd="0" destOrd="0" presId="urn:microsoft.com/office/officeart/2005/8/layout/hProcess4"/>
    <dgm:cxn modelId="{F964F62A-1A81-4B17-8118-C32AD2F7EA12}" srcId="{8CE9BDC0-7F50-40CE-938E-8F4EB3BCAFB1}" destId="{CB23B61F-42C2-4546-9B8F-2F7FBD5471AC}" srcOrd="0" destOrd="0" parTransId="{C768A3C5-F0EF-435A-A55D-EB1D90CDF643}" sibTransId="{A40810A3-88E1-456F-8DE5-F154A3B5B8F2}"/>
    <dgm:cxn modelId="{F5FC6242-BE20-4EAD-93EA-9843810FC38F}" type="presParOf" srcId="{F15712AD-F0C9-47D7-AC17-1C9259E84B0C}" destId="{00037B42-3D10-4EE6-B5F1-36E692ED477A}" srcOrd="0" destOrd="0" presId="urn:microsoft.com/office/officeart/2005/8/layout/hProcess4"/>
    <dgm:cxn modelId="{27CF0AA6-F37A-486A-BC66-1B05B5E43DA5}" type="presParOf" srcId="{F15712AD-F0C9-47D7-AC17-1C9259E84B0C}" destId="{588B30C7-8E0F-45B8-9A68-2CCE68C47DCD}" srcOrd="1" destOrd="0" presId="urn:microsoft.com/office/officeart/2005/8/layout/hProcess4"/>
    <dgm:cxn modelId="{15648523-C68C-44AD-BEDD-290768A0CD44}" type="presParOf" srcId="{F15712AD-F0C9-47D7-AC17-1C9259E84B0C}" destId="{1B472316-C1C1-40F5-AFA5-6F4EA1373647}" srcOrd="2" destOrd="0" presId="urn:microsoft.com/office/officeart/2005/8/layout/hProcess4"/>
    <dgm:cxn modelId="{9030E4D7-4C78-460A-A965-73CAD54FFF83}" type="presParOf" srcId="{1B472316-C1C1-40F5-AFA5-6F4EA1373647}" destId="{6CF30B8A-27B4-43C6-AF73-159537C2E57C}" srcOrd="0" destOrd="0" presId="urn:microsoft.com/office/officeart/2005/8/layout/hProcess4"/>
    <dgm:cxn modelId="{DD8C041B-8067-4434-81E5-5C224284B86E}" type="presParOf" srcId="{6CF30B8A-27B4-43C6-AF73-159537C2E57C}" destId="{DF158FC9-FEA1-4FCD-AABE-0E3C07CF317F}" srcOrd="0" destOrd="0" presId="urn:microsoft.com/office/officeart/2005/8/layout/hProcess4"/>
    <dgm:cxn modelId="{47C8FA42-067D-4556-B503-053EA3CDA30F}" type="presParOf" srcId="{6CF30B8A-27B4-43C6-AF73-159537C2E57C}" destId="{58DCD90A-E729-40C4-A88C-186433B06318}" srcOrd="1" destOrd="0" presId="urn:microsoft.com/office/officeart/2005/8/layout/hProcess4"/>
    <dgm:cxn modelId="{103A2F77-F43E-4741-B46C-63297AD21DE4}" type="presParOf" srcId="{6CF30B8A-27B4-43C6-AF73-159537C2E57C}" destId="{31819E91-A4AF-4B37-A1A6-76FD35CCF7C2}" srcOrd="2" destOrd="0" presId="urn:microsoft.com/office/officeart/2005/8/layout/hProcess4"/>
    <dgm:cxn modelId="{379C878B-2315-456F-804C-281FFDC18F6A}" type="presParOf" srcId="{6CF30B8A-27B4-43C6-AF73-159537C2E57C}" destId="{0A29F29F-C77B-419D-82FB-9A06565AD21A}" srcOrd="3" destOrd="0" presId="urn:microsoft.com/office/officeart/2005/8/layout/hProcess4"/>
    <dgm:cxn modelId="{B7AEDCE3-E7A4-42D8-8725-6B747E693DB4}" type="presParOf" srcId="{6CF30B8A-27B4-43C6-AF73-159537C2E57C}" destId="{97E8D1EC-B0ED-4061-BD6F-4840C5A32F25}" srcOrd="4" destOrd="0" presId="urn:microsoft.com/office/officeart/2005/8/layout/hProcess4"/>
    <dgm:cxn modelId="{59289548-F37B-45DD-AB26-480C035B5058}" type="presParOf" srcId="{1B472316-C1C1-40F5-AFA5-6F4EA1373647}" destId="{ED9A53F5-1EE4-4E30-8401-DB1B6EA99EFB}" srcOrd="1" destOrd="0" presId="urn:microsoft.com/office/officeart/2005/8/layout/hProcess4"/>
    <dgm:cxn modelId="{C3686CE7-5647-46B7-A26D-3B72A99E162E}" type="presParOf" srcId="{1B472316-C1C1-40F5-AFA5-6F4EA1373647}" destId="{EB6F4C0C-9A35-466E-87B2-DEF59E57A992}" srcOrd="2" destOrd="0" presId="urn:microsoft.com/office/officeart/2005/8/layout/hProcess4"/>
    <dgm:cxn modelId="{01A3A149-B596-4F33-8378-607452513002}" type="presParOf" srcId="{EB6F4C0C-9A35-466E-87B2-DEF59E57A992}" destId="{8F388D41-8364-49D7-95A9-A3A62764E5D9}" srcOrd="0" destOrd="0" presId="urn:microsoft.com/office/officeart/2005/8/layout/hProcess4"/>
    <dgm:cxn modelId="{472FA333-36BD-4C45-B5A5-160A90C3E879}" type="presParOf" srcId="{EB6F4C0C-9A35-466E-87B2-DEF59E57A992}" destId="{2204A76D-360A-4437-8C2E-8B9150D6FD12}" srcOrd="1" destOrd="0" presId="urn:microsoft.com/office/officeart/2005/8/layout/hProcess4"/>
    <dgm:cxn modelId="{695EBFED-8592-442D-A5BE-2C0D79F9FBC5}" type="presParOf" srcId="{EB6F4C0C-9A35-466E-87B2-DEF59E57A992}" destId="{30C24326-D1BD-4EED-B3B6-BF7F4672ECA0}" srcOrd="2" destOrd="0" presId="urn:microsoft.com/office/officeart/2005/8/layout/hProcess4"/>
    <dgm:cxn modelId="{4F505263-875A-4949-8052-42DF29E9F997}" type="presParOf" srcId="{EB6F4C0C-9A35-466E-87B2-DEF59E57A992}" destId="{4084B539-5087-41F6-838C-9EDC1006D925}" srcOrd="3" destOrd="0" presId="urn:microsoft.com/office/officeart/2005/8/layout/hProcess4"/>
    <dgm:cxn modelId="{09548487-F784-4638-9675-421220036296}" type="presParOf" srcId="{EB6F4C0C-9A35-466E-87B2-DEF59E57A992}" destId="{2B06448F-9271-46D9-8E21-CDC051DC35C8}" srcOrd="4" destOrd="0" presId="urn:microsoft.com/office/officeart/2005/8/layout/hProcess4"/>
    <dgm:cxn modelId="{67FCCA27-DB3A-4077-A474-A004F3C7D350}" type="presParOf" srcId="{1B472316-C1C1-40F5-AFA5-6F4EA1373647}" destId="{4963F0A6-0D83-4ADE-821A-BCD2ACCF736A}" srcOrd="3" destOrd="0" presId="urn:microsoft.com/office/officeart/2005/8/layout/hProcess4"/>
    <dgm:cxn modelId="{F19CDB22-60C9-4470-B9ED-EE80228B4B05}" type="presParOf" srcId="{1B472316-C1C1-40F5-AFA5-6F4EA1373647}" destId="{B9D719D1-CBAD-4493-931F-C925E9BF2C7B}" srcOrd="4" destOrd="0" presId="urn:microsoft.com/office/officeart/2005/8/layout/hProcess4"/>
    <dgm:cxn modelId="{9F9778E8-8139-4270-BA5D-D9C840824EC1}" type="presParOf" srcId="{B9D719D1-CBAD-4493-931F-C925E9BF2C7B}" destId="{4A0C844B-7E6E-427E-A40D-39C68B0D03D9}" srcOrd="0" destOrd="0" presId="urn:microsoft.com/office/officeart/2005/8/layout/hProcess4"/>
    <dgm:cxn modelId="{21336CA7-E8DB-4403-8EB9-73342B190A08}" type="presParOf" srcId="{B9D719D1-CBAD-4493-931F-C925E9BF2C7B}" destId="{4D77BCE8-0C4E-4251-B008-9D0F2BA5C069}" srcOrd="1" destOrd="0" presId="urn:microsoft.com/office/officeart/2005/8/layout/hProcess4"/>
    <dgm:cxn modelId="{E987140F-0E35-41A6-9005-A699934AD98A}" type="presParOf" srcId="{B9D719D1-CBAD-4493-931F-C925E9BF2C7B}" destId="{BD89753E-DD15-4978-8ABD-2EF14ACAA1B3}" srcOrd="2" destOrd="0" presId="urn:microsoft.com/office/officeart/2005/8/layout/hProcess4"/>
    <dgm:cxn modelId="{E32BDABA-DC70-479C-BFC7-8E49C71520FC}" type="presParOf" srcId="{B9D719D1-CBAD-4493-931F-C925E9BF2C7B}" destId="{FFFABDFF-E0CC-4DAC-8EFE-1D7AEBB2B412}" srcOrd="3" destOrd="0" presId="urn:microsoft.com/office/officeart/2005/8/layout/hProcess4"/>
    <dgm:cxn modelId="{2971FCD0-EF2A-4022-9ECE-0576299F2E33}" type="presParOf" srcId="{B9D719D1-CBAD-4493-931F-C925E9BF2C7B}" destId="{D525C99C-EA5D-43AF-BB9E-288A39976E6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C1192-81DB-4A67-ABA1-2C6DC015BF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Cyrl-RS"/>
        </a:p>
      </dgm:t>
    </dgm:pt>
    <dgm:pt modelId="{55B39986-1740-47FD-A7BE-0C9E48E6DFC7}">
      <dgm:prSet phldrT="[Text]" custT="1"/>
      <dgm:spPr/>
      <dgm:t>
        <a:bodyPr/>
        <a:lstStyle/>
        <a:p>
          <a:r>
            <a:rPr lang="sr-Cyrl-RS" sz="2400" b="1" dirty="0" smtClean="0">
              <a:solidFill>
                <a:schemeClr val="tx1"/>
              </a:solidFill>
            </a:rPr>
            <a:t>Конкретна помоћ</a:t>
          </a:r>
          <a:endParaRPr lang="sr-Cyrl-RS" sz="2400" b="1" dirty="0">
            <a:solidFill>
              <a:schemeClr val="tx1"/>
            </a:solidFill>
          </a:endParaRPr>
        </a:p>
      </dgm:t>
    </dgm:pt>
    <dgm:pt modelId="{B9A8D570-9E26-4539-991F-BA08B5D9DDF5}" type="parTrans" cxnId="{BED52116-2AE3-4BAD-BFA6-9C95B7B8400C}">
      <dgm:prSet/>
      <dgm:spPr/>
      <dgm:t>
        <a:bodyPr/>
        <a:lstStyle/>
        <a:p>
          <a:endParaRPr lang="sr-Cyrl-RS"/>
        </a:p>
      </dgm:t>
    </dgm:pt>
    <dgm:pt modelId="{902AB9C4-2F07-4FFD-8242-EBA4B8540969}" type="sibTrans" cxnId="{BED52116-2AE3-4BAD-BFA6-9C95B7B8400C}">
      <dgm:prSet/>
      <dgm:spPr/>
      <dgm:t>
        <a:bodyPr/>
        <a:lstStyle/>
        <a:p>
          <a:endParaRPr lang="sr-Cyrl-RS"/>
        </a:p>
      </dgm:t>
    </dgm:pt>
    <dgm:pt modelId="{1C084A35-6595-498B-AEBD-D752296FB93A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 структура породице</a:t>
          </a:r>
          <a:endParaRPr lang="sr-Cyrl-RS" b="1" dirty="0">
            <a:solidFill>
              <a:schemeClr val="tx1"/>
            </a:solidFill>
          </a:endParaRPr>
        </a:p>
      </dgm:t>
    </dgm:pt>
    <dgm:pt modelId="{4220B7D2-1CE7-4C2C-B87C-B683E8DB2436}" type="parTrans" cxnId="{C767E784-E331-44FA-B256-646FE3D4E93F}">
      <dgm:prSet/>
      <dgm:spPr/>
      <dgm:t>
        <a:bodyPr/>
        <a:lstStyle/>
        <a:p>
          <a:endParaRPr lang="sr-Cyrl-RS"/>
        </a:p>
      </dgm:t>
    </dgm:pt>
    <dgm:pt modelId="{6202A48D-2927-4645-AD8E-057B812C6E97}" type="sibTrans" cxnId="{C767E784-E331-44FA-B256-646FE3D4E93F}">
      <dgm:prSet/>
      <dgm:spPr/>
      <dgm:t>
        <a:bodyPr/>
        <a:lstStyle/>
        <a:p>
          <a:endParaRPr lang="sr-Cyrl-RS"/>
        </a:p>
      </dgm:t>
    </dgm:pt>
    <dgm:pt modelId="{4F07E7C1-3492-43EF-A3D9-0549F1B08695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Социо- економски статус породице</a:t>
          </a:r>
          <a:endParaRPr lang="sr-Cyrl-RS" b="1" dirty="0">
            <a:solidFill>
              <a:schemeClr val="tx1"/>
            </a:solidFill>
          </a:endParaRPr>
        </a:p>
      </dgm:t>
    </dgm:pt>
    <dgm:pt modelId="{50F7932D-98B0-4ECF-9309-37894DF8AB1F}" type="parTrans" cxnId="{B7F8CE85-F5FE-4DB1-ACFD-902601C3352D}">
      <dgm:prSet/>
      <dgm:spPr/>
      <dgm:t>
        <a:bodyPr/>
        <a:lstStyle/>
        <a:p>
          <a:endParaRPr lang="sr-Cyrl-RS"/>
        </a:p>
      </dgm:t>
    </dgm:pt>
    <dgm:pt modelId="{E43696EA-F56C-47AB-86EE-74299943708C}" type="sibTrans" cxnId="{B7F8CE85-F5FE-4DB1-ACFD-902601C3352D}">
      <dgm:prSet/>
      <dgm:spPr/>
      <dgm:t>
        <a:bodyPr/>
        <a:lstStyle/>
        <a:p>
          <a:endParaRPr lang="sr-Cyrl-RS"/>
        </a:p>
      </dgm:t>
    </dgm:pt>
    <dgm:pt modelId="{F76498E9-88B0-477F-B304-AA52ED31ADC3}">
      <dgm:prSet phldrT="[Text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опремљеност савременим технологијама;</a:t>
          </a:r>
          <a:endParaRPr lang="sr-Cyrl-RS" b="1" dirty="0">
            <a:solidFill>
              <a:schemeClr val="tx1"/>
            </a:solidFill>
          </a:endParaRPr>
        </a:p>
      </dgm:t>
    </dgm:pt>
    <dgm:pt modelId="{7BB46A51-4066-4F87-BF33-21F2CDAA01F9}" type="parTrans" cxnId="{9592CFC9-5C5C-489A-B3F2-59E5AB95FBB7}">
      <dgm:prSet/>
      <dgm:spPr/>
      <dgm:t>
        <a:bodyPr/>
        <a:lstStyle/>
        <a:p>
          <a:endParaRPr lang="sr-Cyrl-RS"/>
        </a:p>
      </dgm:t>
    </dgm:pt>
    <dgm:pt modelId="{00E2B3A8-FE11-47EA-AD20-2B9F7EE0009A}" type="sibTrans" cxnId="{9592CFC9-5C5C-489A-B3F2-59E5AB95FBB7}">
      <dgm:prSet/>
      <dgm:spPr/>
      <dgm:t>
        <a:bodyPr/>
        <a:lstStyle/>
        <a:p>
          <a:endParaRPr lang="sr-Cyrl-RS"/>
        </a:p>
      </dgm:t>
    </dgm:pt>
    <dgm:pt modelId="{D08A2EB0-2AEC-4F32-A620-CD84E31C7440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породични односи-динамика породице</a:t>
          </a:r>
          <a:endParaRPr lang="sr-Cyrl-RS" b="1" dirty="0">
            <a:solidFill>
              <a:schemeClr val="tx1"/>
            </a:solidFill>
          </a:endParaRPr>
        </a:p>
      </dgm:t>
    </dgm:pt>
    <dgm:pt modelId="{EFA3FC05-28D4-431C-9B37-857404B880CD}" type="parTrans" cxnId="{BCA6D568-92B6-4C3D-B94E-3E8DDCF441A8}">
      <dgm:prSet/>
      <dgm:spPr/>
      <dgm:t>
        <a:bodyPr/>
        <a:lstStyle/>
        <a:p>
          <a:endParaRPr lang="sr-Cyrl-RS"/>
        </a:p>
      </dgm:t>
    </dgm:pt>
    <dgm:pt modelId="{52931558-52DF-4E65-82CF-9AEDEF6CABFF}" type="sibTrans" cxnId="{BCA6D568-92B6-4C3D-B94E-3E8DDCF441A8}">
      <dgm:prSet/>
      <dgm:spPr/>
      <dgm:t>
        <a:bodyPr/>
        <a:lstStyle/>
        <a:p>
          <a:endParaRPr lang="sr-Cyrl-RS"/>
        </a:p>
      </dgm:t>
    </dgm:pt>
    <dgm:pt modelId="{DD989B36-6A64-493C-BED5-D8DF131AC3C5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дигитална писменост родитеља и деце</a:t>
          </a:r>
          <a:endParaRPr lang="sr-Cyrl-RS" b="1" dirty="0">
            <a:solidFill>
              <a:schemeClr val="tx1"/>
            </a:solidFill>
          </a:endParaRPr>
        </a:p>
      </dgm:t>
    </dgm:pt>
    <dgm:pt modelId="{3966A728-723F-4EA7-99CB-8E0EAF9ED002}" type="parTrans" cxnId="{AE90FE6F-6062-4F21-AFD6-F53C4CD6AADB}">
      <dgm:prSet/>
      <dgm:spPr/>
      <dgm:t>
        <a:bodyPr/>
        <a:lstStyle/>
        <a:p>
          <a:endParaRPr lang="sr-Cyrl-RS"/>
        </a:p>
      </dgm:t>
    </dgm:pt>
    <dgm:pt modelId="{F0364DB0-84F9-4F79-8DE7-85C7A0676BB6}" type="sibTrans" cxnId="{AE90FE6F-6062-4F21-AFD6-F53C4CD6AADB}">
      <dgm:prSet/>
      <dgm:spPr/>
      <dgm:t>
        <a:bodyPr/>
        <a:lstStyle/>
        <a:p>
          <a:endParaRPr lang="sr-Cyrl-RS"/>
        </a:p>
      </dgm:t>
    </dgm:pt>
    <dgm:pt modelId="{B185EA86-642A-4507-8046-E890DA99AEC8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карактеристике личности</a:t>
          </a:r>
          <a:endParaRPr lang="sr-Cyrl-RS" b="1" dirty="0">
            <a:solidFill>
              <a:schemeClr val="tx1"/>
            </a:solidFill>
          </a:endParaRPr>
        </a:p>
      </dgm:t>
    </dgm:pt>
    <dgm:pt modelId="{7A4AA405-F396-41C4-9FC5-7B6AF5FA0768}" type="parTrans" cxnId="{BFC3E63E-7011-4051-BFE3-BCE4C50F56B5}">
      <dgm:prSet/>
      <dgm:spPr/>
      <dgm:t>
        <a:bodyPr/>
        <a:lstStyle/>
        <a:p>
          <a:endParaRPr lang="sr-Cyrl-RS"/>
        </a:p>
      </dgm:t>
    </dgm:pt>
    <dgm:pt modelId="{DB22808E-55CD-4548-B3EE-177052128F2D}" type="sibTrans" cxnId="{BFC3E63E-7011-4051-BFE3-BCE4C50F56B5}">
      <dgm:prSet/>
      <dgm:spPr/>
      <dgm:t>
        <a:bodyPr/>
        <a:lstStyle/>
        <a:p>
          <a:endParaRPr lang="sr-Cyrl-RS"/>
        </a:p>
      </dgm:t>
    </dgm:pt>
    <dgm:pt modelId="{8A4798BF-935F-425C-8B4A-710EF1D507A3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искуство детета у организацији рада </a:t>
          </a:r>
          <a:endParaRPr lang="sr-Cyrl-RS" b="1" dirty="0">
            <a:solidFill>
              <a:schemeClr val="tx1"/>
            </a:solidFill>
          </a:endParaRPr>
        </a:p>
      </dgm:t>
    </dgm:pt>
    <dgm:pt modelId="{F7FFFE90-1C28-4460-A6B9-B336FB2797A5}" type="parTrans" cxnId="{FB6AF72F-DF02-4EBE-8F56-02008120ABAB}">
      <dgm:prSet/>
      <dgm:spPr/>
      <dgm:t>
        <a:bodyPr/>
        <a:lstStyle/>
        <a:p>
          <a:endParaRPr lang="sr-Cyrl-RS"/>
        </a:p>
      </dgm:t>
    </dgm:pt>
    <dgm:pt modelId="{75581721-23B7-43F1-820A-8AAC735D0F6B}" type="sibTrans" cxnId="{FB6AF72F-DF02-4EBE-8F56-02008120ABAB}">
      <dgm:prSet/>
      <dgm:spPr/>
      <dgm:t>
        <a:bodyPr/>
        <a:lstStyle/>
        <a:p>
          <a:endParaRPr lang="sr-Cyrl-RS"/>
        </a:p>
      </dgm:t>
    </dgm:pt>
    <dgm:pt modelId="{ECC63D26-D8F0-4A3D-9ADC-7F2E1A013B6C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?????</a:t>
          </a:r>
          <a:endParaRPr lang="sr-Cyrl-RS" b="1" dirty="0">
            <a:solidFill>
              <a:schemeClr val="tx1"/>
            </a:solidFill>
          </a:endParaRPr>
        </a:p>
      </dgm:t>
    </dgm:pt>
    <dgm:pt modelId="{08FA97EE-B489-49FD-9C9C-93C15E5EB8DF}" type="parTrans" cxnId="{87C7C294-DF89-4CE9-B2DF-9C3CE733D5C4}">
      <dgm:prSet/>
      <dgm:spPr/>
      <dgm:t>
        <a:bodyPr/>
        <a:lstStyle/>
        <a:p>
          <a:endParaRPr lang="sr-Cyrl-RS"/>
        </a:p>
      </dgm:t>
    </dgm:pt>
    <dgm:pt modelId="{0AC7CAC4-B7EF-443A-86AF-3DB409AD829C}" type="sibTrans" cxnId="{87C7C294-DF89-4CE9-B2DF-9C3CE733D5C4}">
      <dgm:prSet/>
      <dgm:spPr/>
      <dgm:t>
        <a:bodyPr/>
        <a:lstStyle/>
        <a:p>
          <a:endParaRPr lang="sr-Cyrl-RS"/>
        </a:p>
      </dgm:t>
    </dgm:pt>
    <dgm:pt modelId="{3CD64841-E220-410F-804B-B265E9CC0B74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узраст детета</a:t>
          </a:r>
          <a:endParaRPr lang="sr-Cyrl-RS" b="1" dirty="0">
            <a:solidFill>
              <a:schemeClr val="tx1"/>
            </a:solidFill>
          </a:endParaRPr>
        </a:p>
      </dgm:t>
    </dgm:pt>
    <dgm:pt modelId="{F5229EBB-DABF-4409-928F-693CED33B6B2}" type="parTrans" cxnId="{1858DBB0-F82E-45A9-A122-254D626AC4C8}">
      <dgm:prSet/>
      <dgm:spPr/>
      <dgm:t>
        <a:bodyPr/>
        <a:lstStyle/>
        <a:p>
          <a:endParaRPr lang="sr-Cyrl-RS"/>
        </a:p>
      </dgm:t>
    </dgm:pt>
    <dgm:pt modelId="{F434570F-E114-4072-9E0C-7850F275B8E2}" type="sibTrans" cxnId="{1858DBB0-F82E-45A9-A122-254D626AC4C8}">
      <dgm:prSet/>
      <dgm:spPr/>
      <dgm:t>
        <a:bodyPr/>
        <a:lstStyle/>
        <a:p>
          <a:endParaRPr lang="sr-Cyrl-RS"/>
        </a:p>
      </dgm:t>
    </dgm:pt>
    <dgm:pt modelId="{F0D0AFE5-D709-42E9-B99C-37F092B8EA22}">
      <dgm:prSet phldrT="[Text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постигнућа детета</a:t>
          </a:r>
          <a:r>
            <a:rPr lang="ru-RU" dirty="0" smtClean="0"/>
            <a:t>,</a:t>
          </a:r>
          <a:endParaRPr lang="sr-Cyrl-RS" dirty="0"/>
        </a:p>
      </dgm:t>
    </dgm:pt>
    <dgm:pt modelId="{D8BD7FCB-C3A8-4912-AE68-EBDD509444F0}" type="parTrans" cxnId="{6C6FD91C-D847-4CE5-93A4-5AD464AFC222}">
      <dgm:prSet/>
      <dgm:spPr/>
      <dgm:t>
        <a:bodyPr/>
        <a:lstStyle/>
        <a:p>
          <a:endParaRPr lang="sr-Cyrl-RS"/>
        </a:p>
      </dgm:t>
    </dgm:pt>
    <dgm:pt modelId="{F4521D59-AB0D-490D-ABD4-4015BF7B0F35}" type="sibTrans" cxnId="{6C6FD91C-D847-4CE5-93A4-5AD464AFC222}">
      <dgm:prSet/>
      <dgm:spPr/>
      <dgm:t>
        <a:bodyPr/>
        <a:lstStyle/>
        <a:p>
          <a:endParaRPr lang="sr-Cyrl-RS"/>
        </a:p>
      </dgm:t>
    </dgm:pt>
    <dgm:pt modelId="{5A079132-C912-4724-9758-A72FD0C2FC71}" type="pres">
      <dgm:prSet presAssocID="{C2CC1192-81DB-4A67-ABA1-2C6DC015BF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F29C9288-8FA8-4A1D-9874-D55975F7BBDD}" type="pres">
      <dgm:prSet presAssocID="{55B39986-1740-47FD-A7BE-0C9E48E6DFC7}" presName="centerShape" presStyleLbl="node0" presStyleIdx="0" presStyleCnt="1" custScaleX="120929"/>
      <dgm:spPr/>
      <dgm:t>
        <a:bodyPr/>
        <a:lstStyle/>
        <a:p>
          <a:endParaRPr lang="sr-Cyrl-RS"/>
        </a:p>
      </dgm:t>
    </dgm:pt>
    <dgm:pt modelId="{40E0CE09-D583-45ED-A9A3-2AA79208C0F1}" type="pres">
      <dgm:prSet presAssocID="{4220B7D2-1CE7-4C2C-B87C-B683E8DB2436}" presName="parTrans" presStyleLbl="bgSibTrans2D1" presStyleIdx="0" presStyleCnt="10"/>
      <dgm:spPr/>
      <dgm:t>
        <a:bodyPr/>
        <a:lstStyle/>
        <a:p>
          <a:endParaRPr lang="sr-Cyrl-RS"/>
        </a:p>
      </dgm:t>
    </dgm:pt>
    <dgm:pt modelId="{C5149447-2A7F-4DA9-8179-73AEABB590A4}" type="pres">
      <dgm:prSet presAssocID="{1C084A35-6595-498B-AEBD-D752296FB93A}" presName="node" presStyleLbl="node1" presStyleIdx="0" presStyleCnt="10" custScaleX="160683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E00EBA03-B46E-4782-93DD-08208116EF3B}" type="pres">
      <dgm:prSet presAssocID="{50F7932D-98B0-4ECF-9309-37894DF8AB1F}" presName="parTrans" presStyleLbl="bgSibTrans2D1" presStyleIdx="1" presStyleCnt="10"/>
      <dgm:spPr/>
      <dgm:t>
        <a:bodyPr/>
        <a:lstStyle/>
        <a:p>
          <a:endParaRPr lang="sr-Cyrl-RS"/>
        </a:p>
      </dgm:t>
    </dgm:pt>
    <dgm:pt modelId="{A2E46282-A0AD-4B40-8970-6811DCC20645}" type="pres">
      <dgm:prSet presAssocID="{4F07E7C1-3492-43EF-A3D9-0549F1B08695}" presName="node" presStyleLbl="node1" presStyleIdx="1" presStyleCnt="10" custScaleX="155175" custRadScaleRad="73757" custRadScaleInc="-1245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EAC95E78-0EE2-4BA3-8546-60E5A939A9E6}" type="pres">
      <dgm:prSet presAssocID="{7BB46A51-4066-4F87-BF33-21F2CDAA01F9}" presName="parTrans" presStyleLbl="bgSibTrans2D1" presStyleIdx="2" presStyleCnt="10"/>
      <dgm:spPr/>
      <dgm:t>
        <a:bodyPr/>
        <a:lstStyle/>
        <a:p>
          <a:endParaRPr lang="sr-Cyrl-RS"/>
        </a:p>
      </dgm:t>
    </dgm:pt>
    <dgm:pt modelId="{A3A6399F-C977-43AD-B795-B7425EA43F59}" type="pres">
      <dgm:prSet presAssocID="{F76498E9-88B0-477F-B304-AA52ED31ADC3}" presName="node" presStyleLbl="node1" presStyleIdx="2" presStyleCnt="10" custScaleX="146461" custRadScaleRad="97683" custRadScaleInc="-41640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13EF5ECC-DAD5-46EC-A8BB-1B111365F2D2}" type="pres">
      <dgm:prSet presAssocID="{EFA3FC05-28D4-431C-9B37-857404B880CD}" presName="parTrans" presStyleLbl="bgSibTrans2D1" presStyleIdx="3" presStyleCnt="10"/>
      <dgm:spPr/>
      <dgm:t>
        <a:bodyPr/>
        <a:lstStyle/>
        <a:p>
          <a:endParaRPr lang="sr-Cyrl-RS"/>
        </a:p>
      </dgm:t>
    </dgm:pt>
    <dgm:pt modelId="{E97E4CA1-E9AF-435C-A84A-FFC3E7DF8605}" type="pres">
      <dgm:prSet presAssocID="{D08A2EB0-2AEC-4F32-A620-CD84E31C7440}" presName="node" presStyleLbl="node1" presStyleIdx="3" presStyleCnt="10" custScaleX="134902" custRadScaleRad="72234" custRadScaleInc="-11893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C92F959-2C7E-4FA9-AC13-DEBC4030D415}" type="pres">
      <dgm:prSet presAssocID="{3966A728-723F-4EA7-99CB-8E0EAF9ED002}" presName="parTrans" presStyleLbl="bgSibTrans2D1" presStyleIdx="4" presStyleCnt="10"/>
      <dgm:spPr/>
      <dgm:t>
        <a:bodyPr/>
        <a:lstStyle/>
        <a:p>
          <a:endParaRPr lang="sr-Cyrl-RS"/>
        </a:p>
      </dgm:t>
    </dgm:pt>
    <dgm:pt modelId="{0FB61A4A-075B-4166-91AE-2285D7E0BB2A}" type="pres">
      <dgm:prSet presAssocID="{DD989B36-6A64-493C-BED5-D8DF131AC3C5}" presName="node" presStyleLbl="node1" presStyleIdx="4" presStyleCnt="10" custScaleX="154201" custRadScaleRad="93725" custRadScaleInc="-24646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36F1F575-E642-49F4-B4A1-793E8CBE234F}" type="pres">
      <dgm:prSet presAssocID="{7A4AA405-F396-41C4-9FC5-7B6AF5FA0768}" presName="parTrans" presStyleLbl="bgSibTrans2D1" presStyleIdx="5" presStyleCnt="10"/>
      <dgm:spPr/>
      <dgm:t>
        <a:bodyPr/>
        <a:lstStyle/>
        <a:p>
          <a:endParaRPr lang="sr-Cyrl-RS"/>
        </a:p>
      </dgm:t>
    </dgm:pt>
    <dgm:pt modelId="{C521F037-C12B-4350-A0CD-A99FFDDA42F0}" type="pres">
      <dgm:prSet presAssocID="{B185EA86-642A-4507-8046-E890DA99AEC8}" presName="node" presStyleLbl="node1" presStyleIdx="5" presStyleCnt="10" custScaleX="145837" custRadScaleRad="61706" custRadScaleInc="-1492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DFDA82D3-3E31-42B2-93C3-A3EA3063C59B}" type="pres">
      <dgm:prSet presAssocID="{F5229EBB-DABF-4409-928F-693CED33B6B2}" presName="parTrans" presStyleLbl="bgSibTrans2D1" presStyleIdx="6" presStyleCnt="10"/>
      <dgm:spPr/>
      <dgm:t>
        <a:bodyPr/>
        <a:lstStyle/>
        <a:p>
          <a:endParaRPr lang="sr-Cyrl-RS"/>
        </a:p>
      </dgm:t>
    </dgm:pt>
    <dgm:pt modelId="{9AC248D6-511B-41C0-855F-33CBC396CE7D}" type="pres">
      <dgm:prSet presAssocID="{3CD64841-E220-410F-804B-B265E9CC0B74}" presName="node" presStyleLbl="node1" presStyleIdx="6" presStyleCnt="10" custScaleX="143734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025C989-4959-4858-AD83-E795249262D7}" type="pres">
      <dgm:prSet presAssocID="{D8BD7FCB-C3A8-4912-AE68-EBDD509444F0}" presName="parTrans" presStyleLbl="bgSibTrans2D1" presStyleIdx="7" presStyleCnt="10"/>
      <dgm:spPr/>
      <dgm:t>
        <a:bodyPr/>
        <a:lstStyle/>
        <a:p>
          <a:endParaRPr lang="sr-Cyrl-RS"/>
        </a:p>
      </dgm:t>
    </dgm:pt>
    <dgm:pt modelId="{F44C214E-6B67-45B7-868A-FA664582FD97}" type="pres">
      <dgm:prSet presAssocID="{F0D0AFE5-D709-42E9-B99C-37F092B8EA22}" presName="node" presStyleLbl="node1" presStyleIdx="7" presStyleCnt="10" custScaleX="143583" custRadScaleRad="72083" custRadScaleInc="8078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B3C5C324-1A7D-4864-9777-336B099812DD}" type="pres">
      <dgm:prSet presAssocID="{F7FFFE90-1C28-4460-A6B9-B336FB2797A5}" presName="parTrans" presStyleLbl="bgSibTrans2D1" presStyleIdx="8" presStyleCnt="10"/>
      <dgm:spPr/>
      <dgm:t>
        <a:bodyPr/>
        <a:lstStyle/>
        <a:p>
          <a:endParaRPr lang="sr-Cyrl-RS"/>
        </a:p>
      </dgm:t>
    </dgm:pt>
    <dgm:pt modelId="{751FDD0A-FE7B-48E2-8F30-C29332D78AAF}" type="pres">
      <dgm:prSet presAssocID="{8A4798BF-935F-425C-8B4A-710EF1D507A3}" presName="node" presStyleLbl="node1" presStyleIdx="8" presStyleCnt="10" custScaleX="132415" custRadScaleRad="96134" custRadScaleInc="31087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F03C5A67-9F74-4407-A268-EAB59DD869AC}" type="pres">
      <dgm:prSet presAssocID="{08FA97EE-B489-49FD-9C9C-93C15E5EB8DF}" presName="parTrans" presStyleLbl="bgSibTrans2D1" presStyleIdx="9" presStyleCnt="10"/>
      <dgm:spPr/>
      <dgm:t>
        <a:bodyPr/>
        <a:lstStyle/>
        <a:p>
          <a:endParaRPr lang="sr-Cyrl-RS"/>
        </a:p>
      </dgm:t>
    </dgm:pt>
    <dgm:pt modelId="{3A626E47-2430-42B2-92B9-191951B75711}" type="pres">
      <dgm:prSet presAssocID="{ECC63D26-D8F0-4A3D-9ADC-7F2E1A013B6C}" presName="node" presStyleLbl="node1" presStyleIdx="9" presStyleCnt="10" custScaleX="141789" custRadScaleRad="78234" custRadScaleInc="8205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4C3AFA4E-1F48-4980-B812-35EC7A6FE4E4}" type="presOf" srcId="{EFA3FC05-28D4-431C-9B37-857404B880CD}" destId="{13EF5ECC-DAD5-46EC-A8BB-1B111365F2D2}" srcOrd="0" destOrd="0" presId="urn:microsoft.com/office/officeart/2005/8/layout/radial4"/>
    <dgm:cxn modelId="{BCA6D568-92B6-4C3D-B94E-3E8DDCF441A8}" srcId="{55B39986-1740-47FD-A7BE-0C9E48E6DFC7}" destId="{D08A2EB0-2AEC-4F32-A620-CD84E31C7440}" srcOrd="3" destOrd="0" parTransId="{EFA3FC05-28D4-431C-9B37-857404B880CD}" sibTransId="{52931558-52DF-4E65-82CF-9AEDEF6CABFF}"/>
    <dgm:cxn modelId="{898817F7-833F-423D-9F54-9343E845250E}" type="presOf" srcId="{50F7932D-98B0-4ECF-9309-37894DF8AB1F}" destId="{E00EBA03-B46E-4782-93DD-08208116EF3B}" srcOrd="0" destOrd="0" presId="urn:microsoft.com/office/officeart/2005/8/layout/radial4"/>
    <dgm:cxn modelId="{9592CFC9-5C5C-489A-B3F2-59E5AB95FBB7}" srcId="{55B39986-1740-47FD-A7BE-0C9E48E6DFC7}" destId="{F76498E9-88B0-477F-B304-AA52ED31ADC3}" srcOrd="2" destOrd="0" parTransId="{7BB46A51-4066-4F87-BF33-21F2CDAA01F9}" sibTransId="{00E2B3A8-FE11-47EA-AD20-2B9F7EE0009A}"/>
    <dgm:cxn modelId="{ED442938-D444-4C17-832A-B4E951E1E0A7}" type="presOf" srcId="{4220B7D2-1CE7-4C2C-B87C-B683E8DB2436}" destId="{40E0CE09-D583-45ED-A9A3-2AA79208C0F1}" srcOrd="0" destOrd="0" presId="urn:microsoft.com/office/officeart/2005/8/layout/radial4"/>
    <dgm:cxn modelId="{13954EDA-1E72-4A9A-984B-D05F3192098A}" type="presOf" srcId="{F5229EBB-DABF-4409-928F-693CED33B6B2}" destId="{DFDA82D3-3E31-42B2-93C3-A3EA3063C59B}" srcOrd="0" destOrd="0" presId="urn:microsoft.com/office/officeart/2005/8/layout/radial4"/>
    <dgm:cxn modelId="{2C1CAC3D-898F-460D-B805-33DCE9102A03}" type="presOf" srcId="{F76498E9-88B0-477F-B304-AA52ED31ADC3}" destId="{A3A6399F-C977-43AD-B795-B7425EA43F59}" srcOrd="0" destOrd="0" presId="urn:microsoft.com/office/officeart/2005/8/layout/radial4"/>
    <dgm:cxn modelId="{6ECB963F-5F37-4779-9A9D-61A5E61044AE}" type="presOf" srcId="{55B39986-1740-47FD-A7BE-0C9E48E6DFC7}" destId="{F29C9288-8FA8-4A1D-9874-D55975F7BBDD}" srcOrd="0" destOrd="0" presId="urn:microsoft.com/office/officeart/2005/8/layout/radial4"/>
    <dgm:cxn modelId="{F34B9513-7F97-46F9-A9CB-EE5145E97E10}" type="presOf" srcId="{DD989B36-6A64-493C-BED5-D8DF131AC3C5}" destId="{0FB61A4A-075B-4166-91AE-2285D7E0BB2A}" srcOrd="0" destOrd="0" presId="urn:microsoft.com/office/officeart/2005/8/layout/radial4"/>
    <dgm:cxn modelId="{D829712C-098F-4EE1-B1E4-8DDA9E90A53A}" type="presOf" srcId="{4F07E7C1-3492-43EF-A3D9-0549F1B08695}" destId="{A2E46282-A0AD-4B40-8970-6811DCC20645}" srcOrd="0" destOrd="0" presId="urn:microsoft.com/office/officeart/2005/8/layout/radial4"/>
    <dgm:cxn modelId="{87C7C294-DF89-4CE9-B2DF-9C3CE733D5C4}" srcId="{55B39986-1740-47FD-A7BE-0C9E48E6DFC7}" destId="{ECC63D26-D8F0-4A3D-9ADC-7F2E1A013B6C}" srcOrd="9" destOrd="0" parTransId="{08FA97EE-B489-49FD-9C9C-93C15E5EB8DF}" sibTransId="{0AC7CAC4-B7EF-443A-86AF-3DB409AD829C}"/>
    <dgm:cxn modelId="{38E32C16-61B5-4E46-81D7-CB6329AFEEC7}" type="presOf" srcId="{F0D0AFE5-D709-42E9-B99C-37F092B8EA22}" destId="{F44C214E-6B67-45B7-868A-FA664582FD97}" srcOrd="0" destOrd="0" presId="urn:microsoft.com/office/officeart/2005/8/layout/radial4"/>
    <dgm:cxn modelId="{F075D0F2-3FCE-4291-8731-16B19AD18AC9}" type="presOf" srcId="{3966A728-723F-4EA7-99CB-8E0EAF9ED002}" destId="{0C92F959-2C7E-4FA9-AC13-DEBC4030D415}" srcOrd="0" destOrd="0" presId="urn:microsoft.com/office/officeart/2005/8/layout/radial4"/>
    <dgm:cxn modelId="{3FDC719C-5AFF-4ABF-83B5-6EBC89CEDC02}" type="presOf" srcId="{7BB46A51-4066-4F87-BF33-21F2CDAA01F9}" destId="{EAC95E78-0EE2-4BA3-8546-60E5A939A9E6}" srcOrd="0" destOrd="0" presId="urn:microsoft.com/office/officeart/2005/8/layout/radial4"/>
    <dgm:cxn modelId="{B7DBA4A6-6AE2-437B-92CC-71A26EB27717}" type="presOf" srcId="{F7FFFE90-1C28-4460-A6B9-B336FB2797A5}" destId="{B3C5C324-1A7D-4864-9777-336B099812DD}" srcOrd="0" destOrd="0" presId="urn:microsoft.com/office/officeart/2005/8/layout/radial4"/>
    <dgm:cxn modelId="{BFC3E63E-7011-4051-BFE3-BCE4C50F56B5}" srcId="{55B39986-1740-47FD-A7BE-0C9E48E6DFC7}" destId="{B185EA86-642A-4507-8046-E890DA99AEC8}" srcOrd="5" destOrd="0" parTransId="{7A4AA405-F396-41C4-9FC5-7B6AF5FA0768}" sibTransId="{DB22808E-55CD-4548-B3EE-177052128F2D}"/>
    <dgm:cxn modelId="{1858DBB0-F82E-45A9-A122-254D626AC4C8}" srcId="{55B39986-1740-47FD-A7BE-0C9E48E6DFC7}" destId="{3CD64841-E220-410F-804B-B265E9CC0B74}" srcOrd="6" destOrd="0" parTransId="{F5229EBB-DABF-4409-928F-693CED33B6B2}" sibTransId="{F434570F-E114-4072-9E0C-7850F275B8E2}"/>
    <dgm:cxn modelId="{71D092D3-D8B7-41B0-A301-CB785F6C77EC}" type="presOf" srcId="{1C084A35-6595-498B-AEBD-D752296FB93A}" destId="{C5149447-2A7F-4DA9-8179-73AEABB590A4}" srcOrd="0" destOrd="0" presId="urn:microsoft.com/office/officeart/2005/8/layout/radial4"/>
    <dgm:cxn modelId="{FD1370E2-63A8-4F04-AB04-958B118609BF}" type="presOf" srcId="{D8BD7FCB-C3A8-4912-AE68-EBDD509444F0}" destId="{0025C989-4959-4858-AD83-E795249262D7}" srcOrd="0" destOrd="0" presId="urn:microsoft.com/office/officeart/2005/8/layout/radial4"/>
    <dgm:cxn modelId="{BED52116-2AE3-4BAD-BFA6-9C95B7B8400C}" srcId="{C2CC1192-81DB-4A67-ABA1-2C6DC015BFE9}" destId="{55B39986-1740-47FD-A7BE-0C9E48E6DFC7}" srcOrd="0" destOrd="0" parTransId="{B9A8D570-9E26-4539-991F-BA08B5D9DDF5}" sibTransId="{902AB9C4-2F07-4FFD-8242-EBA4B8540969}"/>
    <dgm:cxn modelId="{AE1596BB-D874-4460-9305-C808D5A04544}" type="presOf" srcId="{D08A2EB0-2AEC-4F32-A620-CD84E31C7440}" destId="{E97E4CA1-E9AF-435C-A84A-FFC3E7DF8605}" srcOrd="0" destOrd="0" presId="urn:microsoft.com/office/officeart/2005/8/layout/radial4"/>
    <dgm:cxn modelId="{14723A5B-E7EE-49A8-A3E7-49A7C1B73AFE}" type="presOf" srcId="{3CD64841-E220-410F-804B-B265E9CC0B74}" destId="{9AC248D6-511B-41C0-855F-33CBC396CE7D}" srcOrd="0" destOrd="0" presId="urn:microsoft.com/office/officeart/2005/8/layout/radial4"/>
    <dgm:cxn modelId="{B7F8CE85-F5FE-4DB1-ACFD-902601C3352D}" srcId="{55B39986-1740-47FD-A7BE-0C9E48E6DFC7}" destId="{4F07E7C1-3492-43EF-A3D9-0549F1B08695}" srcOrd="1" destOrd="0" parTransId="{50F7932D-98B0-4ECF-9309-37894DF8AB1F}" sibTransId="{E43696EA-F56C-47AB-86EE-74299943708C}"/>
    <dgm:cxn modelId="{236F08B1-4E0D-4C14-8EF5-58D7EB9F7D4F}" type="presOf" srcId="{7A4AA405-F396-41C4-9FC5-7B6AF5FA0768}" destId="{36F1F575-E642-49F4-B4A1-793E8CBE234F}" srcOrd="0" destOrd="0" presId="urn:microsoft.com/office/officeart/2005/8/layout/radial4"/>
    <dgm:cxn modelId="{AE90FE6F-6062-4F21-AFD6-F53C4CD6AADB}" srcId="{55B39986-1740-47FD-A7BE-0C9E48E6DFC7}" destId="{DD989B36-6A64-493C-BED5-D8DF131AC3C5}" srcOrd="4" destOrd="0" parTransId="{3966A728-723F-4EA7-99CB-8E0EAF9ED002}" sibTransId="{F0364DB0-84F9-4F79-8DE7-85C7A0676BB6}"/>
    <dgm:cxn modelId="{E4CDD0C3-00C3-42EB-8068-438C3ACEAADE}" type="presOf" srcId="{8A4798BF-935F-425C-8B4A-710EF1D507A3}" destId="{751FDD0A-FE7B-48E2-8F30-C29332D78AAF}" srcOrd="0" destOrd="0" presId="urn:microsoft.com/office/officeart/2005/8/layout/radial4"/>
    <dgm:cxn modelId="{C767E784-E331-44FA-B256-646FE3D4E93F}" srcId="{55B39986-1740-47FD-A7BE-0C9E48E6DFC7}" destId="{1C084A35-6595-498B-AEBD-D752296FB93A}" srcOrd="0" destOrd="0" parTransId="{4220B7D2-1CE7-4C2C-B87C-B683E8DB2436}" sibTransId="{6202A48D-2927-4645-AD8E-057B812C6E97}"/>
    <dgm:cxn modelId="{6C6FD91C-D847-4CE5-93A4-5AD464AFC222}" srcId="{55B39986-1740-47FD-A7BE-0C9E48E6DFC7}" destId="{F0D0AFE5-D709-42E9-B99C-37F092B8EA22}" srcOrd="7" destOrd="0" parTransId="{D8BD7FCB-C3A8-4912-AE68-EBDD509444F0}" sibTransId="{F4521D59-AB0D-490D-ABD4-4015BF7B0F35}"/>
    <dgm:cxn modelId="{FB53CF83-3869-486E-9D69-F873F659E920}" type="presOf" srcId="{ECC63D26-D8F0-4A3D-9ADC-7F2E1A013B6C}" destId="{3A626E47-2430-42B2-92B9-191951B75711}" srcOrd="0" destOrd="0" presId="urn:microsoft.com/office/officeart/2005/8/layout/radial4"/>
    <dgm:cxn modelId="{FB6AF72F-DF02-4EBE-8F56-02008120ABAB}" srcId="{55B39986-1740-47FD-A7BE-0C9E48E6DFC7}" destId="{8A4798BF-935F-425C-8B4A-710EF1D507A3}" srcOrd="8" destOrd="0" parTransId="{F7FFFE90-1C28-4460-A6B9-B336FB2797A5}" sibTransId="{75581721-23B7-43F1-820A-8AAC735D0F6B}"/>
    <dgm:cxn modelId="{E75DFDDA-E23D-4024-95ED-D0603DEAC75F}" type="presOf" srcId="{B185EA86-642A-4507-8046-E890DA99AEC8}" destId="{C521F037-C12B-4350-A0CD-A99FFDDA42F0}" srcOrd="0" destOrd="0" presId="urn:microsoft.com/office/officeart/2005/8/layout/radial4"/>
    <dgm:cxn modelId="{9D73D53B-D17C-4C38-AD52-B2B15D3F3055}" type="presOf" srcId="{08FA97EE-B489-49FD-9C9C-93C15E5EB8DF}" destId="{F03C5A67-9F74-4407-A268-EAB59DD869AC}" srcOrd="0" destOrd="0" presId="urn:microsoft.com/office/officeart/2005/8/layout/radial4"/>
    <dgm:cxn modelId="{CDA0B243-2C04-4864-A337-D229E99D8D7E}" type="presOf" srcId="{C2CC1192-81DB-4A67-ABA1-2C6DC015BFE9}" destId="{5A079132-C912-4724-9758-A72FD0C2FC71}" srcOrd="0" destOrd="0" presId="urn:microsoft.com/office/officeart/2005/8/layout/radial4"/>
    <dgm:cxn modelId="{9E9DD54A-8082-4442-80CB-CEF0AD071588}" type="presParOf" srcId="{5A079132-C912-4724-9758-A72FD0C2FC71}" destId="{F29C9288-8FA8-4A1D-9874-D55975F7BBDD}" srcOrd="0" destOrd="0" presId="urn:microsoft.com/office/officeart/2005/8/layout/radial4"/>
    <dgm:cxn modelId="{DFF0E206-D004-40CA-881A-BA7A07A45925}" type="presParOf" srcId="{5A079132-C912-4724-9758-A72FD0C2FC71}" destId="{40E0CE09-D583-45ED-A9A3-2AA79208C0F1}" srcOrd="1" destOrd="0" presId="urn:microsoft.com/office/officeart/2005/8/layout/radial4"/>
    <dgm:cxn modelId="{DB27065A-F475-4F27-A65F-C42D015031A9}" type="presParOf" srcId="{5A079132-C912-4724-9758-A72FD0C2FC71}" destId="{C5149447-2A7F-4DA9-8179-73AEABB590A4}" srcOrd="2" destOrd="0" presId="urn:microsoft.com/office/officeart/2005/8/layout/radial4"/>
    <dgm:cxn modelId="{FCE4F927-D3E8-478A-9162-EE6CB5F926A9}" type="presParOf" srcId="{5A079132-C912-4724-9758-A72FD0C2FC71}" destId="{E00EBA03-B46E-4782-93DD-08208116EF3B}" srcOrd="3" destOrd="0" presId="urn:microsoft.com/office/officeart/2005/8/layout/radial4"/>
    <dgm:cxn modelId="{CD2F1F99-E1B3-4F85-AB17-676A2B2FE378}" type="presParOf" srcId="{5A079132-C912-4724-9758-A72FD0C2FC71}" destId="{A2E46282-A0AD-4B40-8970-6811DCC20645}" srcOrd="4" destOrd="0" presId="urn:microsoft.com/office/officeart/2005/8/layout/radial4"/>
    <dgm:cxn modelId="{A3B5AB27-CD81-4ED6-99F4-25788B9F9899}" type="presParOf" srcId="{5A079132-C912-4724-9758-A72FD0C2FC71}" destId="{EAC95E78-0EE2-4BA3-8546-60E5A939A9E6}" srcOrd="5" destOrd="0" presId="urn:microsoft.com/office/officeart/2005/8/layout/radial4"/>
    <dgm:cxn modelId="{D19EF692-368F-4620-A2FF-3706BF894165}" type="presParOf" srcId="{5A079132-C912-4724-9758-A72FD0C2FC71}" destId="{A3A6399F-C977-43AD-B795-B7425EA43F59}" srcOrd="6" destOrd="0" presId="urn:microsoft.com/office/officeart/2005/8/layout/radial4"/>
    <dgm:cxn modelId="{1DA58097-58F7-4C9B-94D8-0211B55509A6}" type="presParOf" srcId="{5A079132-C912-4724-9758-A72FD0C2FC71}" destId="{13EF5ECC-DAD5-46EC-A8BB-1B111365F2D2}" srcOrd="7" destOrd="0" presId="urn:microsoft.com/office/officeart/2005/8/layout/radial4"/>
    <dgm:cxn modelId="{30FBC81B-4EBE-4840-875F-8FE5C4CD9741}" type="presParOf" srcId="{5A079132-C912-4724-9758-A72FD0C2FC71}" destId="{E97E4CA1-E9AF-435C-A84A-FFC3E7DF8605}" srcOrd="8" destOrd="0" presId="urn:microsoft.com/office/officeart/2005/8/layout/radial4"/>
    <dgm:cxn modelId="{CCCF14DE-544F-4359-A0DE-B48D4EEC8CCE}" type="presParOf" srcId="{5A079132-C912-4724-9758-A72FD0C2FC71}" destId="{0C92F959-2C7E-4FA9-AC13-DEBC4030D415}" srcOrd="9" destOrd="0" presId="urn:microsoft.com/office/officeart/2005/8/layout/radial4"/>
    <dgm:cxn modelId="{BCBCF1ED-803D-4515-9B28-AABF54955A2A}" type="presParOf" srcId="{5A079132-C912-4724-9758-A72FD0C2FC71}" destId="{0FB61A4A-075B-4166-91AE-2285D7E0BB2A}" srcOrd="10" destOrd="0" presId="urn:microsoft.com/office/officeart/2005/8/layout/radial4"/>
    <dgm:cxn modelId="{59CAE778-86B7-4C98-9B5F-8F1C2084BDC0}" type="presParOf" srcId="{5A079132-C912-4724-9758-A72FD0C2FC71}" destId="{36F1F575-E642-49F4-B4A1-793E8CBE234F}" srcOrd="11" destOrd="0" presId="urn:microsoft.com/office/officeart/2005/8/layout/radial4"/>
    <dgm:cxn modelId="{868ED1C3-F373-4407-8FC1-09F98EEA859D}" type="presParOf" srcId="{5A079132-C912-4724-9758-A72FD0C2FC71}" destId="{C521F037-C12B-4350-A0CD-A99FFDDA42F0}" srcOrd="12" destOrd="0" presId="urn:microsoft.com/office/officeart/2005/8/layout/radial4"/>
    <dgm:cxn modelId="{AA9AAC98-1DB9-42C4-B802-30CAA525B369}" type="presParOf" srcId="{5A079132-C912-4724-9758-A72FD0C2FC71}" destId="{DFDA82D3-3E31-42B2-93C3-A3EA3063C59B}" srcOrd="13" destOrd="0" presId="urn:microsoft.com/office/officeart/2005/8/layout/radial4"/>
    <dgm:cxn modelId="{DA2465F2-DE11-4F82-BB0A-099BAF3ACF18}" type="presParOf" srcId="{5A079132-C912-4724-9758-A72FD0C2FC71}" destId="{9AC248D6-511B-41C0-855F-33CBC396CE7D}" srcOrd="14" destOrd="0" presId="urn:microsoft.com/office/officeart/2005/8/layout/radial4"/>
    <dgm:cxn modelId="{B472A821-6AA9-4D4F-BD45-427CF4702BFA}" type="presParOf" srcId="{5A079132-C912-4724-9758-A72FD0C2FC71}" destId="{0025C989-4959-4858-AD83-E795249262D7}" srcOrd="15" destOrd="0" presId="urn:microsoft.com/office/officeart/2005/8/layout/radial4"/>
    <dgm:cxn modelId="{09EF125C-7619-47B8-B548-76C5A21F15BF}" type="presParOf" srcId="{5A079132-C912-4724-9758-A72FD0C2FC71}" destId="{F44C214E-6B67-45B7-868A-FA664582FD97}" srcOrd="16" destOrd="0" presId="urn:microsoft.com/office/officeart/2005/8/layout/radial4"/>
    <dgm:cxn modelId="{37021F35-34BB-4AA1-BC1B-5EB2966C8EF1}" type="presParOf" srcId="{5A079132-C912-4724-9758-A72FD0C2FC71}" destId="{B3C5C324-1A7D-4864-9777-336B099812DD}" srcOrd="17" destOrd="0" presId="urn:microsoft.com/office/officeart/2005/8/layout/radial4"/>
    <dgm:cxn modelId="{3C83BCA5-0405-49E4-9D23-4B51D0111FD1}" type="presParOf" srcId="{5A079132-C912-4724-9758-A72FD0C2FC71}" destId="{751FDD0A-FE7B-48E2-8F30-C29332D78AAF}" srcOrd="18" destOrd="0" presId="urn:microsoft.com/office/officeart/2005/8/layout/radial4"/>
    <dgm:cxn modelId="{1879896B-C385-4A8C-84C7-9A25C7D8B024}" type="presParOf" srcId="{5A079132-C912-4724-9758-A72FD0C2FC71}" destId="{F03C5A67-9F74-4407-A268-EAB59DD869AC}" srcOrd="19" destOrd="0" presId="urn:microsoft.com/office/officeart/2005/8/layout/radial4"/>
    <dgm:cxn modelId="{B66DB2E8-2DCA-4BAF-A4F5-5FE5822C4060}" type="presParOf" srcId="{5A079132-C912-4724-9758-A72FD0C2FC71}" destId="{3A626E47-2430-42B2-92B9-191951B75711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CD90A-E729-40C4-A88C-186433B06318}">
      <dsp:nvSpPr>
        <dsp:cNvPr id="0" name=""/>
        <dsp:cNvSpPr/>
      </dsp:nvSpPr>
      <dsp:spPr>
        <a:xfrm>
          <a:off x="265007" y="552328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A53F5-1EE4-4E30-8401-DB1B6EA99EFB}">
      <dsp:nvSpPr>
        <dsp:cNvPr id="0" name=""/>
        <dsp:cNvSpPr/>
      </dsp:nvSpPr>
      <dsp:spPr>
        <a:xfrm>
          <a:off x="1122750" y="1296962"/>
          <a:ext cx="3855209" cy="3855209"/>
        </a:xfrm>
        <a:prstGeom prst="leftCircularArrow">
          <a:avLst>
            <a:gd name="adj1" fmla="val 2864"/>
            <a:gd name="adj2" fmla="val 350056"/>
            <a:gd name="adj3" fmla="val 2290946"/>
            <a:gd name="adj4" fmla="val 9189869"/>
            <a:gd name="adj5" fmla="val 33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9F29F-C77B-419D-82FB-9A06565AD21A}">
      <dsp:nvSpPr>
        <dsp:cNvPr id="0" name=""/>
        <dsp:cNvSpPr/>
      </dsp:nvSpPr>
      <dsp:spPr>
        <a:xfrm>
          <a:off x="105927" y="897919"/>
          <a:ext cx="2662294" cy="31428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u="sng" kern="1200" dirty="0" smtClean="0">
              <a:solidFill>
                <a:schemeClr val="tx1"/>
              </a:solidFill>
            </a:rPr>
            <a:t>Стручни сарадници </a:t>
          </a:r>
          <a:r>
            <a:rPr lang="sr-Cyrl-RS" sz="2000" b="1" kern="1200" dirty="0" smtClean="0">
              <a:solidFill>
                <a:schemeClr val="tx1"/>
              </a:solidFill>
            </a:rPr>
            <a:t>помоћ развоју капацитета за сарадњу са родитељима и подршку развоју деце</a:t>
          </a:r>
          <a:endParaRPr lang="sr-Cyrl-RS" sz="2000" b="1" kern="1200" dirty="0">
            <a:solidFill>
              <a:schemeClr val="tx1"/>
            </a:solidFill>
          </a:endParaRPr>
        </a:p>
      </dsp:txBody>
      <dsp:txXfrm>
        <a:off x="183903" y="975895"/>
        <a:ext cx="2506342" cy="2986878"/>
      </dsp:txXfrm>
    </dsp:sp>
    <dsp:sp modelId="{2204A76D-360A-4437-8C2E-8B9150D6FD12}">
      <dsp:nvSpPr>
        <dsp:cNvPr id="0" name=""/>
        <dsp:cNvSpPr/>
      </dsp:nvSpPr>
      <dsp:spPr>
        <a:xfrm>
          <a:off x="3845326" y="1602909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3F0A6-0D83-4ADE-821A-BCD2ACCF736A}">
      <dsp:nvSpPr>
        <dsp:cNvPr id="0" name=""/>
        <dsp:cNvSpPr/>
      </dsp:nvSpPr>
      <dsp:spPr>
        <a:xfrm>
          <a:off x="4885285" y="-869443"/>
          <a:ext cx="3864037" cy="3864037"/>
        </a:xfrm>
        <a:prstGeom prst="circularArrow">
          <a:avLst>
            <a:gd name="adj1" fmla="val 2857"/>
            <a:gd name="adj2" fmla="val 349203"/>
            <a:gd name="adj3" fmla="val 19493188"/>
            <a:gd name="adj4" fmla="val 12593413"/>
            <a:gd name="adj5" fmla="val 3334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4B539-5087-41F6-838C-9EDC1006D925}">
      <dsp:nvSpPr>
        <dsp:cNvPr id="0" name=""/>
        <dsp:cNvSpPr/>
      </dsp:nvSpPr>
      <dsp:spPr>
        <a:xfrm>
          <a:off x="3962206" y="159382"/>
          <a:ext cx="2567553" cy="2887054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u="sng" kern="1200" dirty="0" smtClean="0">
              <a:solidFill>
                <a:schemeClr val="tx1"/>
              </a:solidFill>
            </a:rPr>
            <a:t>Родитељи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 </a:t>
          </a:r>
          <a:r>
            <a:rPr lang="sr-Cyrl-RS" sz="2000" b="1" kern="1200" dirty="0" smtClean="0">
              <a:solidFill>
                <a:schemeClr val="tx1"/>
              </a:solidFill>
            </a:rPr>
            <a:t>стварањ</a:t>
          </a:r>
          <a:r>
            <a:rPr lang="en-US" sz="2000" b="1" kern="1200" dirty="0" smtClean="0">
              <a:solidFill>
                <a:schemeClr val="tx1"/>
              </a:solidFill>
            </a:rPr>
            <a:t>e</a:t>
          </a:r>
          <a:r>
            <a:rPr lang="sr-Cyrl-RS" sz="2000" b="1" kern="1200" dirty="0" smtClean="0">
              <a:solidFill>
                <a:schemeClr val="tx1"/>
              </a:solidFill>
            </a:rPr>
            <a:t> позитивног амбијента</a:t>
          </a:r>
          <a:r>
            <a:rPr lang="en-US" sz="2000" b="1" kern="1200" dirty="0" smtClean="0">
              <a:solidFill>
                <a:schemeClr val="tx1"/>
              </a:solidFill>
            </a:rPr>
            <a:t>, </a:t>
          </a:r>
          <a:r>
            <a:rPr lang="sr-Cyrl-RS" sz="2000" b="1" kern="1200" dirty="0" smtClean="0">
              <a:solidFill>
                <a:schemeClr val="tx1"/>
              </a:solidFill>
            </a:rPr>
            <a:t>помоћ деци у планирању и остваривању активности и ефикасније учење од куће </a:t>
          </a:r>
          <a:endParaRPr lang="sr-Cyrl-RS" sz="2000" b="1" kern="1200" dirty="0">
            <a:solidFill>
              <a:schemeClr val="tx1"/>
            </a:solidFill>
          </a:endParaRPr>
        </a:p>
      </dsp:txBody>
      <dsp:txXfrm>
        <a:off x="4037407" y="234583"/>
        <a:ext cx="2417151" cy="2736652"/>
      </dsp:txXfrm>
    </dsp:sp>
    <dsp:sp modelId="{4D77BCE8-0C4E-4251-B008-9D0F2BA5C069}">
      <dsp:nvSpPr>
        <dsp:cNvPr id="0" name=""/>
        <dsp:cNvSpPr/>
      </dsp:nvSpPr>
      <dsp:spPr>
        <a:xfrm>
          <a:off x="7378273" y="632686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ABDFF-E0CC-4DAC-8EFE-1D7AEBB2B412}">
      <dsp:nvSpPr>
        <dsp:cNvPr id="0" name=""/>
        <dsp:cNvSpPr/>
      </dsp:nvSpPr>
      <dsp:spPr>
        <a:xfrm>
          <a:off x="7952737" y="1354142"/>
          <a:ext cx="2297854" cy="282139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u="sng" kern="1200" dirty="0" smtClean="0">
              <a:solidFill>
                <a:schemeClr val="tx1"/>
              </a:solidFill>
            </a:rPr>
            <a:t>Деца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tx1"/>
              </a:solidFill>
            </a:rPr>
            <a:t>континуитет у развоју и учењу, изградња квалитетних односа у породици, осамостаљивањ</a:t>
          </a:r>
          <a:r>
            <a:rPr lang="sr-Cyrl-RS" sz="2000" kern="1200" dirty="0" smtClean="0">
              <a:solidFill>
                <a:schemeClr val="tx1"/>
              </a:solidFill>
            </a:rPr>
            <a:t>е</a:t>
          </a:r>
          <a:endParaRPr lang="sr-Cyrl-RS" sz="2000" kern="1200" dirty="0">
            <a:solidFill>
              <a:schemeClr val="tx1"/>
            </a:solidFill>
          </a:endParaRPr>
        </a:p>
      </dsp:txBody>
      <dsp:txXfrm>
        <a:off x="8020039" y="1421444"/>
        <a:ext cx="2163250" cy="2686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9288-8FA8-4A1D-9874-D55975F7BBDD}">
      <dsp:nvSpPr>
        <dsp:cNvPr id="0" name=""/>
        <dsp:cNvSpPr/>
      </dsp:nvSpPr>
      <dsp:spPr>
        <a:xfrm>
          <a:off x="4486832" y="4254284"/>
          <a:ext cx="2095814" cy="1733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solidFill>
                <a:schemeClr val="tx1"/>
              </a:solidFill>
            </a:rPr>
            <a:t>Конкретна помоћ</a:t>
          </a:r>
          <a:endParaRPr lang="sr-Cyrl-RS" sz="2400" b="1" kern="1200" dirty="0">
            <a:solidFill>
              <a:schemeClr val="tx1"/>
            </a:solidFill>
          </a:endParaRPr>
        </a:p>
      </dsp:txBody>
      <dsp:txXfrm>
        <a:off x="4793757" y="4508090"/>
        <a:ext cx="1481964" cy="1225482"/>
      </dsp:txXfrm>
    </dsp:sp>
    <dsp:sp modelId="{40E0CE09-D583-45ED-A9A3-2AA79208C0F1}">
      <dsp:nvSpPr>
        <dsp:cNvPr id="0" name=""/>
        <dsp:cNvSpPr/>
      </dsp:nvSpPr>
      <dsp:spPr>
        <a:xfrm rot="10800000">
          <a:off x="829008" y="4873865"/>
          <a:ext cx="3456643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49447-2A7F-4DA9-8179-73AEABB590A4}">
      <dsp:nvSpPr>
        <dsp:cNvPr id="0" name=""/>
        <dsp:cNvSpPr/>
      </dsp:nvSpPr>
      <dsp:spPr>
        <a:xfrm>
          <a:off x="-145667" y="4635564"/>
          <a:ext cx="1949352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tx1"/>
              </a:solidFill>
            </a:rPr>
            <a:t> структура породице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-117241" y="4663990"/>
        <a:ext cx="1892500" cy="913681"/>
      </dsp:txXfrm>
    </dsp:sp>
    <dsp:sp modelId="{E00EBA03-B46E-4782-93DD-08208116EF3B}">
      <dsp:nvSpPr>
        <dsp:cNvPr id="0" name=""/>
        <dsp:cNvSpPr/>
      </dsp:nvSpPr>
      <dsp:spPr>
        <a:xfrm rot="11986554">
          <a:off x="2200369" y="4091151"/>
          <a:ext cx="2314850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46282-A0AD-4B40-8970-6811DCC20645}">
      <dsp:nvSpPr>
        <dsp:cNvPr id="0" name=""/>
        <dsp:cNvSpPr/>
      </dsp:nvSpPr>
      <dsp:spPr>
        <a:xfrm>
          <a:off x="1327365" y="3461245"/>
          <a:ext cx="1882530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Социо- економски статус породице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1355791" y="3489671"/>
        <a:ext cx="1825678" cy="913681"/>
      </dsp:txXfrm>
    </dsp:sp>
    <dsp:sp modelId="{EAC95E78-0EE2-4BA3-8546-60E5A939A9E6}">
      <dsp:nvSpPr>
        <dsp:cNvPr id="0" name=""/>
        <dsp:cNvSpPr/>
      </dsp:nvSpPr>
      <dsp:spPr>
        <a:xfrm rot="12750288">
          <a:off x="1390741" y="3320962"/>
          <a:ext cx="3413758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6399F-C977-43AD-B795-B7425EA43F59}">
      <dsp:nvSpPr>
        <dsp:cNvPr id="0" name=""/>
        <dsp:cNvSpPr/>
      </dsp:nvSpPr>
      <dsp:spPr>
        <a:xfrm>
          <a:off x="769722" y="2165435"/>
          <a:ext cx="1776815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500" b="1" kern="1200" dirty="0" smtClean="0">
              <a:solidFill>
                <a:schemeClr val="tx1"/>
              </a:solidFill>
            </a:rPr>
            <a:t>опремљеност савременим технологијама;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798148" y="2193861"/>
        <a:ext cx="1719963" cy="913681"/>
      </dsp:txXfrm>
    </dsp:sp>
    <dsp:sp modelId="{13EF5ECC-DAD5-46EC-A8BB-1B111365F2D2}">
      <dsp:nvSpPr>
        <dsp:cNvPr id="0" name=""/>
        <dsp:cNvSpPr/>
      </dsp:nvSpPr>
      <dsp:spPr>
        <a:xfrm rot="14271556">
          <a:off x="3175560" y="2992283"/>
          <a:ext cx="2353999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E4CA1-E9AF-435C-A84A-FFC3E7DF8605}">
      <dsp:nvSpPr>
        <dsp:cNvPr id="0" name=""/>
        <dsp:cNvSpPr/>
      </dsp:nvSpPr>
      <dsp:spPr>
        <a:xfrm>
          <a:off x="2908102" y="1757366"/>
          <a:ext cx="1636585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tx1"/>
              </a:solidFill>
            </a:rPr>
            <a:t>породични односи-динамика породице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2936528" y="1785792"/>
        <a:ext cx="1579733" cy="913681"/>
      </dsp:txXfrm>
    </dsp:sp>
    <dsp:sp modelId="{0C92F959-2C7E-4FA9-AC13-DEBC4030D415}">
      <dsp:nvSpPr>
        <dsp:cNvPr id="0" name=""/>
        <dsp:cNvSpPr/>
      </dsp:nvSpPr>
      <dsp:spPr>
        <a:xfrm rot="15333823">
          <a:off x="3181230" y="2220343"/>
          <a:ext cx="3340817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61A4A-075B-4166-91AE-2285D7E0BB2A}">
      <dsp:nvSpPr>
        <dsp:cNvPr id="0" name=""/>
        <dsp:cNvSpPr/>
      </dsp:nvSpPr>
      <dsp:spPr>
        <a:xfrm>
          <a:off x="3499844" y="364376"/>
          <a:ext cx="1870714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дигитална писменост родитеља и деце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3528270" y="392802"/>
        <a:ext cx="1813862" cy="913681"/>
      </dsp:txXfrm>
    </dsp:sp>
    <dsp:sp modelId="{36F1F575-E642-49F4-B4A1-793E8CBE234F}">
      <dsp:nvSpPr>
        <dsp:cNvPr id="0" name=""/>
        <dsp:cNvSpPr/>
      </dsp:nvSpPr>
      <dsp:spPr>
        <a:xfrm rot="16638778">
          <a:off x="4820450" y="2947456"/>
          <a:ext cx="1923020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1F037-C12B-4350-A0CD-A99FFDDA42F0}">
      <dsp:nvSpPr>
        <dsp:cNvPr id="0" name=""/>
        <dsp:cNvSpPr/>
      </dsp:nvSpPr>
      <dsp:spPr>
        <a:xfrm>
          <a:off x="5019727" y="1755466"/>
          <a:ext cx="1769245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карактеристике личности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5048153" y="1783892"/>
        <a:ext cx="1712393" cy="913681"/>
      </dsp:txXfrm>
    </dsp:sp>
    <dsp:sp modelId="{DFDA82D3-3E31-42B2-93C3-A3EA3063C59B}">
      <dsp:nvSpPr>
        <dsp:cNvPr id="0" name=""/>
        <dsp:cNvSpPr/>
      </dsp:nvSpPr>
      <dsp:spPr>
        <a:xfrm rot="18000000">
          <a:off x="5192398" y="2354661"/>
          <a:ext cx="3593608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248D6-511B-41C0-855F-33CBC396CE7D}">
      <dsp:nvSpPr>
        <dsp:cNvPr id="0" name=""/>
        <dsp:cNvSpPr/>
      </dsp:nvSpPr>
      <dsp:spPr>
        <a:xfrm>
          <a:off x="7015738" y="560282"/>
          <a:ext cx="1743732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узраст детета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7044164" y="588708"/>
        <a:ext cx="1686880" cy="913681"/>
      </dsp:txXfrm>
    </dsp:sp>
    <dsp:sp modelId="{0025C989-4959-4858-AD83-E795249262D7}">
      <dsp:nvSpPr>
        <dsp:cNvPr id="0" name=""/>
        <dsp:cNvSpPr/>
      </dsp:nvSpPr>
      <dsp:spPr>
        <a:xfrm rot="19287242">
          <a:off x="6143887" y="3474790"/>
          <a:ext cx="2293674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C214E-6B67-45B7-868A-FA664582FD97}">
      <dsp:nvSpPr>
        <dsp:cNvPr id="0" name=""/>
        <dsp:cNvSpPr/>
      </dsp:nvSpPr>
      <dsp:spPr>
        <a:xfrm>
          <a:off x="7316726" y="2521846"/>
          <a:ext cx="1741900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постигнућа детета</a:t>
          </a:r>
          <a:r>
            <a:rPr lang="ru-RU" sz="1500" kern="1200" dirty="0" smtClean="0"/>
            <a:t>,</a:t>
          </a:r>
          <a:endParaRPr lang="sr-Cyrl-RS" sz="1500" kern="1200" dirty="0"/>
        </a:p>
      </dsp:txBody>
      <dsp:txXfrm>
        <a:off x="7345152" y="2550272"/>
        <a:ext cx="1685048" cy="913681"/>
      </dsp:txXfrm>
    </dsp:sp>
    <dsp:sp modelId="{B3C5C324-1A7D-4864-9777-336B099812DD}">
      <dsp:nvSpPr>
        <dsp:cNvPr id="0" name=""/>
        <dsp:cNvSpPr/>
      </dsp:nvSpPr>
      <dsp:spPr>
        <a:xfrm rot="20735740">
          <a:off x="6669588" y="4158793"/>
          <a:ext cx="3298595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FDD0A-FE7B-48E2-8F30-C29332D78AAF}">
      <dsp:nvSpPr>
        <dsp:cNvPr id="0" name=""/>
        <dsp:cNvSpPr/>
      </dsp:nvSpPr>
      <dsp:spPr>
        <a:xfrm>
          <a:off x="9113130" y="3510208"/>
          <a:ext cx="1606414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искуство детета у организацији рада 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9141556" y="3538634"/>
        <a:ext cx="1549562" cy="913681"/>
      </dsp:txXfrm>
    </dsp:sp>
    <dsp:sp modelId="{F03C5A67-9F74-4407-A268-EAB59DD869AC}">
      <dsp:nvSpPr>
        <dsp:cNvPr id="0" name=""/>
        <dsp:cNvSpPr/>
      </dsp:nvSpPr>
      <dsp:spPr>
        <a:xfrm rot="88614">
          <a:off x="6726531" y="4936677"/>
          <a:ext cx="2488879" cy="493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26E47-2430-42B2-92B9-191951B75711}">
      <dsp:nvSpPr>
        <dsp:cNvPr id="0" name=""/>
        <dsp:cNvSpPr/>
      </dsp:nvSpPr>
      <dsp:spPr>
        <a:xfrm>
          <a:off x="8354929" y="4730451"/>
          <a:ext cx="1720136" cy="97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tx1"/>
              </a:solidFill>
            </a:rPr>
            <a:t>?????</a:t>
          </a:r>
          <a:endParaRPr lang="sr-Cyrl-RS" sz="1500" b="1" kern="1200" dirty="0">
            <a:solidFill>
              <a:schemeClr val="tx1"/>
            </a:solidFill>
          </a:endParaRPr>
        </a:p>
      </dsp:txBody>
      <dsp:txXfrm>
        <a:off x="8383355" y="4758877"/>
        <a:ext cx="1663284" cy="913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0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2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0BCC-1E8E-4DCF-9172-F2F7864956A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6969-B894-4884-B219-EFB26A2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pbs.org/parents" TargetMode="External"/><Relationship Id="rId7" Type="http://schemas.openxmlformats.org/officeDocument/2006/relationships/hyperlink" Target="http://www.distancelearning.org/distance-learning-for-children-with-special-needs" TargetMode="External"/><Relationship Id="rId2" Type="http://schemas.openxmlformats.org/officeDocument/2006/relationships/hyperlink" Target="https://www.theladders.com/career-advice/tips-for-parents-online-learning-with-childr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er.com/distance-learning.html" TargetMode="External"/><Relationship Id="rId5" Type="http://schemas.openxmlformats.org/officeDocument/2006/relationships/hyperlink" Target="http://www.grandforksherald.com/news/education/5017753" TargetMode="External"/><Relationship Id="rId4" Type="http://schemas.openxmlformats.org/officeDocument/2006/relationships/hyperlink" Target="http://www.edhelper.com/teacher-education/10-Tips-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6518"/>
            <a:ext cx="9144000" cy="4854388"/>
          </a:xfrm>
        </p:spPr>
        <p:txBody>
          <a:bodyPr anchor="ctr">
            <a:noAutofit/>
          </a:bodyPr>
          <a:lstStyle/>
          <a:p>
            <a:r>
              <a:rPr lang="sr-Cyrl-RS" sz="3200" b="1" dirty="0" smtClean="0">
                <a:latin typeface="+mn-lt"/>
              </a:rPr>
              <a:t>Како помоћи деци у организацији</a:t>
            </a:r>
            <a:br>
              <a:rPr lang="sr-Cyrl-RS" sz="3200" b="1" dirty="0" smtClean="0">
                <a:latin typeface="+mn-lt"/>
              </a:rPr>
            </a:br>
            <a:r>
              <a:rPr lang="sr-Cyrl-RS" sz="3200" b="1" dirty="0" smtClean="0">
                <a:latin typeface="+mn-lt"/>
              </a:rPr>
              <a:t> рада од куће?</a:t>
            </a: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sr-Cyrl-RS" sz="3200" b="1" dirty="0" smtClean="0">
                <a:latin typeface="+mn-lt"/>
              </a:rPr>
              <a:t/>
            </a:r>
            <a:br>
              <a:rPr lang="sr-Cyrl-RS" sz="3200" b="1" dirty="0" smtClean="0">
                <a:latin typeface="+mn-lt"/>
              </a:rPr>
            </a:br>
            <a:r>
              <a:rPr lang="sr-Cyrl-RS" sz="3200" b="1" dirty="0" smtClean="0">
                <a:latin typeface="+mn-lt"/>
              </a:rPr>
              <a:t/>
            </a:r>
            <a:br>
              <a:rPr lang="sr-Cyrl-R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 smtClean="0">
                <a:latin typeface="+mn-lt"/>
              </a:rPr>
              <a:t/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err="1" smtClean="0">
                <a:latin typeface="+mn-lt"/>
              </a:rPr>
              <a:t>намењен</a:t>
            </a:r>
            <a:r>
              <a:rPr lang="sr-Cyrl-RS" sz="3200" b="1" dirty="0" smtClean="0">
                <a:latin typeface="+mn-lt"/>
              </a:rPr>
              <a:t>о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за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рад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са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родитељима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349188" y="5109883"/>
            <a:ext cx="9188824" cy="1532964"/>
          </a:xfrm>
        </p:spPr>
        <p:txBody>
          <a:bodyPr>
            <a:normAutofit fontScale="70000" lnSpcReduction="20000"/>
          </a:bodyPr>
          <a:lstStyle/>
          <a:p>
            <a:r>
              <a:rPr lang="sr-Cyrl-RS" b="1" dirty="0"/>
              <a:t>ОПШТИ ПОДАЦИ</a:t>
            </a:r>
            <a:endParaRPr lang="sr-Latn-RS" dirty="0"/>
          </a:p>
          <a:p>
            <a:r>
              <a:rPr lang="sr-Cyrl-RS" dirty="0"/>
              <a:t>Име и презиме: Биљана Радосављевић</a:t>
            </a:r>
            <a:endParaRPr lang="sr-Latn-RS" dirty="0"/>
          </a:p>
          <a:p>
            <a:r>
              <a:rPr lang="sr-Cyrl-RS" dirty="0"/>
              <a:t>Занимање/радно место: педагог/директор школе</a:t>
            </a:r>
            <a:endParaRPr lang="sr-Latn-RS" dirty="0"/>
          </a:p>
          <a:p>
            <a:r>
              <a:rPr lang="sr-Cyrl-RS" dirty="0"/>
              <a:t>Установа: ОШ „Мирослав Антић”, Београд</a:t>
            </a:r>
            <a:endParaRPr lang="sr-Latn-RS" dirty="0"/>
          </a:p>
          <a:p>
            <a:r>
              <a:rPr lang="sr-Cyrl-RS" dirty="0"/>
              <a:t>e-mail: biljana.radosavljevic1@gmail.com</a:t>
            </a:r>
            <a:endParaRPr lang="sr-Latn-RS" dirty="0"/>
          </a:p>
          <a:p>
            <a:endParaRPr lang="sr-Cyrl-RS" dirty="0" smtClean="0"/>
          </a:p>
        </p:txBody>
      </p:sp>
      <p:pic>
        <p:nvPicPr>
          <p:cNvPr id="17410" name="Picture 2" descr="C:\Users\zvezd\Documents\sličice za ppt\th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65" y="1718703"/>
            <a:ext cx="3334870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1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Мере </a:t>
            </a:r>
            <a:r>
              <a:rPr lang="ru-RU" b="1" dirty="0" smtClean="0"/>
              <a:t>заштите**</a:t>
            </a:r>
            <a:r>
              <a:rPr lang="ru-RU" dirty="0"/>
              <a:t/>
            </a:r>
            <a:br>
              <a:rPr lang="ru-RU" dirty="0"/>
            </a:b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777" y="1264024"/>
            <a:ext cx="10515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Техничке </a:t>
            </a:r>
            <a:r>
              <a:rPr lang="ru-RU" b="1" dirty="0"/>
              <a:t>мере </a:t>
            </a:r>
            <a:r>
              <a:rPr lang="ru-RU" dirty="0"/>
              <a:t>(коришћење софтвера за контолу, избор или блокирање одређених садржаја/веб-сајтова,заштити рачунар постављањем антивирусног софтвера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Родитељ треба да упозна детета са неким мерама  /</a:t>
            </a:r>
            <a:r>
              <a:rPr lang="ru-RU" b="1" dirty="0"/>
              <a:t>понашањима која повећавају безбедност </a:t>
            </a:r>
            <a:r>
              <a:rPr lang="ru-RU" dirty="0"/>
              <a:t>као што су: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	не остављати личне податке о себи, члановима своје породице, информације о активностима, кретању,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	не слати поруке, фотографије, коментаре који могу некоме да нанесу штету, да га повреде,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	прихватати за пријатеље само оне које познаје "уживо",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	искључити/блокирати камеру када се не користи,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	без оклевања блокирати непознате особе,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	пријавити када неко шаље непримерене поруке, вређа.</a:t>
            </a:r>
          </a:p>
          <a:p>
            <a:pPr>
              <a:buFont typeface="Wingdings" pitchFamily="2" charset="2"/>
              <a:buChar char="ü"/>
            </a:pPr>
            <a:endParaRPr lang="sr-Cyrl-RS" dirty="0"/>
          </a:p>
        </p:txBody>
      </p:sp>
      <p:pic>
        <p:nvPicPr>
          <p:cNvPr id="5122" name="Picture 2" descr="C:\Users\zvezd\Documents\sličice za ppt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98344"/>
            <a:ext cx="1905000" cy="12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Планирање</a:t>
            </a:r>
            <a:br>
              <a:rPr lang="sr-Cyrl-RS" b="1" dirty="0"/>
            </a:b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b="1" dirty="0"/>
              <a:t>О</a:t>
            </a:r>
            <a:r>
              <a:rPr lang="sr-Cyrl-RS" b="1" dirty="0" smtClean="0"/>
              <a:t>квирни </a:t>
            </a:r>
            <a:r>
              <a:rPr lang="sr-Cyrl-RS" b="1" dirty="0"/>
              <a:t>план</a:t>
            </a:r>
            <a:r>
              <a:rPr lang="sr-Cyrl-RS" dirty="0"/>
              <a:t> </a:t>
            </a:r>
            <a:r>
              <a:rPr lang="sr-Cyrl-RS" dirty="0" smtClean="0"/>
              <a:t> који је ослонац </a:t>
            </a:r>
            <a:r>
              <a:rPr lang="sr-Cyrl-RS" dirty="0"/>
              <a:t>и </a:t>
            </a:r>
            <a:r>
              <a:rPr lang="sr-Cyrl-RS" dirty="0" smtClean="0"/>
              <a:t>помаже </a:t>
            </a:r>
            <a:r>
              <a:rPr lang="sr-Cyrl-RS" dirty="0"/>
              <a:t>детету да се усмери на остварење својих </a:t>
            </a:r>
            <a:r>
              <a:rPr lang="sr-Cyrl-RS" dirty="0" smtClean="0"/>
              <a:t>циљева</a:t>
            </a:r>
          </a:p>
          <a:p>
            <a:endParaRPr lang="sr-Cyrl-RS" dirty="0" smtClean="0"/>
          </a:p>
          <a:p>
            <a:r>
              <a:rPr lang="ru-RU" b="1" dirty="0" smtClean="0"/>
              <a:t>Општи план</a:t>
            </a:r>
            <a:r>
              <a:rPr lang="ru-RU" dirty="0" smtClean="0"/>
              <a:t> </a:t>
            </a:r>
            <a:r>
              <a:rPr lang="ru-RU" dirty="0"/>
              <a:t>са навођењем свих активности у току дана/недеље. Дете наводи чиме ће се све бавити: учење, коришћење компјутера, гледање ТВ, помоћ у кући, забава, читање, гледање филма, радити вежбе, ...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</a:t>
            </a:r>
            <a:endParaRPr lang="ru-RU" dirty="0"/>
          </a:p>
          <a:p>
            <a:r>
              <a:rPr lang="ru-RU" b="1" dirty="0" smtClean="0"/>
              <a:t>Конкретизовани</a:t>
            </a:r>
            <a:r>
              <a:rPr lang="ru-RU" dirty="0" smtClean="0"/>
              <a:t> </a:t>
            </a:r>
            <a:r>
              <a:rPr lang="ru-RU" b="1" dirty="0" smtClean="0"/>
              <a:t>план</a:t>
            </a:r>
            <a:r>
              <a:rPr lang="ru-RU" dirty="0" smtClean="0"/>
              <a:t> </a:t>
            </a:r>
            <a:r>
              <a:rPr lang="ru-RU" dirty="0"/>
              <a:t>подразумева прављење плана за одређену област/активност.</a:t>
            </a:r>
          </a:p>
          <a:p>
            <a:endParaRPr lang="sr-Cyrl-RS" dirty="0"/>
          </a:p>
        </p:txBody>
      </p:sp>
      <p:pic>
        <p:nvPicPr>
          <p:cNvPr id="4098" name="Picture 2" descr="C:\Users\zvezd\Documents\sličice za ppt\gettyimages-475663916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90" y="188258"/>
            <a:ext cx="2496204" cy="14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vezd\Documents\sličice za ppt\thADZG7D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4" y="94129"/>
            <a:ext cx="2110068" cy="16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7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  K</a:t>
            </a:r>
            <a:r>
              <a:rPr lang="sr-Cyrl-RS" b="1" dirty="0" smtClean="0"/>
              <a:t>арактеристике  конкретног плана</a:t>
            </a: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Јасно формулисане активности(на пр не само учење већ наведено који предмет, који садржај, вежбање, свирае инструмента, слушање музике)</a:t>
            </a:r>
          </a:p>
          <a:p>
            <a:r>
              <a:rPr lang="sr-Cyrl-RS" dirty="0" smtClean="0"/>
              <a:t>Наведено време планирано за активност</a:t>
            </a:r>
          </a:p>
          <a:p>
            <a:r>
              <a:rPr lang="sr-Cyrl-RS" dirty="0" smtClean="0"/>
              <a:t>Укључене паузе</a:t>
            </a:r>
          </a:p>
          <a:p>
            <a:r>
              <a:rPr lang="sr-Cyrl-RS" dirty="0" smtClean="0"/>
              <a:t>„Видљивост плана“(постављен на видном месту)</a:t>
            </a:r>
          </a:p>
          <a:p>
            <a:r>
              <a:rPr lang="sr-Cyrl-RS" dirty="0" smtClean="0"/>
              <a:t>Када се проверава остваривање плана ( „пролазно време“)</a:t>
            </a:r>
          </a:p>
          <a:p>
            <a:r>
              <a:rPr lang="sr-Cyrl-RS" dirty="0" smtClean="0"/>
              <a:t>...</a:t>
            </a:r>
          </a:p>
        </p:txBody>
      </p:sp>
      <p:pic>
        <p:nvPicPr>
          <p:cNvPr id="6147" name="Picture 3" descr="C:\Users\zvezd\Documents\sličice za ppt\th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219" y="5198175"/>
            <a:ext cx="26860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2" y="170329"/>
            <a:ext cx="21097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zvezd\Documents\sličice za ppt\gettyimages-475663916-612x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55" y="2805113"/>
            <a:ext cx="2139204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9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sr-Cyrl-RS" b="1" dirty="0"/>
              <a:t>При планирању времена за учење треба водити рачуна </a:t>
            </a:r>
            <a:r>
              <a:rPr lang="sr-Cyrl-RS" b="1" dirty="0" smtClean="0"/>
              <a:t>о</a:t>
            </a:r>
            <a:r>
              <a:rPr lang="en-US" b="1" dirty="0"/>
              <a:t/>
            </a:r>
            <a:br>
              <a:rPr lang="en-US" b="1" dirty="0"/>
            </a:b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dirty="0" smtClean="0"/>
              <a:t>да </a:t>
            </a:r>
            <a:r>
              <a:rPr lang="sr-Cyrl-RS" dirty="0"/>
              <a:t>ли дете има обавезу да прати часове на ТВ,</a:t>
            </a:r>
            <a:endParaRPr lang="en-US" dirty="0"/>
          </a:p>
          <a:p>
            <a:pPr lvl="0"/>
            <a:r>
              <a:rPr lang="sr-Cyrl-RS" dirty="0"/>
              <a:t>да ли у кући има један или више ТВ </a:t>
            </a:r>
            <a:r>
              <a:rPr lang="en-US" dirty="0"/>
              <a:t>/</a:t>
            </a:r>
            <a:r>
              <a:rPr lang="sr-Cyrl-RS" dirty="0"/>
              <a:t>компјутера, </a:t>
            </a:r>
            <a:endParaRPr lang="en-US" dirty="0"/>
          </a:p>
          <a:p>
            <a:pPr lvl="0"/>
            <a:r>
              <a:rPr lang="sr-Cyrl-RS" dirty="0"/>
              <a:t>колико чланова породице користи ТВ-компјутер,  </a:t>
            </a:r>
            <a:endParaRPr lang="en-US" dirty="0"/>
          </a:p>
          <a:p>
            <a:pPr lvl="0"/>
            <a:r>
              <a:rPr lang="sr-Cyrl-RS" dirty="0"/>
              <a:t>када има обавезу да наставнику пошаље домаћи задатак, </a:t>
            </a:r>
            <a:endParaRPr lang="en-US" dirty="0"/>
          </a:p>
          <a:p>
            <a:pPr lvl="0"/>
            <a:r>
              <a:rPr lang="sr-Cyrl-RS" dirty="0"/>
              <a:t>да ли има контролну вежбу, које врсте и колико домаћих задатака има за тај дан, истраживачке    задатке на дужи период, </a:t>
            </a:r>
            <a:endParaRPr lang="en-US" dirty="0"/>
          </a:p>
          <a:p>
            <a:pPr lvl="0"/>
            <a:r>
              <a:rPr lang="sr-Cyrl-RS" dirty="0"/>
              <a:t>колико обично детету треба времена за израду домаћих задатака, </a:t>
            </a:r>
            <a:r>
              <a:rPr lang="sr-Cyrl-RS" dirty="0" smtClean="0"/>
              <a:t>учење</a:t>
            </a:r>
          </a:p>
          <a:p>
            <a:pPr lvl="0"/>
            <a:r>
              <a:rPr lang="sr-Cyrl-RS" dirty="0" smtClean="0"/>
              <a:t>...</a:t>
            </a:r>
            <a:endParaRPr lang="en-US" dirty="0"/>
          </a:p>
          <a:p>
            <a:endParaRPr lang="sr-Cyrl-R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6847"/>
            <a:ext cx="1264024" cy="12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9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Пример плана</a:t>
            </a:r>
            <a:endParaRPr lang="sr-Cyrl-R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1586753"/>
            <a:ext cx="10784541" cy="473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8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ПРАЋЕЊЕ И </a:t>
            </a:r>
            <a:r>
              <a:rPr lang="sr-Cyrl-RS" b="1" dirty="0" smtClean="0"/>
              <a:t>АНАЛИЗА-1.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15060"/>
            <a:ext cx="10515600" cy="4351338"/>
          </a:xfrm>
        </p:spPr>
        <p:txBody>
          <a:bodyPr>
            <a:normAutofit/>
          </a:bodyPr>
          <a:lstStyle/>
          <a:p>
            <a:r>
              <a:rPr lang="sr-Cyrl-RS" dirty="0" smtClean="0"/>
              <a:t>Помажу развијању организаторских </a:t>
            </a:r>
            <a:r>
              <a:rPr lang="sr-Cyrl-RS" dirty="0"/>
              <a:t>способности детета. 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Испуњен </a:t>
            </a:r>
            <a:r>
              <a:rPr lang="sr-Cyrl-RS" dirty="0"/>
              <a:t>план ће довести до осећаја задовољства, успеха, сигурности, повећане </a:t>
            </a:r>
            <a:r>
              <a:rPr lang="sr-Cyrl-RS" dirty="0" smtClean="0"/>
              <a:t>мотивације.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 Разговор </a:t>
            </a:r>
            <a:r>
              <a:rPr lang="sr-Cyrl-RS" dirty="0"/>
              <a:t>о тешкоћама и начинима њиховог превазилажења </a:t>
            </a:r>
            <a:r>
              <a:rPr lang="sr-Cyrl-RS" dirty="0" smtClean="0"/>
              <a:t>утиче </a:t>
            </a:r>
            <a:r>
              <a:rPr lang="sr-Cyrl-RS" dirty="0"/>
              <a:t>на развијање упорности, истрајности, одговорности, јачаће вољу. </a:t>
            </a:r>
            <a:endParaRPr lang="sr-Cyrl-RS" dirty="0" smtClean="0"/>
          </a:p>
        </p:txBody>
      </p:sp>
      <p:pic>
        <p:nvPicPr>
          <p:cNvPr id="15362" name="Picture 2" descr="C:\Users\zvezd\Documents\sličice za ppt\th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248210"/>
            <a:ext cx="19526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3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ПРАЋЕЊЕ И </a:t>
            </a:r>
            <a:r>
              <a:rPr lang="sr-Cyrl-RS" b="1" dirty="0" smtClean="0"/>
              <a:t>АНАЛИЗА-2.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/>
              <a:t>Пример самопроцене: </a:t>
            </a:r>
            <a:endParaRPr lang="en-US" dirty="0" smtClean="0"/>
          </a:p>
          <a:p>
            <a:r>
              <a:rPr lang="en-US" dirty="0" smtClean="0"/>
              <a:t>+</a:t>
            </a:r>
            <a:r>
              <a:rPr lang="sr-Cyrl-RS" dirty="0" smtClean="0"/>
              <a:t> урадио,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sr-Cyrl-RS" dirty="0"/>
              <a:t>нисам урадио, </a:t>
            </a:r>
            <a:endParaRPr lang="en-US" dirty="0" smtClean="0"/>
          </a:p>
          <a:p>
            <a:r>
              <a:rPr lang="sr-Cyrl-RS" dirty="0" smtClean="0"/>
              <a:t>било </a:t>
            </a:r>
            <a:r>
              <a:rPr lang="sr-Cyrl-RS" dirty="0"/>
              <a:t>ми је лако!, било је тешко</a:t>
            </a:r>
            <a:r>
              <a:rPr lang="en-US" dirty="0"/>
              <a:t>*,  </a:t>
            </a:r>
            <a:r>
              <a:rPr lang="sr-Cyrl-RS" dirty="0"/>
              <a:t> </a:t>
            </a:r>
            <a:endParaRPr lang="en-US" dirty="0" smtClean="0"/>
          </a:p>
          <a:p>
            <a:r>
              <a:rPr lang="sr-Cyrl-RS" dirty="0" smtClean="0"/>
              <a:t>самостално</a:t>
            </a:r>
            <a:r>
              <a:rPr lang="en-US" dirty="0" smtClean="0"/>
              <a:t> /</a:t>
            </a:r>
            <a:r>
              <a:rPr lang="sr-Cyrl-RS" dirty="0" smtClean="0"/>
              <a:t> </a:t>
            </a:r>
            <a:r>
              <a:rPr lang="sr-Cyrl-RS" dirty="0"/>
              <a:t>уз помоћ других  </a:t>
            </a:r>
            <a:endParaRPr lang="en-US" dirty="0"/>
          </a:p>
          <a:p>
            <a:endParaRPr lang="sr-Cyrl-RS" dirty="0" smtClean="0"/>
          </a:p>
          <a:p>
            <a:endParaRPr lang="en-US" dirty="0"/>
          </a:p>
          <a:p>
            <a:r>
              <a:rPr lang="sr-Cyrl-RS" dirty="0" smtClean="0"/>
              <a:t>Важно за развој детета:</a:t>
            </a:r>
          </a:p>
          <a:p>
            <a:pPr marL="0" indent="0">
              <a:buNone/>
            </a:pPr>
            <a:r>
              <a:rPr lang="sr-Cyrl-RS" dirty="0" smtClean="0"/>
              <a:t>Уколико </a:t>
            </a:r>
            <a:r>
              <a:rPr lang="sr-Cyrl-RS" dirty="0"/>
              <a:t>план није реализован, не </a:t>
            </a:r>
            <a:r>
              <a:rPr lang="sr-Cyrl-RS" dirty="0" smtClean="0"/>
              <a:t>критиковати дете, не етикетирати  већ разговарати </a:t>
            </a:r>
            <a:r>
              <a:rPr lang="sr-Cyrl-RS" dirty="0"/>
              <a:t>о разлозима </a:t>
            </a:r>
            <a:r>
              <a:rPr lang="sr-Cyrl-RS" dirty="0" smtClean="0"/>
              <a:t>, тражити заједно конструктивно решење</a:t>
            </a:r>
            <a:endParaRPr lang="sr-Cyrl-RS" dirty="0"/>
          </a:p>
        </p:txBody>
      </p:sp>
      <p:pic>
        <p:nvPicPr>
          <p:cNvPr id="14338" name="Picture 2" descr="C:\Users\zvezd\Documents\sličice za ppt\th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93" y="355787"/>
            <a:ext cx="19526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36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Предлози за питања на </a:t>
            </a:r>
            <a:r>
              <a:rPr lang="sr-Cyrl-RS" b="1" dirty="0" smtClean="0"/>
              <a:t>почетку дана/недеље</a:t>
            </a: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 </a:t>
            </a:r>
            <a:r>
              <a:rPr lang="ru-RU" dirty="0"/>
              <a:t>ли очекујеш да ће ти бити занимљиво? Шта хоће а шта неће? Које часове данас имаш?</a:t>
            </a:r>
          </a:p>
          <a:p>
            <a:r>
              <a:rPr lang="ru-RU" dirty="0" smtClean="0"/>
              <a:t>Да </a:t>
            </a:r>
            <a:r>
              <a:rPr lang="ru-RU" dirty="0"/>
              <a:t>ли си направио/направила-погледао/погледала  план за данас?   </a:t>
            </a:r>
          </a:p>
          <a:p>
            <a:r>
              <a:rPr lang="ru-RU" dirty="0" smtClean="0"/>
              <a:t>Шта </a:t>
            </a:r>
            <a:r>
              <a:rPr lang="ru-RU" dirty="0"/>
              <a:t>мислиш да ли је добар, треба ли нешто да мењаш-коригујеш?</a:t>
            </a:r>
          </a:p>
          <a:p>
            <a:r>
              <a:rPr lang="ru-RU" dirty="0" smtClean="0"/>
              <a:t>Да </a:t>
            </a:r>
            <a:r>
              <a:rPr lang="ru-RU" dirty="0"/>
              <a:t>ли имаш све што ти је потребно или ти треба нека помоћ некога из куће?</a:t>
            </a:r>
          </a:p>
          <a:p>
            <a:r>
              <a:rPr lang="ru-RU" dirty="0" smtClean="0"/>
              <a:t>Ако </a:t>
            </a:r>
            <a:r>
              <a:rPr lang="ru-RU" dirty="0"/>
              <a:t>желиш могу да ти испричам нешто о тој теми </a:t>
            </a:r>
            <a:r>
              <a:rPr lang="ru-RU" dirty="0" smtClean="0"/>
              <a:t>? </a:t>
            </a:r>
            <a:endParaRPr lang="sr-Cyrl-RS" dirty="0"/>
          </a:p>
        </p:txBody>
      </p:sp>
      <p:pic>
        <p:nvPicPr>
          <p:cNvPr id="7170" name="Picture 2" descr="C:\Users\zvezd\Documents\sličice za ppt\th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269222"/>
            <a:ext cx="1676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4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Предлози за питања на крају дана/недеље</a:t>
            </a: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Како </a:t>
            </a:r>
            <a:r>
              <a:rPr lang="ru-RU" dirty="0"/>
              <a:t>ти је протекао дан/недеља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Шта </a:t>
            </a:r>
            <a:r>
              <a:rPr lang="ru-RU" dirty="0"/>
              <a:t>си данас ново сазнао-научио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Да </a:t>
            </a:r>
            <a:r>
              <a:rPr lang="ru-RU" dirty="0"/>
              <a:t>ли ти је нешто било посебно занимљиво, шта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Да </a:t>
            </a:r>
            <a:r>
              <a:rPr lang="ru-RU" dirty="0"/>
              <a:t>ли ти је било нешто тешко за учење-хоћеш ли заједно да то погледамо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r>
              <a:rPr lang="ru-RU" dirty="0" smtClean="0"/>
              <a:t>Да </a:t>
            </a:r>
            <a:r>
              <a:rPr lang="ru-RU" dirty="0"/>
              <a:t>ли си задовољан данашњим даном и оним што си урадио, ?</a:t>
            </a:r>
          </a:p>
          <a:p>
            <a:endParaRPr lang="sr-Cyrl-RS" dirty="0"/>
          </a:p>
        </p:txBody>
      </p:sp>
      <p:pic>
        <p:nvPicPr>
          <p:cNvPr id="8194" name="Picture 2" descr="C:\Users\zvezd\Documents\sličice za ppt\th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929" y="1331540"/>
            <a:ext cx="1676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6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b="1" dirty="0" smtClean="0"/>
              <a:t>САВРЕМЕНЕ ТЕХНОЛОГИЈЕ </a:t>
            </a:r>
            <a:r>
              <a:rPr lang="sr-Cyrl-RS" sz="3600" b="1" dirty="0"/>
              <a:t>И </a:t>
            </a:r>
            <a:r>
              <a:rPr lang="sr-Cyrl-RS" sz="3600" b="1" dirty="0" smtClean="0"/>
              <a:t>УОБИЧАЈЕНА НАСТАВНА СРЕДСТВА </a:t>
            </a:r>
            <a:r>
              <a:rPr lang="en-US" sz="3600" dirty="0"/>
              <a:t/>
            </a:r>
            <a:br>
              <a:rPr lang="en-US" sz="3600" dirty="0"/>
            </a:br>
            <a:endParaRPr lang="sr-Cyrl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6341"/>
            <a:ext cx="10515600" cy="431650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300" dirty="0" smtClean="0"/>
              <a:t>Уколико </a:t>
            </a:r>
            <a:r>
              <a:rPr lang="ru-RU" sz="3300" dirty="0"/>
              <a:t>родитељи имају  могућност могу да одштампају неке задатке свом детету </a:t>
            </a:r>
            <a:r>
              <a:rPr lang="ru-RU" sz="3300" dirty="0" smtClean="0"/>
              <a:t>које их </a:t>
            </a:r>
            <a:r>
              <a:rPr lang="ru-RU" sz="3300" dirty="0"/>
              <a:t>ради на папиру.</a:t>
            </a:r>
          </a:p>
          <a:p>
            <a:r>
              <a:rPr lang="ru-RU" sz="3300" dirty="0"/>
              <a:t>Домаћи задатак не мора увек да се ради у електронској форми, може и папир – оловка </a:t>
            </a:r>
            <a:r>
              <a:rPr lang="ru-RU" sz="3300" dirty="0" smtClean="0"/>
              <a:t>техником,  фотографише се  </a:t>
            </a:r>
            <a:r>
              <a:rPr lang="ru-RU" sz="3300" dirty="0"/>
              <a:t>и пошаље </a:t>
            </a:r>
            <a:r>
              <a:rPr lang="ru-RU" sz="3300" dirty="0" smtClean="0"/>
              <a:t>наставницима(договор </a:t>
            </a:r>
            <a:r>
              <a:rPr lang="ru-RU" sz="3300" dirty="0"/>
              <a:t>са </a:t>
            </a:r>
            <a:r>
              <a:rPr lang="ru-RU" sz="3300" dirty="0" smtClean="0"/>
              <a:t>наставником).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300" dirty="0" smtClean="0"/>
              <a:t>Ако родитељ није дигитално писмен </a:t>
            </a:r>
            <a:r>
              <a:rPr lang="ru-RU" sz="3300" dirty="0"/>
              <a:t>у </a:t>
            </a:r>
            <a:r>
              <a:rPr lang="ru-RU" sz="3300" dirty="0" smtClean="0"/>
              <a:t> потребној може заједно </a:t>
            </a:r>
            <a:r>
              <a:rPr lang="ru-RU" sz="3300" dirty="0"/>
              <a:t>са </a:t>
            </a:r>
            <a:r>
              <a:rPr lang="ru-RU" sz="3300" dirty="0" smtClean="0"/>
              <a:t>дететом да </a:t>
            </a:r>
            <a:r>
              <a:rPr lang="ru-RU" sz="3300" dirty="0"/>
              <a:t>савладају </a:t>
            </a:r>
            <a:r>
              <a:rPr lang="ru-RU" sz="3300" dirty="0" smtClean="0"/>
              <a:t>потребни минимум - уколико </a:t>
            </a:r>
            <a:r>
              <a:rPr lang="ru-RU" sz="3300" dirty="0"/>
              <a:t>нису у могућности  добро је да о томе информишу наставнике.</a:t>
            </a:r>
          </a:p>
          <a:p>
            <a:endParaRPr lang="sr-Cyrl-RS" dirty="0"/>
          </a:p>
        </p:txBody>
      </p:sp>
      <p:pic>
        <p:nvPicPr>
          <p:cNvPr id="5" name="Picture 4" descr="C:\Users\zvezd\Documents\sličice za ppt\th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820" y="712695"/>
            <a:ext cx="26765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8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Како желимо да делујемо?</a:t>
            </a:r>
            <a:endParaRPr lang="sr-Cyrl-R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446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23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ПЛАНИРАЊЕ ВРЕМЕНА ЗА ЗАБАВУ, РАЗОНОДУ, ОДМОР, ФИЗИЧКУ АКТИВНОСТ </a:t>
            </a:r>
            <a:r>
              <a:rPr lang="ru-RU" sz="3600" b="1" dirty="0" smtClean="0"/>
              <a:t>-1.</a:t>
            </a:r>
            <a:endParaRPr lang="sr-Cyrl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Заједничке  породичне активности</a:t>
            </a:r>
            <a:r>
              <a:rPr lang="ru-RU" dirty="0" smtClean="0"/>
              <a:t>: </a:t>
            </a:r>
            <a:r>
              <a:rPr lang="ru-RU" dirty="0"/>
              <a:t>разврставање породичних фотографија, </a:t>
            </a:r>
            <a:r>
              <a:rPr lang="ru-RU" dirty="0" smtClean="0"/>
              <a:t>причање </a:t>
            </a:r>
            <a:r>
              <a:rPr lang="ru-RU" dirty="0"/>
              <a:t>шала, вицева, занимљивих догађаја из породичног </a:t>
            </a:r>
            <a:r>
              <a:rPr lang="ru-RU" dirty="0" smtClean="0"/>
              <a:t>живота, </a:t>
            </a:r>
            <a:r>
              <a:rPr lang="ru-RU" dirty="0"/>
              <a:t>учествовање у припреми оброка, спремање, </a:t>
            </a:r>
            <a:r>
              <a:rPr lang="ru-RU" dirty="0" smtClean="0"/>
              <a:t>усисавање, </a:t>
            </a:r>
            <a:r>
              <a:rPr lang="ru-RU" dirty="0"/>
              <a:t>изношење смећа, одржавање </a:t>
            </a:r>
            <a:r>
              <a:rPr lang="ru-RU" dirty="0" smtClean="0"/>
              <a:t>баште, одржавање  чистоће </a:t>
            </a:r>
            <a:r>
              <a:rPr lang="ru-RU" dirty="0"/>
              <a:t>сопственог простора, ствари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sr-Cyrl-RS" dirty="0"/>
          </a:p>
        </p:txBody>
      </p:sp>
      <p:pic>
        <p:nvPicPr>
          <p:cNvPr id="5122" name="Picture 2" descr="C:\Users\zvezd\Documents\sličice za ppt\family-with-teenage-boy-cleaning-in-living-room-35398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67" y="4315036"/>
            <a:ext cx="2049651" cy="13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vezd\Documents\sličice za ppt\mama ćerka u baš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95" y="4303060"/>
            <a:ext cx="2160028" cy="13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vezd\Documents\sličice za ppt\family-car-14538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301589"/>
            <a:ext cx="1748117" cy="13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zvezd\Documents\sličice za ppt\otac i sin peru sudo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600" y="4315036"/>
            <a:ext cx="1865313" cy="13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1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ПЛАНИРАЊЕ ВРЕМЕНА ЗА ЗАБАВУ, РАЗОНОДУ, ОДМОР, ФИЗИЧКУ АКТИВНОСТ </a:t>
            </a:r>
            <a:r>
              <a:rPr lang="ru-RU" sz="3600" b="1" dirty="0" smtClean="0"/>
              <a:t>-</a:t>
            </a:r>
            <a:r>
              <a:rPr lang="en-US" sz="3600" b="1" dirty="0" smtClean="0"/>
              <a:t>2</a:t>
            </a:r>
            <a:r>
              <a:rPr lang="ru-RU" sz="3600" b="1" dirty="0" smtClean="0"/>
              <a:t>.</a:t>
            </a:r>
            <a:endParaRPr lang="sr-Cyrl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algn="just"/>
            <a:r>
              <a:rPr lang="ru-RU" b="1" dirty="0" smtClean="0"/>
              <a:t>Друштвене игре у кући </a:t>
            </a:r>
            <a:r>
              <a:rPr lang="ru-RU" dirty="0" smtClean="0"/>
              <a:t>(игра </a:t>
            </a:r>
            <a:r>
              <a:rPr lang="ru-RU" dirty="0"/>
              <a:t>меморије</a:t>
            </a:r>
            <a:r>
              <a:rPr lang="ru-RU" dirty="0" smtClean="0"/>
              <a:t>, “</a:t>
            </a:r>
            <a:r>
              <a:rPr lang="ru-RU" dirty="0"/>
              <a:t>човече не љути се“ занимљива географија, монопол, карте, домине, </a:t>
            </a:r>
            <a:r>
              <a:rPr lang="ru-RU" dirty="0" smtClean="0"/>
              <a:t>укрштене </a:t>
            </a:r>
            <a:r>
              <a:rPr lang="ru-RU" dirty="0"/>
              <a:t>речи, шах</a:t>
            </a:r>
            <a:r>
              <a:rPr lang="ru-RU" dirty="0" smtClean="0"/>
              <a:t>...), </a:t>
            </a:r>
            <a:r>
              <a:rPr lang="ru-RU" dirty="0"/>
              <a:t>читање исте књиге и разговори о њој, гледање филма, серије уз размену </a:t>
            </a:r>
            <a:r>
              <a:rPr lang="ru-RU" dirty="0" smtClean="0"/>
              <a:t>утисака, </a:t>
            </a:r>
            <a:r>
              <a:rPr lang="ru-RU" dirty="0"/>
              <a:t>заједничко вежбање, игре са лоптом</a:t>
            </a:r>
            <a:r>
              <a:rPr lang="ru-RU" dirty="0" smtClean="0"/>
              <a:t>.</a:t>
            </a:r>
            <a:endParaRPr lang="ru-RU" dirty="0"/>
          </a:p>
          <a:p>
            <a:endParaRPr lang="sr-Cyrl-RS" dirty="0"/>
          </a:p>
        </p:txBody>
      </p:sp>
      <p:pic>
        <p:nvPicPr>
          <p:cNvPr id="18434" name="Picture 2" descr="C:\Users\zvezd\Documents\sličice za ppt\family-playing-game-together-at-home-12405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1" y="4329953"/>
            <a:ext cx="182880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zvezd\Documents\sličice za ppt\gettyimages-502453413-612x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79" y="4329953"/>
            <a:ext cx="18653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4" y="4329953"/>
            <a:ext cx="204395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 descr="C:\Users\zvezd\Documents\sličice za ppt\th (2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35" y="4329952"/>
            <a:ext cx="2001652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3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ПЛАНИРАЊЕ ВРЕМЕНА ЗА ЗАБАВУ, РАЗОНОДУ, ОДМОР, ФИЗИЧКУ АКТИВНОСТ </a:t>
            </a:r>
            <a:r>
              <a:rPr lang="ru-RU" sz="3600" b="1" dirty="0" smtClean="0"/>
              <a:t>-</a:t>
            </a:r>
            <a:r>
              <a:rPr lang="en-US" sz="3600" b="1" dirty="0" smtClean="0"/>
              <a:t>3</a:t>
            </a:r>
            <a:r>
              <a:rPr lang="ru-RU" sz="3600" b="1" dirty="0" smtClean="0"/>
              <a:t>.</a:t>
            </a:r>
            <a:endParaRPr lang="sr-Cyrl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 smtClean="0"/>
              <a:t>Активности </a:t>
            </a:r>
            <a:r>
              <a:rPr lang="ru-RU" sz="7000" b="1" dirty="0"/>
              <a:t>напољу</a:t>
            </a:r>
            <a:r>
              <a:rPr lang="ru-RU" sz="7000" dirty="0"/>
              <a:t>: неке игре са лоптом, бадминтон, трчање, </a:t>
            </a:r>
            <a:r>
              <a:rPr lang="ru-RU" sz="7000" dirty="0" smtClean="0"/>
              <a:t>шетње, вежбе </a:t>
            </a:r>
            <a:r>
              <a:rPr lang="ru-RU" sz="7000" dirty="0"/>
              <a:t>на отвореном, шетање кућног љубимца и друго</a:t>
            </a:r>
            <a:r>
              <a:rPr lang="ru-RU" sz="4500" dirty="0" smtClean="0"/>
              <a:t>.</a:t>
            </a:r>
          </a:p>
          <a:p>
            <a:endParaRPr lang="ru-RU" sz="4500" dirty="0"/>
          </a:p>
          <a:p>
            <a:endParaRPr lang="ru-RU" sz="4500" dirty="0" smtClean="0"/>
          </a:p>
          <a:p>
            <a:endParaRPr lang="ru-RU" sz="4500" dirty="0"/>
          </a:p>
          <a:p>
            <a:endParaRPr lang="ru-RU" sz="4500" dirty="0" smtClean="0"/>
          </a:p>
          <a:p>
            <a:endParaRPr lang="ru-RU" sz="4500" dirty="0"/>
          </a:p>
          <a:p>
            <a:endParaRPr lang="ru-RU" sz="4500" dirty="0" smtClean="0"/>
          </a:p>
          <a:p>
            <a:endParaRPr lang="ru-RU" sz="4500" dirty="0"/>
          </a:p>
          <a:p>
            <a:r>
              <a:rPr lang="ru-RU" sz="7000" b="1" dirty="0"/>
              <a:t>В</a:t>
            </a:r>
            <a:r>
              <a:rPr lang="ru-RU" sz="7000" b="1" dirty="0" smtClean="0"/>
              <a:t>реме </a:t>
            </a:r>
            <a:r>
              <a:rPr lang="ru-RU" sz="7000" b="1" dirty="0"/>
              <a:t>за одмор</a:t>
            </a:r>
            <a:r>
              <a:rPr lang="ru-RU" sz="7000" dirty="0"/>
              <a:t>, релаксацију када ништа не ради, односно може да ради шта највише воли и жели - тај перод је неопходан и дете може да га искористи како му највише одговара</a:t>
            </a:r>
            <a:r>
              <a:rPr lang="ru-RU" sz="7000" dirty="0" smtClean="0"/>
              <a:t>.</a:t>
            </a:r>
          </a:p>
          <a:p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r>
              <a:rPr lang="ru-RU" sz="8600" u="sng" dirty="0" smtClean="0"/>
              <a:t>Водити рачуна о узрасту, интересовањима, могућностима</a:t>
            </a:r>
            <a:endParaRPr lang="ru-RU" sz="8600" u="sng" dirty="0"/>
          </a:p>
          <a:p>
            <a:endParaRPr lang="sr-Cyrl-RS" dirty="0"/>
          </a:p>
        </p:txBody>
      </p:sp>
      <p:pic>
        <p:nvPicPr>
          <p:cNvPr id="3074" name="Picture 2" descr="C:\Users\zvezd\Documents\sličice za ppt\porodica igra fudb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88" y="2731975"/>
            <a:ext cx="1855043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vezd\Documents\sličice za ppt\kids-jumping-outdoor-19582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18" y="2704987"/>
            <a:ext cx="1909481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vezd\Documents\sličice za ppt\gettyimages-514134667-612x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56" y="2704987"/>
            <a:ext cx="18653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vezd\Documents\sličice za ppt\four-happy-teenage-friends-riding-bicycles-245109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9" y="2699916"/>
            <a:ext cx="1734671" cy="124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>
            <a:normAutofit/>
          </a:bodyPr>
          <a:lstStyle/>
          <a:p>
            <a:r>
              <a:rPr lang="ru-RU" sz="3600" b="1" dirty="0"/>
              <a:t>КОМУНИКАЦИЈА И ДРУЖЕЊЕ СА ДРУГОМ ДЕЦОМ</a:t>
            </a:r>
            <a:endParaRPr lang="sr-Cyrl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41"/>
            <a:ext cx="10515600" cy="5230906"/>
          </a:xfrm>
        </p:spPr>
        <p:txBody>
          <a:bodyPr>
            <a:normAutofit/>
          </a:bodyPr>
          <a:lstStyle/>
          <a:p>
            <a:r>
              <a:rPr lang="ru-RU" dirty="0" smtClean="0"/>
              <a:t>Учењем  </a:t>
            </a:r>
            <a:r>
              <a:rPr lang="ru-RU" dirty="0"/>
              <a:t>од куће </a:t>
            </a:r>
            <a:r>
              <a:rPr lang="ru-RU" dirty="0" smtClean="0"/>
              <a:t>значајно се  </a:t>
            </a:r>
            <a:r>
              <a:rPr lang="ru-RU" dirty="0"/>
              <a:t>мења социјална </a:t>
            </a:r>
            <a:r>
              <a:rPr lang="ru-RU" dirty="0" smtClean="0"/>
              <a:t>интеракција</a:t>
            </a:r>
          </a:p>
          <a:p>
            <a:r>
              <a:rPr lang="ru-RU" dirty="0"/>
              <a:t>Н</a:t>
            </a:r>
            <a:r>
              <a:rPr lang="ru-RU" dirty="0" smtClean="0"/>
              <a:t>едостају </a:t>
            </a:r>
            <a:r>
              <a:rPr lang="ru-RU" dirty="0"/>
              <a:t>контакти са вршњацима, </a:t>
            </a:r>
            <a:r>
              <a:rPr lang="ru-RU" dirty="0" smtClean="0"/>
              <a:t>дружење</a:t>
            </a:r>
            <a:r>
              <a:rPr lang="ru-RU" dirty="0"/>
              <a:t> “уживо</a:t>
            </a:r>
            <a:r>
              <a:rPr lang="ru-RU" dirty="0" smtClean="0"/>
              <a:t>”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Улога родитеља је да омогући,подстакне</a:t>
            </a:r>
            <a:r>
              <a:rPr lang="ru-RU" dirty="0"/>
              <a:t>, уколико је потребно, </a:t>
            </a:r>
            <a:r>
              <a:rPr lang="ru-RU" dirty="0" smtClean="0"/>
              <a:t>комуникацију </a:t>
            </a:r>
            <a:r>
              <a:rPr lang="ru-RU" dirty="0"/>
              <a:t>са другарицама и друговима путем телефона, </a:t>
            </a:r>
            <a:r>
              <a:rPr lang="ru-RU" dirty="0" smtClean="0"/>
              <a:t>друштвених </a:t>
            </a:r>
            <a:r>
              <a:rPr lang="ru-RU" dirty="0"/>
              <a:t>мрежа, разних врста видео </a:t>
            </a:r>
            <a:r>
              <a:rPr lang="ru-RU" dirty="0" smtClean="0"/>
              <a:t>контаката.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u="sng" dirty="0" smtClean="0"/>
              <a:t>Недостатак </a:t>
            </a:r>
            <a:r>
              <a:rPr lang="ru-RU" u="sng" dirty="0"/>
              <a:t>физичког контакта не значи и никако не треба да значи одсуство социјалног контакта које је за децу од изузетног значаја</a:t>
            </a:r>
          </a:p>
          <a:p>
            <a:endParaRPr lang="sr-Cyrl-RS" dirty="0"/>
          </a:p>
        </p:txBody>
      </p:sp>
      <p:pic>
        <p:nvPicPr>
          <p:cNvPr id="2051" name="Picture 3" descr="C:\Users\zvezd\Documents\sličice za ppt\mladi komuniciraju društv mrež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1" y="3697941"/>
            <a:ext cx="3724835" cy="16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59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КОНТАКТ СА ДРУГИМ РОДИТЕЉИМА</a:t>
            </a:r>
            <a:r>
              <a:rPr lang="sr-Cyrl-RS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Препорука је да размењују искуства са  </a:t>
            </a:r>
            <a:r>
              <a:rPr lang="ru-RU" dirty="0"/>
              <a:t>циљем </a:t>
            </a:r>
            <a:r>
              <a:rPr lang="ru-RU" u="sng" dirty="0"/>
              <a:t>узајамне подршке, разумевања, помоћи а не поређења , нарочито не поређења деце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како су се организовали у својој породици </a:t>
            </a:r>
            <a:r>
              <a:rPr lang="ru-RU" dirty="0" smtClean="0"/>
              <a:t>о </a:t>
            </a:r>
            <a:r>
              <a:rPr lang="ru-RU" dirty="0"/>
              <a:t>чему су водили рачуна, какве ефекте то има, </a:t>
            </a:r>
            <a:endParaRPr lang="ru-RU" dirty="0" smtClean="0"/>
          </a:p>
          <a:p>
            <a:r>
              <a:rPr lang="ru-RU" dirty="0" smtClean="0"/>
              <a:t>како </a:t>
            </a:r>
            <a:r>
              <a:rPr lang="ru-RU" dirty="0"/>
              <a:t>реагују деца, шта је лако шта је тешко, </a:t>
            </a:r>
            <a:endParaRPr lang="ru-RU" dirty="0" smtClean="0"/>
          </a:p>
          <a:p>
            <a:r>
              <a:rPr lang="ru-RU" dirty="0" smtClean="0"/>
              <a:t>како </a:t>
            </a:r>
            <a:r>
              <a:rPr lang="ru-RU" dirty="0"/>
              <a:t>се превазилазе </a:t>
            </a:r>
            <a:r>
              <a:rPr lang="ru-RU" dirty="0" smtClean="0"/>
              <a:t>тешкоће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0485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ДЕЦА КОЈИМА ЈЕ ПОТРЕБНА ДОДАТНА ПОДРШКА У  ОБРАЗОВАЊУ И ВАСПИТАЊУ</a:t>
            </a:r>
            <a:r>
              <a:rPr lang="en-US" dirty="0"/>
              <a:t/>
            </a:r>
            <a:br>
              <a:rPr lang="en-US" dirty="0"/>
            </a:b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Учење од куће, настало као израз потребе да сва деца наставе са образовањем и у овим ванредним околностима је посебно изазовно и тешко и за децу (и њихове родитеље) којима је услед различитих сметњи потребна додатна подршка и када похађају наставу у школи</a:t>
            </a:r>
            <a:r>
              <a:rPr lang="ru-RU" dirty="0" smtClean="0"/>
              <a:t>.</a:t>
            </a:r>
          </a:p>
          <a:p>
            <a:pPr algn="just"/>
            <a:r>
              <a:rPr lang="sr-Cyrl-RS" dirty="0"/>
              <a:t>П</a:t>
            </a:r>
            <a:r>
              <a:rPr lang="sr-Cyrl-RS" dirty="0" smtClean="0"/>
              <a:t>осебну </a:t>
            </a:r>
            <a:r>
              <a:rPr lang="sr-Cyrl-RS" dirty="0"/>
              <a:t>подршку у школи која је сада најчешће недоступна.</a:t>
            </a:r>
            <a:endParaRPr lang="en-US" dirty="0"/>
          </a:p>
          <a:p>
            <a:pPr algn="just"/>
            <a:r>
              <a:rPr lang="sr-Cyrl-RS" dirty="0"/>
              <a:t>Рутине су за ову децу посебно важне</a:t>
            </a:r>
            <a:r>
              <a:rPr lang="sr-Cyrl-RS" dirty="0" smtClean="0"/>
              <a:t>,</a:t>
            </a:r>
          </a:p>
          <a:p>
            <a:pPr algn="just"/>
            <a:r>
              <a:rPr lang="sr-Cyrl-RS" dirty="0"/>
              <a:t>Неопходно је да родитељи добро познају индивидуални образовни план (ИОП</a:t>
            </a:r>
            <a:r>
              <a:rPr lang="sr-Cyrl-RS" dirty="0" smtClean="0"/>
              <a:t>)</a:t>
            </a:r>
          </a:p>
          <a:p>
            <a:pPr algn="just"/>
            <a:r>
              <a:rPr lang="sr-Cyrl-RS" dirty="0"/>
              <a:t>родитељи буду у сталном контакту са наставницима, размењују информације, консултују се, добијају од њих инструкције. </a:t>
            </a:r>
          </a:p>
        </p:txBody>
      </p:sp>
    </p:spTree>
    <p:extLst>
      <p:ext uri="{BB962C8B-B14F-4D97-AF65-F5344CB8AC3E}">
        <p14:creationId xmlns:p14="http://schemas.microsoft.com/office/powerpoint/2010/main" val="2525530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b="1" dirty="0"/>
              <a:t>ЈОШ НЕКОЛИКО ПОРУКА ЗА РОДИТЕЉЕ</a:t>
            </a:r>
            <a:r>
              <a:rPr lang="en-US" sz="4000" b="1" dirty="0"/>
              <a:t/>
            </a:r>
            <a:br>
              <a:rPr lang="en-US" sz="4000" b="1" dirty="0"/>
            </a:br>
            <a:endParaRPr lang="sr-Cyrl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РАЗВИЈАЊЕ РАДНИХ НАВИКА</a:t>
            </a:r>
          </a:p>
          <a:p>
            <a:endParaRPr lang="ru-RU" dirty="0" smtClean="0"/>
          </a:p>
          <a:p>
            <a:r>
              <a:rPr lang="sr-Cyrl-RS" dirty="0" smtClean="0"/>
              <a:t>ОХРАБРИВАЊЕ  И ПОДСТИЦАЊЕ </a:t>
            </a:r>
          </a:p>
          <a:p>
            <a:endParaRPr lang="sr-Cyrl-RS" dirty="0"/>
          </a:p>
          <a:p>
            <a:r>
              <a:rPr lang="sr-Cyrl-RS" dirty="0" smtClean="0"/>
              <a:t>МОТИВАЦИЈА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48238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ЛИТЕРАТУРА </a:t>
            </a:r>
            <a:r>
              <a:rPr lang="sr-Cyrl-RS" b="1" dirty="0" smtClean="0"/>
              <a:t>-1.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r-Cyrl-RS" dirty="0" smtClean="0"/>
              <a:t>Брофи</a:t>
            </a:r>
            <a:r>
              <a:rPr lang="sr-Cyrl-RS" dirty="0"/>
              <a:t>, Џ.(2015).Како мотивисати ученике да уче, Београд: Клио</a:t>
            </a:r>
            <a:endParaRPr lang="en-US" dirty="0"/>
          </a:p>
          <a:p>
            <a:pPr lvl="0"/>
            <a:r>
              <a:rPr lang="sr-Cyrl-RS" dirty="0"/>
              <a:t>Бергман, В(2011).Дисциплина без страха, Београд: Лагуна</a:t>
            </a:r>
            <a:endParaRPr lang="en-US" dirty="0"/>
          </a:p>
          <a:p>
            <a:pPr lvl="0"/>
            <a:r>
              <a:rPr lang="sr-Cyrl-RS" dirty="0"/>
              <a:t>Кузмановић,Д., Златаровић,В., Анђелковић,Н.и Жунић-Цицварић,Ј.(2019). Деца у дигиталном добу-Водич за безбедно и конструктивно коришћење дигиталне технологије и интернета,  Ужице: Ужички центар за права детета</a:t>
            </a:r>
            <a:endParaRPr lang="en-US" dirty="0"/>
          </a:p>
          <a:p>
            <a:pPr lvl="0"/>
            <a:r>
              <a:rPr lang="sr-Cyrl-RS" dirty="0"/>
              <a:t>Кузмановић,Д., Лајовић,Б.,Грујић,С. И Меденица,Г.(2016). Дигитално насиље-превенција и реаговање,Београд:Министарство просвете,науке и технолошког развоја Републике Србије и Педагошко друштво Србије</a:t>
            </a:r>
            <a:endParaRPr lang="en-US" dirty="0"/>
          </a:p>
          <a:p>
            <a:pPr lvl="0"/>
            <a:r>
              <a:rPr lang="sr-Cyrl-RS" dirty="0"/>
              <a:t>Ланди, К.Г.(2007). Заинтересујте ђаке yа учење, Београд:Креативни центар</a:t>
            </a:r>
            <a:endParaRPr lang="en-US" dirty="0"/>
          </a:p>
          <a:p>
            <a:pPr lvl="0"/>
            <a:r>
              <a:rPr lang="sr-Cyrl-RS" dirty="0"/>
              <a:t>Попадић,Д. и Кузмановић,Д.(2016).Млади у свету интернета-Коришћење дигиталне технологије, ризици и заступљеност дигиталног насиља међу ученицима у Србији, Београд: Министарство просвете,науке и технолошког развоја Републике Србије </a:t>
            </a:r>
            <a:endParaRPr lang="en-US" dirty="0"/>
          </a:p>
          <a:p>
            <a:pPr lvl="0"/>
            <a:r>
              <a:rPr lang="sr-Cyrl-RS" dirty="0"/>
              <a:t>Продановић,Љ.,(2007).Осамостаљивање детета-ученика,Београд:Агенција за едукацију и услуге“Профикомп“</a:t>
            </a:r>
            <a:endParaRPr lang="en-US" dirty="0"/>
          </a:p>
          <a:p>
            <a:pPr lvl="0"/>
            <a:r>
              <a:rPr lang="sr-Cyrl-RS" dirty="0"/>
              <a:t>Холцер Ј.(2008). Успешно учење, Београд: Енцо боок</a:t>
            </a:r>
            <a:endParaRPr lang="en-US" dirty="0"/>
          </a:p>
          <a:p>
            <a:endParaRPr lang="sr-Cyrl-RS" dirty="0"/>
          </a:p>
        </p:txBody>
      </p:sp>
      <p:pic>
        <p:nvPicPr>
          <p:cNvPr id="12290" name="Picture 2" descr="C:\Users\zvezd\Documents\sličice za ppt\thPBCPD3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82" y="94129"/>
            <a:ext cx="1595718" cy="22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10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ЛИТЕРАТУРА </a:t>
            </a:r>
            <a:r>
              <a:rPr lang="sr-Cyrl-RS" b="1" dirty="0" smtClean="0"/>
              <a:t>-2.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u="sng" dirty="0" smtClean="0">
                <a:hlinkClick r:id="rId2"/>
              </a:rPr>
              <a:t>https</a:t>
            </a:r>
            <a:r>
              <a:rPr lang="en-US" sz="2400" u="sng" dirty="0">
                <a:hlinkClick r:id="rId2"/>
              </a:rPr>
              <a:t>://www.theladders.com/career-advice/tips-for-parents-online-learning-with-children</a:t>
            </a:r>
            <a:r>
              <a:rPr lang="en-US" sz="2400" u="sng" dirty="0"/>
              <a:t> </a:t>
            </a:r>
            <a:r>
              <a:rPr lang="sr-Cyrl-RS" sz="2400" u="sng" dirty="0"/>
              <a:t>(26.4.2020.)</a:t>
            </a:r>
            <a:endParaRPr lang="en-US" sz="2400" dirty="0"/>
          </a:p>
          <a:p>
            <a:pPr lvl="0"/>
            <a:r>
              <a:rPr lang="sr-Cyrl-RS" sz="2400" u="sng" dirty="0">
                <a:hlinkClick r:id="rId3"/>
              </a:rPr>
              <a:t>www.pbs.org/parents</a:t>
            </a:r>
            <a:r>
              <a:rPr lang="sr-Cyrl-RS" sz="2400" u="sng" dirty="0"/>
              <a:t> (26.4.2020.)</a:t>
            </a:r>
            <a:endParaRPr lang="en-US" sz="2400" dirty="0"/>
          </a:p>
          <a:p>
            <a:pPr lvl="0"/>
            <a:r>
              <a:rPr lang="sr-Cyrl-RS" sz="2400" u="sng" dirty="0">
                <a:hlinkClick r:id="rId4"/>
              </a:rPr>
              <a:t>www.edhelper.com/teacher-education/10-Tips-to</a:t>
            </a:r>
            <a:r>
              <a:rPr lang="sr-Cyrl-RS" sz="2400" dirty="0"/>
              <a:t>...(26.4.2020.)</a:t>
            </a:r>
            <a:endParaRPr lang="en-US" sz="2400" dirty="0"/>
          </a:p>
          <a:p>
            <a:pPr lvl="0"/>
            <a:r>
              <a:rPr lang="en-US" sz="2400" u="sng" dirty="0">
                <a:hlinkClick r:id="rId5"/>
              </a:rPr>
              <a:t>www.grandforksherald.com/news/education/5017753</a:t>
            </a:r>
            <a:r>
              <a:rPr lang="en-US" sz="2400" dirty="0"/>
              <a:t>..</a:t>
            </a:r>
            <a:r>
              <a:rPr lang="sr-Cyrl-RS" sz="2400" dirty="0"/>
              <a:t> (25.4.2020.)</a:t>
            </a:r>
            <a:endParaRPr lang="en-US" sz="2400" dirty="0"/>
          </a:p>
          <a:p>
            <a:pPr lvl="0"/>
            <a:r>
              <a:rPr lang="en-US" sz="2400" u="sng" dirty="0">
                <a:hlinkClick r:id="rId6"/>
              </a:rPr>
              <a:t>www.iser.com/distance-learning.html</a:t>
            </a:r>
            <a:r>
              <a:rPr lang="en-US" sz="2400" dirty="0"/>
              <a:t>  </a:t>
            </a:r>
            <a:r>
              <a:rPr lang="sr-Cyrl-RS" sz="2400" dirty="0"/>
              <a:t>(</a:t>
            </a:r>
            <a:r>
              <a:rPr lang="en-US" sz="2400" dirty="0"/>
              <a:t>30</a:t>
            </a:r>
            <a:r>
              <a:rPr lang="sr-Cyrl-RS" sz="2400" dirty="0"/>
              <a:t>.4.2020.)</a:t>
            </a:r>
            <a:endParaRPr lang="en-US" sz="2400" dirty="0"/>
          </a:p>
          <a:p>
            <a:pPr lvl="0"/>
            <a:r>
              <a:rPr lang="en-US" sz="2400" u="sng" dirty="0">
                <a:hlinkClick r:id="rId7"/>
              </a:rPr>
              <a:t>www.distancelearning.org/distance-learning-for-children-with-special-needs</a:t>
            </a:r>
            <a:r>
              <a:rPr lang="en-US" sz="2400" dirty="0"/>
              <a:t> (30.4.2020.)</a:t>
            </a:r>
          </a:p>
          <a:p>
            <a:endParaRPr lang="sr-Cyrl-R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75" y="-28575"/>
            <a:ext cx="15970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4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4035"/>
              </p:ext>
            </p:extLst>
          </p:nvPr>
        </p:nvGraphicFramePr>
        <p:xfrm>
          <a:off x="838199" y="188259"/>
          <a:ext cx="10954871" cy="598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66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Контекст</a:t>
            </a:r>
            <a:br>
              <a:rPr lang="sr-Cyrl-RS" b="1" dirty="0"/>
            </a:b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Пандемија/епидемија</a:t>
            </a:r>
          </a:p>
          <a:p>
            <a:r>
              <a:rPr lang="sr-Cyrl-RS" dirty="0" smtClean="0"/>
              <a:t>Ограничење кретања и физичког контакта</a:t>
            </a:r>
          </a:p>
          <a:p>
            <a:r>
              <a:rPr lang="sr-Cyrl-RS" dirty="0" smtClean="0"/>
              <a:t>Неизвесност/карактеристике и деловање вируса?</a:t>
            </a:r>
          </a:p>
          <a:p>
            <a:r>
              <a:rPr lang="sr-Cyrl-RS" dirty="0" smtClean="0"/>
              <a:t>Економске промене/ посао родитеља(остајање без посла , начин рада, смањени приходи итд)</a:t>
            </a:r>
          </a:p>
          <a:p>
            <a:r>
              <a:rPr lang="sr-Cyrl-RS" dirty="0"/>
              <a:t>Привремено „затварање“ школа на неодређено време</a:t>
            </a:r>
          </a:p>
          <a:p>
            <a:r>
              <a:rPr lang="sr-Cyrl-RS" dirty="0" smtClean="0"/>
              <a:t>Промена начина учења/учење од куће</a:t>
            </a:r>
          </a:p>
          <a:p>
            <a:r>
              <a:rPr lang="sr-Cyrl-RS" dirty="0" smtClean="0"/>
              <a:t>Промењене улоге родитеља и деце</a:t>
            </a:r>
          </a:p>
          <a:p>
            <a:r>
              <a:rPr lang="sr-Cyrl-RS" dirty="0" smtClean="0"/>
              <a:t>Промењена динамика породице</a:t>
            </a:r>
          </a:p>
          <a:p>
            <a:r>
              <a:rPr lang="sr-Cyrl-RS" dirty="0" smtClean="0"/>
              <a:t>....     </a:t>
            </a:r>
            <a:endParaRPr lang="sr-Cyrl-RS" dirty="0"/>
          </a:p>
        </p:txBody>
      </p:sp>
      <p:pic>
        <p:nvPicPr>
          <p:cNvPr id="16387" name="Picture 3" descr="C:\Users\zvezd\Documents\sličice za ppt\th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61" y="404813"/>
            <a:ext cx="22193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5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sz="4900" b="1" dirty="0" smtClean="0"/>
              <a:t>Учење од куће </a:t>
            </a:r>
            <a:br>
              <a:rPr lang="sr-Cyrl-RS" sz="4900" b="1" dirty="0" smtClean="0"/>
            </a:br>
            <a:r>
              <a:rPr lang="sr-Cyrl-RS" sz="4900" b="1" dirty="0" smtClean="0"/>
              <a:t/>
            </a:r>
            <a:br>
              <a:rPr lang="sr-Cyrl-RS" sz="49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Учење </a:t>
            </a:r>
            <a:r>
              <a:rPr lang="ru-RU" dirty="0"/>
              <a:t>на </a:t>
            </a:r>
            <a:r>
              <a:rPr lang="ru-RU" dirty="0" smtClean="0"/>
              <a:t>даљину (учење од куће, образовање </a:t>
            </a:r>
            <a:r>
              <a:rPr lang="ru-RU" dirty="0"/>
              <a:t>на даљину, е-учење, и он </a:t>
            </a:r>
            <a:r>
              <a:rPr lang="ru-RU" dirty="0" smtClean="0"/>
              <a:t>лине) : </a:t>
            </a:r>
          </a:p>
          <a:p>
            <a:r>
              <a:rPr lang="ru-RU" dirty="0" smtClean="0"/>
              <a:t>физичка </a:t>
            </a:r>
            <a:r>
              <a:rPr lang="ru-RU" dirty="0"/>
              <a:t>одвојеност наставника и ученика током давања </a:t>
            </a:r>
            <a:r>
              <a:rPr lang="ru-RU" dirty="0" smtClean="0"/>
              <a:t>инструкција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остоји од краја 19.века</a:t>
            </a:r>
          </a:p>
          <a:p>
            <a:r>
              <a:rPr lang="ru-RU" dirty="0" smtClean="0"/>
              <a:t>ЗОСОВ</a:t>
            </a:r>
          </a:p>
        </p:txBody>
      </p:sp>
      <p:pic>
        <p:nvPicPr>
          <p:cNvPr id="6" name="Picture 2" descr="C:\Users\zvezd\Documents\sličice za ppt\th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35" y="840722"/>
            <a:ext cx="221316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4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 </a:t>
            </a:r>
            <a:r>
              <a:rPr lang="sr-Cyrl-RS" b="1" dirty="0" smtClean="0"/>
              <a:t>Савремене технологије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Различите технологије се користе за комуникацију </a:t>
            </a:r>
            <a:r>
              <a:rPr lang="ru-RU" dirty="0"/>
              <a:t>ученик-наставник и </a:t>
            </a:r>
            <a:r>
              <a:rPr lang="ru-RU" dirty="0" smtClean="0"/>
              <a:t>ученик-ученик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Услови: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- опремљеност</a:t>
            </a:r>
          </a:p>
          <a:p>
            <a:pPr marL="0" indent="0">
              <a:buNone/>
            </a:pPr>
            <a:r>
              <a:rPr lang="ru-RU" dirty="0" smtClean="0"/>
              <a:t>- одређени </a:t>
            </a:r>
            <a:r>
              <a:rPr lang="ru-RU" dirty="0"/>
              <a:t>ниво/степен дигиталне писмености</a:t>
            </a:r>
          </a:p>
          <a:p>
            <a:pPr marL="0" indent="0">
              <a:buNone/>
            </a:pPr>
            <a:r>
              <a:rPr lang="ru-RU" dirty="0" smtClean="0"/>
              <a:t>- договор о времену /дужини коришћења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мере </a:t>
            </a:r>
            <a:r>
              <a:rPr lang="ru-RU" dirty="0"/>
              <a:t>заштите </a:t>
            </a:r>
            <a:endParaRPr lang="sr-Cyrl-RS" dirty="0"/>
          </a:p>
          <a:p>
            <a:endParaRPr lang="sr-Cyrl-RS" dirty="0"/>
          </a:p>
        </p:txBody>
      </p:sp>
      <p:pic>
        <p:nvPicPr>
          <p:cNvPr id="9218" name="Picture 2" descr="C:\Users\zvezd\Documents\sličice za ppt\th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4" y="322729"/>
            <a:ext cx="2528046" cy="14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7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/>
              <a:t>Улога родитеља</a:t>
            </a:r>
            <a:br>
              <a:rPr lang="sr-Cyrl-RS" b="1" dirty="0"/>
            </a:b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Информисање, објашањавање, одговарање на питања</a:t>
            </a:r>
          </a:p>
          <a:p>
            <a:r>
              <a:rPr lang="sr-Cyrl-RS" dirty="0" smtClean="0"/>
              <a:t>Смирено, реаговање(понашање)без подизања тензије</a:t>
            </a:r>
          </a:p>
          <a:p>
            <a:r>
              <a:rPr lang="sr-Cyrl-RS" dirty="0" smtClean="0"/>
              <a:t>Помоћ у планирању и оставривању учења и осталих активности</a:t>
            </a:r>
          </a:p>
          <a:p>
            <a:r>
              <a:rPr lang="sr-Cyrl-RS" dirty="0" smtClean="0"/>
              <a:t>Подршка и развијање осећања сигурности </a:t>
            </a:r>
          </a:p>
          <a:p>
            <a:r>
              <a:rPr lang="sr-Cyrl-RS" dirty="0" smtClean="0"/>
              <a:t>Разумевање потреба детета и уважавање узрасних карактеристика</a:t>
            </a:r>
          </a:p>
          <a:p>
            <a:r>
              <a:rPr lang="sr-Cyrl-RS" dirty="0" smtClean="0"/>
              <a:t>Постављање одговарајућих циљева и </a:t>
            </a:r>
          </a:p>
          <a:p>
            <a:pPr marL="0" indent="0">
              <a:buNone/>
            </a:pPr>
            <a:r>
              <a:rPr lang="sr-Cyrl-RS" dirty="0" smtClean="0"/>
              <a:t>„разумна очекивања“</a:t>
            </a:r>
          </a:p>
          <a:p>
            <a:r>
              <a:rPr lang="sr-Cyrl-RS" dirty="0" smtClean="0"/>
              <a:t>Помоћ у разумевању градива</a:t>
            </a:r>
          </a:p>
          <a:p>
            <a:r>
              <a:rPr lang="sr-Cyrl-RS" dirty="0" smtClean="0"/>
              <a:t>...</a:t>
            </a:r>
            <a:endParaRPr lang="sr-Cyrl-RS" dirty="0"/>
          </a:p>
        </p:txBody>
      </p:sp>
      <p:pic>
        <p:nvPicPr>
          <p:cNvPr id="4" name="Picture 3" descr="C:\Users\zvezd\Documents\sličice za ppt\otac i dečak i devojč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1" y="147919"/>
            <a:ext cx="2340909" cy="17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vezd\Documents\sličice za ppt\mama i deca, komp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49" y="4303059"/>
            <a:ext cx="2533370" cy="20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7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Амбијент за учење од куће   </a:t>
            </a:r>
            <a:r>
              <a:rPr lang="en-US" dirty="0"/>
              <a:t/>
            </a:r>
            <a:br>
              <a:rPr lang="en-US" dirty="0"/>
            </a:b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Обезбеђивање услова у </a:t>
            </a:r>
            <a:r>
              <a:rPr lang="sr-Cyrl-RS" dirty="0"/>
              <a:t>складу са околностима у којима се живи, структуром и потребама породице, узрастом, навикама детета итд</a:t>
            </a:r>
            <a:r>
              <a:rPr lang="sr-Cyrl-RS" dirty="0" smtClean="0"/>
              <a:t>.</a:t>
            </a:r>
          </a:p>
          <a:p>
            <a:r>
              <a:rPr lang="sr-Cyrl-RS" dirty="0"/>
              <a:t>Н</a:t>
            </a:r>
            <a:r>
              <a:rPr lang="sr-Cyrl-RS" dirty="0" smtClean="0"/>
              <a:t>авика </a:t>
            </a:r>
            <a:r>
              <a:rPr lang="sr-Cyrl-RS" dirty="0"/>
              <a:t>места </a:t>
            </a:r>
            <a:endParaRPr lang="sr-Cyrl-RS" dirty="0" smtClean="0"/>
          </a:p>
          <a:p>
            <a:r>
              <a:rPr lang="sr-Cyrl-RS" dirty="0"/>
              <a:t>У</a:t>
            </a:r>
            <a:r>
              <a:rPr lang="sr-Cyrl-RS" dirty="0" smtClean="0"/>
              <a:t>купно </a:t>
            </a:r>
            <a:r>
              <a:rPr lang="sr-Cyrl-RS" dirty="0"/>
              <a:t>време за учење и распоред тог </a:t>
            </a:r>
            <a:r>
              <a:rPr lang="sr-Cyrl-RS" dirty="0" smtClean="0"/>
              <a:t>времена, планирање пауза</a:t>
            </a:r>
          </a:p>
          <a:p>
            <a:r>
              <a:rPr lang="sr-Cyrl-RS" dirty="0" smtClean="0"/>
              <a:t>Коришћење </a:t>
            </a:r>
            <a:r>
              <a:rPr lang="sr-Cyrl-RS" dirty="0"/>
              <a:t>и</a:t>
            </a:r>
            <a:r>
              <a:rPr lang="sr-Cyrl-RS" dirty="0" smtClean="0"/>
              <a:t>нтернета/мобилног телефона(осим у сврху учења)-превила * и мере заштите у вези са коришћењем савремених технологија**</a:t>
            </a:r>
          </a:p>
          <a:p>
            <a:r>
              <a:rPr lang="sr-Cyrl-RS" dirty="0" smtClean="0"/>
              <a:t>Праћење умора, концентрације </a:t>
            </a:r>
            <a:r>
              <a:rPr lang="sr-Cyrl-RS" dirty="0"/>
              <a:t>и </a:t>
            </a:r>
            <a:r>
              <a:rPr lang="sr-Cyrl-RS" dirty="0" smtClean="0"/>
              <a:t>мотивације </a:t>
            </a:r>
            <a:endParaRPr lang="en-US" dirty="0"/>
          </a:p>
          <a:p>
            <a:endParaRPr lang="sr-Cyrl-RS" dirty="0"/>
          </a:p>
        </p:txBody>
      </p:sp>
      <p:pic>
        <p:nvPicPr>
          <p:cNvPr id="10242" name="Picture 2" descr="C:\Users\zvezd\Documents\sličice za ppt\fly-family-with-dream-house-3844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3" y="322730"/>
            <a:ext cx="2030506" cy="14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7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Предлог </a:t>
            </a:r>
            <a:r>
              <a:rPr lang="ru-RU" b="1" dirty="0" smtClean="0"/>
              <a:t>правила* </a:t>
            </a:r>
            <a:r>
              <a:rPr lang="ru-RU" b="1" dirty="0"/>
              <a:t/>
            </a:r>
            <a:br>
              <a:rPr lang="ru-RU" b="1" dirty="0"/>
            </a:br>
            <a:endParaRPr lang="sr-Cyrl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093"/>
            <a:ext cx="10515600" cy="45498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Колико </a:t>
            </a:r>
            <a:r>
              <a:rPr lang="ru-RU" dirty="0"/>
              <a:t>времена дневно дете може да користи интернет (осим за школске обавезе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Шта може да ради </a:t>
            </a:r>
            <a:r>
              <a:rPr lang="ru-RU" dirty="0"/>
              <a:t>/које садржаје да гледа </a:t>
            </a:r>
            <a:r>
              <a:rPr lang="ru-RU" dirty="0" smtClean="0"/>
              <a:t>(игрице</a:t>
            </a:r>
            <a:r>
              <a:rPr lang="ru-RU" dirty="0"/>
              <a:t>, филмови, претраживање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У </a:t>
            </a:r>
            <a:r>
              <a:rPr lang="ru-RU" dirty="0"/>
              <a:t>које доба дана се користи </a:t>
            </a:r>
            <a:r>
              <a:rPr lang="ru-RU" dirty="0" smtClean="0"/>
              <a:t>интернет.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Да </a:t>
            </a:r>
            <a:r>
              <a:rPr lang="ru-RU" dirty="0"/>
              <a:t>ли ће родитељ имати приступ дететовом </a:t>
            </a:r>
            <a:r>
              <a:rPr lang="ru-RU" dirty="0" smtClean="0"/>
              <a:t>налогу.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На </a:t>
            </a:r>
            <a:r>
              <a:rPr lang="ru-RU" dirty="0"/>
              <a:t>крају дана ће да коментаришу шта су занимљиво сазнали/видели на </a:t>
            </a:r>
            <a:r>
              <a:rPr lang="ru-RU" dirty="0" smtClean="0"/>
              <a:t>интеренту.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/>
              <a:t>Шта </a:t>
            </a:r>
            <a:r>
              <a:rPr lang="ru-RU" dirty="0"/>
              <a:t>ће заједно да раде на интернету-у складу са интересовањима( гледају спортске догађаје, претражују занимљиве сајтове о неким местима, животињама и друго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 smtClean="0"/>
              <a:t>Важно</a:t>
            </a:r>
            <a:r>
              <a:rPr lang="ru-RU" u="sng" dirty="0" smtClean="0"/>
              <a:t>: правила треба да донесу заједно родитељи и дете</a:t>
            </a:r>
            <a:endParaRPr lang="ru-RU" u="sng" dirty="0"/>
          </a:p>
          <a:p>
            <a:endParaRPr lang="sr-Cyrl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51" y="0"/>
            <a:ext cx="1876425" cy="150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82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1535</Words>
  <Application>Microsoft Office PowerPoint</Application>
  <PresentationFormat>Widescreen</PresentationFormat>
  <Paragraphs>203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Како помоћи деци у организацији  рада од куће?        намењено за рад са родитељима </vt:lpstr>
      <vt:lpstr>Како желимо да делујемо?</vt:lpstr>
      <vt:lpstr>PowerPoint Presentation</vt:lpstr>
      <vt:lpstr>Контекст </vt:lpstr>
      <vt:lpstr>   Учење од куће    </vt:lpstr>
      <vt:lpstr> Савремене технологије</vt:lpstr>
      <vt:lpstr>Улога родитеља </vt:lpstr>
      <vt:lpstr>Амбијент за учење од куће    </vt:lpstr>
      <vt:lpstr>Предлог правила*  </vt:lpstr>
      <vt:lpstr>Мере заштите** </vt:lpstr>
      <vt:lpstr>Планирање </vt:lpstr>
      <vt:lpstr>  Kарактеристике  конкретног плана</vt:lpstr>
      <vt:lpstr> При планирању времена за учење треба водити рачуна о </vt:lpstr>
      <vt:lpstr>Пример плана</vt:lpstr>
      <vt:lpstr>ПРАЋЕЊЕ И АНАЛИЗА-1.</vt:lpstr>
      <vt:lpstr>ПРАЋЕЊЕ И АНАЛИЗА-2.</vt:lpstr>
      <vt:lpstr>Предлози за питања на почетку дана/недеље</vt:lpstr>
      <vt:lpstr>Предлози за питања на крају дана/недеље</vt:lpstr>
      <vt:lpstr>САВРЕМЕНЕ ТЕХНОЛОГИЈЕ И УОБИЧАЈЕНА НАСТАВНА СРЕДСТВА  </vt:lpstr>
      <vt:lpstr>ПЛАНИРАЊЕ ВРЕМЕНА ЗА ЗАБАВУ, РАЗОНОДУ, ОДМОР, ФИЗИЧКУ АКТИВНОСТ -1.</vt:lpstr>
      <vt:lpstr>ПЛАНИРАЊЕ ВРЕМЕНА ЗА ЗАБАВУ, РАЗОНОДУ, ОДМОР, ФИЗИЧКУ АКТИВНОСТ -2.</vt:lpstr>
      <vt:lpstr>ПЛАНИРАЊЕ ВРЕМЕНА ЗА ЗАБАВУ, РАЗОНОДУ, ОДМОР, ФИЗИЧКУ АКТИВНОСТ -3.</vt:lpstr>
      <vt:lpstr>КОМУНИКАЦИЈА И ДРУЖЕЊЕ СА ДРУГОМ ДЕЦОМ</vt:lpstr>
      <vt:lpstr>КОНТАКТ СА ДРУГИМ РОДИТЕЉИМА  </vt:lpstr>
      <vt:lpstr>ДЕЦА КОЈИМА ЈЕ ПОТРЕБНА ДОДАТНА ПОДРШКА У  ОБРАЗОВАЊУ И ВАСПИТАЊУ </vt:lpstr>
      <vt:lpstr>ЈОШ НЕКОЛИКО ПОРУКА ЗА РОДИТЕЉЕ </vt:lpstr>
      <vt:lpstr>ЛИТЕРАТУРА -1.</vt:lpstr>
      <vt:lpstr>ЛИТЕРАТУРА -2.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помоћи деци у организацији  рада од куће</dc:title>
  <dc:creator>Uros Radosavljevic</dc:creator>
  <cp:lastModifiedBy>Windows User</cp:lastModifiedBy>
  <cp:revision>138</cp:revision>
  <dcterms:created xsi:type="dcterms:W3CDTF">2020-05-03T13:06:59Z</dcterms:created>
  <dcterms:modified xsi:type="dcterms:W3CDTF">2020-06-22T17:29:18Z</dcterms:modified>
</cp:coreProperties>
</file>