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8" r:id="rId9"/>
    <p:sldId id="270" r:id="rId10"/>
    <p:sldId id="269" r:id="rId11"/>
    <p:sldId id="277" r:id="rId12"/>
    <p:sldId id="279" r:id="rId13"/>
    <p:sldId id="272" r:id="rId14"/>
    <p:sldId id="278" r:id="rId15"/>
    <p:sldId id="273" r:id="rId16"/>
    <p:sldId id="274" r:id="rId17"/>
    <p:sldId id="280" r:id="rId18"/>
    <p:sldId id="275" r:id="rId19"/>
    <p:sldId id="271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7375" autoAdjust="0"/>
  </p:normalViewPr>
  <p:slideViewPr>
    <p:cSldViewPr snapToGrid="0">
      <p:cViewPr varScale="1">
        <p:scale>
          <a:sx n="75" d="100"/>
          <a:sy n="75" d="100"/>
        </p:scale>
        <p:origin x="9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6EF7BD-43AD-41B7-A83C-781AD4C0B277}" type="doc">
      <dgm:prSet loTypeId="urn:microsoft.com/office/officeart/2005/8/layout/rings+Icon" loCatId="officeonline" qsTypeId="urn:microsoft.com/office/officeart/2005/8/quickstyle/simple1" qsCatId="simple" csTypeId="urn:microsoft.com/office/officeart/2005/8/colors/accent1_2" csCatId="accent1" phldr="1"/>
      <dgm:spPr/>
    </dgm:pt>
    <dgm:pt modelId="{1E0DACE3-9002-4C41-9548-29FBA02437E9}">
      <dgm:prSet phldrT="[Text]"/>
      <dgm:spPr/>
      <dgm:t>
        <a:bodyPr/>
        <a:lstStyle/>
        <a:p>
          <a:pPr algn="ctr"/>
          <a:r>
            <a:rPr lang="sr-Cyrl-RS" dirty="0"/>
            <a:t>Добровољно укључивање и  учествовање </a:t>
          </a:r>
          <a:endParaRPr lang="en-US" dirty="0"/>
        </a:p>
      </dgm:t>
    </dgm:pt>
    <dgm:pt modelId="{6D6033F3-2E21-4857-A854-07EF21EC580A}" type="parTrans" cxnId="{390EC4A3-BBD6-4791-B75C-F9F86CB28606}">
      <dgm:prSet/>
      <dgm:spPr/>
      <dgm:t>
        <a:bodyPr/>
        <a:lstStyle/>
        <a:p>
          <a:endParaRPr lang="en-US"/>
        </a:p>
      </dgm:t>
    </dgm:pt>
    <dgm:pt modelId="{CE7693FF-BD31-4BF1-8E46-76EA891CEA17}" type="sibTrans" cxnId="{390EC4A3-BBD6-4791-B75C-F9F86CB28606}">
      <dgm:prSet/>
      <dgm:spPr/>
      <dgm:t>
        <a:bodyPr/>
        <a:lstStyle/>
        <a:p>
          <a:endParaRPr lang="en-US"/>
        </a:p>
      </dgm:t>
    </dgm:pt>
    <dgm:pt modelId="{BC0D02AC-9CA9-4F46-A5C6-3DEF94C3476A}">
      <dgm:prSet phldrT="[Text]"/>
      <dgm:spPr/>
      <dgm:t>
        <a:bodyPr/>
        <a:lstStyle/>
        <a:p>
          <a:r>
            <a:rPr lang="sr-Cyrl-RS" dirty="0"/>
            <a:t>Активна  укљученост учесника</a:t>
          </a:r>
          <a:endParaRPr lang="en-US" dirty="0"/>
        </a:p>
      </dgm:t>
    </dgm:pt>
    <dgm:pt modelId="{08C017AA-1346-4ABE-8A50-231570D0E6AA}" type="parTrans" cxnId="{D91368CC-5C21-45E0-B3D9-385C7973DE17}">
      <dgm:prSet/>
      <dgm:spPr/>
      <dgm:t>
        <a:bodyPr/>
        <a:lstStyle/>
        <a:p>
          <a:endParaRPr lang="en-US"/>
        </a:p>
      </dgm:t>
    </dgm:pt>
    <dgm:pt modelId="{2D02B519-DAE2-4687-89BE-4D9FBE18B653}" type="sibTrans" cxnId="{D91368CC-5C21-45E0-B3D9-385C7973DE17}">
      <dgm:prSet/>
      <dgm:spPr/>
      <dgm:t>
        <a:bodyPr/>
        <a:lstStyle/>
        <a:p>
          <a:endParaRPr lang="en-US"/>
        </a:p>
      </dgm:t>
    </dgm:pt>
    <dgm:pt modelId="{B90A9F86-CE3D-44BC-B287-7AD34AB87D28}">
      <dgm:prSet phldrT="[Text]"/>
      <dgm:spPr/>
      <dgm:t>
        <a:bodyPr/>
        <a:lstStyle/>
        <a:p>
          <a:r>
            <a:rPr lang="sr-Cyrl-RS" dirty="0"/>
            <a:t>Пружа  осећање задовољства</a:t>
          </a:r>
          <a:endParaRPr lang="en-US" dirty="0"/>
        </a:p>
      </dgm:t>
    </dgm:pt>
    <dgm:pt modelId="{FD3D9BA0-C5B1-4C2E-A8BC-993C671DCB5E}" type="parTrans" cxnId="{CDD31749-49E5-4A96-B47F-61F8F671CE29}">
      <dgm:prSet/>
      <dgm:spPr/>
      <dgm:t>
        <a:bodyPr/>
        <a:lstStyle/>
        <a:p>
          <a:endParaRPr lang="en-US"/>
        </a:p>
      </dgm:t>
    </dgm:pt>
    <dgm:pt modelId="{38A6A2BD-4C20-4092-96BF-C263ED821661}" type="sibTrans" cxnId="{CDD31749-49E5-4A96-B47F-61F8F671CE29}">
      <dgm:prSet/>
      <dgm:spPr/>
      <dgm:t>
        <a:bodyPr/>
        <a:lstStyle/>
        <a:p>
          <a:endParaRPr lang="en-US"/>
        </a:p>
      </dgm:t>
    </dgm:pt>
    <dgm:pt modelId="{802DEDC3-B081-4877-95FC-9A6310B0BA5B}" type="pres">
      <dgm:prSet presAssocID="{3A6EF7BD-43AD-41B7-A83C-781AD4C0B277}" presName="Name0" presStyleCnt="0">
        <dgm:presLayoutVars>
          <dgm:chMax val="7"/>
          <dgm:dir/>
          <dgm:resizeHandles val="exact"/>
        </dgm:presLayoutVars>
      </dgm:prSet>
      <dgm:spPr/>
    </dgm:pt>
    <dgm:pt modelId="{654706AA-FF4C-4126-8A90-639A217A08C2}" type="pres">
      <dgm:prSet presAssocID="{3A6EF7BD-43AD-41B7-A83C-781AD4C0B277}" presName="ellipse1" presStyleLbl="vennNode1" presStyleIdx="0" presStyleCnt="3" custScaleX="93603" custScaleY="99803" custLinFactNeighborX="1440" custLinFactNeighborY="2896">
        <dgm:presLayoutVars>
          <dgm:bulletEnabled val="1"/>
        </dgm:presLayoutVars>
      </dgm:prSet>
      <dgm:spPr/>
    </dgm:pt>
    <dgm:pt modelId="{57B43A20-9C4A-49A6-8F60-19493C697B0A}" type="pres">
      <dgm:prSet presAssocID="{3A6EF7BD-43AD-41B7-A83C-781AD4C0B277}" presName="ellipse2" presStyleLbl="vennNode1" presStyleIdx="1" presStyleCnt="3">
        <dgm:presLayoutVars>
          <dgm:bulletEnabled val="1"/>
        </dgm:presLayoutVars>
      </dgm:prSet>
      <dgm:spPr/>
    </dgm:pt>
    <dgm:pt modelId="{EAC91910-1512-4C39-8035-BACC1CA2BD5D}" type="pres">
      <dgm:prSet presAssocID="{3A6EF7BD-43AD-41B7-A83C-781AD4C0B277}" presName="ellipse3" presStyleLbl="vennNode1" presStyleIdx="2" presStyleCnt="3">
        <dgm:presLayoutVars>
          <dgm:bulletEnabled val="1"/>
        </dgm:presLayoutVars>
      </dgm:prSet>
      <dgm:spPr/>
    </dgm:pt>
  </dgm:ptLst>
  <dgm:cxnLst>
    <dgm:cxn modelId="{2F6F912F-4F91-4C8F-83C0-E3C0C0EF0E53}" type="presOf" srcId="{BC0D02AC-9CA9-4F46-A5C6-3DEF94C3476A}" destId="{57B43A20-9C4A-49A6-8F60-19493C697B0A}" srcOrd="0" destOrd="0" presId="urn:microsoft.com/office/officeart/2005/8/layout/rings+Icon"/>
    <dgm:cxn modelId="{CDD31749-49E5-4A96-B47F-61F8F671CE29}" srcId="{3A6EF7BD-43AD-41B7-A83C-781AD4C0B277}" destId="{B90A9F86-CE3D-44BC-B287-7AD34AB87D28}" srcOrd="2" destOrd="0" parTransId="{FD3D9BA0-C5B1-4C2E-A8BC-993C671DCB5E}" sibTransId="{38A6A2BD-4C20-4092-96BF-C263ED821661}"/>
    <dgm:cxn modelId="{3CD9B69C-37DF-4A18-805A-022E4FA851AF}" type="presOf" srcId="{1E0DACE3-9002-4C41-9548-29FBA02437E9}" destId="{654706AA-FF4C-4126-8A90-639A217A08C2}" srcOrd="0" destOrd="0" presId="urn:microsoft.com/office/officeart/2005/8/layout/rings+Icon"/>
    <dgm:cxn modelId="{390EC4A3-BBD6-4791-B75C-F9F86CB28606}" srcId="{3A6EF7BD-43AD-41B7-A83C-781AD4C0B277}" destId="{1E0DACE3-9002-4C41-9548-29FBA02437E9}" srcOrd="0" destOrd="0" parTransId="{6D6033F3-2E21-4857-A854-07EF21EC580A}" sibTransId="{CE7693FF-BD31-4BF1-8E46-76EA891CEA17}"/>
    <dgm:cxn modelId="{D91368CC-5C21-45E0-B3D9-385C7973DE17}" srcId="{3A6EF7BD-43AD-41B7-A83C-781AD4C0B277}" destId="{BC0D02AC-9CA9-4F46-A5C6-3DEF94C3476A}" srcOrd="1" destOrd="0" parTransId="{08C017AA-1346-4ABE-8A50-231570D0E6AA}" sibTransId="{2D02B519-DAE2-4687-89BE-4D9FBE18B653}"/>
    <dgm:cxn modelId="{31E3C9D9-9256-491A-91A7-AF29BDCC62D3}" type="presOf" srcId="{B90A9F86-CE3D-44BC-B287-7AD34AB87D28}" destId="{EAC91910-1512-4C39-8035-BACC1CA2BD5D}" srcOrd="0" destOrd="0" presId="urn:microsoft.com/office/officeart/2005/8/layout/rings+Icon"/>
    <dgm:cxn modelId="{0FF7C2E8-F1AE-4ADC-B95C-A2BF1110E6FD}" type="presOf" srcId="{3A6EF7BD-43AD-41B7-A83C-781AD4C0B277}" destId="{802DEDC3-B081-4877-95FC-9A6310B0BA5B}" srcOrd="0" destOrd="0" presId="urn:microsoft.com/office/officeart/2005/8/layout/rings+Icon"/>
    <dgm:cxn modelId="{31A038B8-F88A-4BF0-9251-B44623FD4C4D}" type="presParOf" srcId="{802DEDC3-B081-4877-95FC-9A6310B0BA5B}" destId="{654706AA-FF4C-4126-8A90-639A217A08C2}" srcOrd="0" destOrd="0" presId="urn:microsoft.com/office/officeart/2005/8/layout/rings+Icon"/>
    <dgm:cxn modelId="{700E545F-884F-47C5-9528-03938787D7BB}" type="presParOf" srcId="{802DEDC3-B081-4877-95FC-9A6310B0BA5B}" destId="{57B43A20-9C4A-49A6-8F60-19493C697B0A}" srcOrd="1" destOrd="0" presId="urn:microsoft.com/office/officeart/2005/8/layout/rings+Icon"/>
    <dgm:cxn modelId="{5FC5DD0A-3202-4954-A086-4D8E8A791DED}" type="presParOf" srcId="{802DEDC3-B081-4877-95FC-9A6310B0BA5B}" destId="{EAC91910-1512-4C39-8035-BACC1CA2BD5D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3A44AC-8FEC-4315-B41F-9D5AE875F3F2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B3AB30-5F0D-49B2-9139-3076EE324911}">
      <dgm:prSet phldrT="[Text]"/>
      <dgm:spPr/>
      <dgm:t>
        <a:bodyPr/>
        <a:lstStyle/>
        <a:p>
          <a:r>
            <a:rPr lang="sr-Cyrl-RS" dirty="0"/>
            <a:t>Физички развој детета</a:t>
          </a:r>
          <a:endParaRPr lang="en-US" dirty="0"/>
        </a:p>
      </dgm:t>
    </dgm:pt>
    <dgm:pt modelId="{1CC2D5DB-9E5E-40C7-8A88-54D464DA38F5}" type="parTrans" cxnId="{BA09BEF7-EE07-4FB0-BE3B-6AE2D30C0C21}">
      <dgm:prSet/>
      <dgm:spPr/>
      <dgm:t>
        <a:bodyPr/>
        <a:lstStyle/>
        <a:p>
          <a:endParaRPr lang="en-US"/>
        </a:p>
      </dgm:t>
    </dgm:pt>
    <dgm:pt modelId="{A693964D-3490-4CBB-B83B-8FC8AE90AEFA}" type="sibTrans" cxnId="{BA09BEF7-EE07-4FB0-BE3B-6AE2D30C0C21}">
      <dgm:prSet/>
      <dgm:spPr/>
      <dgm:t>
        <a:bodyPr/>
        <a:lstStyle/>
        <a:p>
          <a:endParaRPr lang="en-US"/>
        </a:p>
      </dgm:t>
    </dgm:pt>
    <dgm:pt modelId="{8E34D111-93AD-4827-B638-81D4AF9AEB97}">
      <dgm:prSet phldrT="[Text]"/>
      <dgm:spPr/>
      <dgm:t>
        <a:bodyPr/>
        <a:lstStyle/>
        <a:p>
          <a:r>
            <a:rPr lang="sr-Cyrl-RS" dirty="0"/>
            <a:t>Емоционални развој детета</a:t>
          </a:r>
          <a:endParaRPr lang="en-US" dirty="0"/>
        </a:p>
      </dgm:t>
    </dgm:pt>
    <dgm:pt modelId="{C38168F2-AC90-422A-9A1D-126E4C64C120}" type="parTrans" cxnId="{B6A82284-2F28-4552-B33C-FE2149F2B5F7}">
      <dgm:prSet/>
      <dgm:spPr/>
      <dgm:t>
        <a:bodyPr/>
        <a:lstStyle/>
        <a:p>
          <a:endParaRPr lang="en-US"/>
        </a:p>
      </dgm:t>
    </dgm:pt>
    <dgm:pt modelId="{BD2B54FD-7AAF-4862-8E99-B329347902E2}" type="sibTrans" cxnId="{B6A82284-2F28-4552-B33C-FE2149F2B5F7}">
      <dgm:prSet/>
      <dgm:spPr/>
      <dgm:t>
        <a:bodyPr/>
        <a:lstStyle/>
        <a:p>
          <a:endParaRPr lang="en-US"/>
        </a:p>
      </dgm:t>
    </dgm:pt>
    <dgm:pt modelId="{4763D94E-8834-461E-9F43-CD7D5CE57B75}">
      <dgm:prSet phldrT="[Text]"/>
      <dgm:spPr/>
      <dgm:t>
        <a:bodyPr/>
        <a:lstStyle/>
        <a:p>
          <a:r>
            <a:rPr lang="sr-Cyrl-RS" dirty="0"/>
            <a:t>Социјални развој детета</a:t>
          </a:r>
          <a:endParaRPr lang="en-US" dirty="0"/>
        </a:p>
      </dgm:t>
    </dgm:pt>
    <dgm:pt modelId="{2B97DA45-2A1F-4411-BD41-9DAB270B0C37}" type="parTrans" cxnId="{A69D9B84-7956-464E-AF8E-A19381D4D343}">
      <dgm:prSet/>
      <dgm:spPr/>
      <dgm:t>
        <a:bodyPr/>
        <a:lstStyle/>
        <a:p>
          <a:endParaRPr lang="en-US"/>
        </a:p>
      </dgm:t>
    </dgm:pt>
    <dgm:pt modelId="{A9FB5810-1D6E-4F23-AB10-C9402A200BC4}" type="sibTrans" cxnId="{A69D9B84-7956-464E-AF8E-A19381D4D343}">
      <dgm:prSet/>
      <dgm:spPr/>
      <dgm:t>
        <a:bodyPr/>
        <a:lstStyle/>
        <a:p>
          <a:endParaRPr lang="en-US"/>
        </a:p>
      </dgm:t>
    </dgm:pt>
    <dgm:pt modelId="{87FEC75A-1D6F-47A5-A6FA-8AC31B11B2CE}">
      <dgm:prSet phldrT="[Text]"/>
      <dgm:spPr/>
      <dgm:t>
        <a:bodyPr/>
        <a:lstStyle/>
        <a:p>
          <a:r>
            <a:rPr lang="sr-Cyrl-RS" dirty="0"/>
            <a:t>Интелектуални развој детета</a:t>
          </a:r>
          <a:endParaRPr lang="en-US" dirty="0"/>
        </a:p>
      </dgm:t>
    </dgm:pt>
    <dgm:pt modelId="{AAC48990-0A58-40D3-9410-5C7E9E40A024}" type="parTrans" cxnId="{C7529373-A68B-4273-9FBA-381B2EF0746F}">
      <dgm:prSet/>
      <dgm:spPr/>
      <dgm:t>
        <a:bodyPr/>
        <a:lstStyle/>
        <a:p>
          <a:endParaRPr lang="en-US"/>
        </a:p>
      </dgm:t>
    </dgm:pt>
    <dgm:pt modelId="{AB38E954-E378-4AF6-BE24-C45F1E44BDCF}" type="sibTrans" cxnId="{C7529373-A68B-4273-9FBA-381B2EF0746F}">
      <dgm:prSet/>
      <dgm:spPr/>
      <dgm:t>
        <a:bodyPr/>
        <a:lstStyle/>
        <a:p>
          <a:endParaRPr lang="en-US"/>
        </a:p>
      </dgm:t>
    </dgm:pt>
    <dgm:pt modelId="{747C8DF0-7F6E-4C5F-9B22-CEA05C1ED209}" type="pres">
      <dgm:prSet presAssocID="{BA3A44AC-8FEC-4315-B41F-9D5AE875F3F2}" presName="matrix" presStyleCnt="0">
        <dgm:presLayoutVars>
          <dgm:chMax val="1"/>
          <dgm:dir/>
          <dgm:resizeHandles val="exact"/>
        </dgm:presLayoutVars>
      </dgm:prSet>
      <dgm:spPr/>
    </dgm:pt>
    <dgm:pt modelId="{70F834AA-E68E-465C-87BD-4C15C924AEF5}" type="pres">
      <dgm:prSet presAssocID="{BA3A44AC-8FEC-4315-B41F-9D5AE875F3F2}" presName="diamond" presStyleLbl="bgShp" presStyleIdx="0" presStyleCnt="1"/>
      <dgm:spPr/>
    </dgm:pt>
    <dgm:pt modelId="{C178DDD1-66D7-440F-8A66-3E96F6DABF6A}" type="pres">
      <dgm:prSet presAssocID="{BA3A44AC-8FEC-4315-B41F-9D5AE875F3F2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0D16A6D-135C-44AF-9C9E-17A1ECD22EE1}" type="pres">
      <dgm:prSet presAssocID="{BA3A44AC-8FEC-4315-B41F-9D5AE875F3F2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C1C61A0-75E2-4347-94B8-738486FE20D9}" type="pres">
      <dgm:prSet presAssocID="{BA3A44AC-8FEC-4315-B41F-9D5AE875F3F2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34D9B4D-A015-42EF-B2A0-A6887B9ED5F4}" type="pres">
      <dgm:prSet presAssocID="{BA3A44AC-8FEC-4315-B41F-9D5AE875F3F2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9140221-E4FB-4795-8C67-2C2066B3FD88}" type="presOf" srcId="{D4B3AB30-5F0D-49B2-9139-3076EE324911}" destId="{C178DDD1-66D7-440F-8A66-3E96F6DABF6A}" srcOrd="0" destOrd="0" presId="urn:microsoft.com/office/officeart/2005/8/layout/matrix3"/>
    <dgm:cxn modelId="{72F07573-5FFE-4BB8-A1E2-3FCE7DCD56CC}" type="presOf" srcId="{87FEC75A-1D6F-47A5-A6FA-8AC31B11B2CE}" destId="{634D9B4D-A015-42EF-B2A0-A6887B9ED5F4}" srcOrd="0" destOrd="0" presId="urn:microsoft.com/office/officeart/2005/8/layout/matrix3"/>
    <dgm:cxn modelId="{C7529373-A68B-4273-9FBA-381B2EF0746F}" srcId="{BA3A44AC-8FEC-4315-B41F-9D5AE875F3F2}" destId="{87FEC75A-1D6F-47A5-A6FA-8AC31B11B2CE}" srcOrd="3" destOrd="0" parTransId="{AAC48990-0A58-40D3-9410-5C7E9E40A024}" sibTransId="{AB38E954-E378-4AF6-BE24-C45F1E44BDCF}"/>
    <dgm:cxn modelId="{A84E6E59-9985-4A1A-B917-0CF6AC13ADDA}" type="presOf" srcId="{8E34D111-93AD-4827-B638-81D4AF9AEB97}" destId="{B0D16A6D-135C-44AF-9C9E-17A1ECD22EE1}" srcOrd="0" destOrd="0" presId="urn:microsoft.com/office/officeart/2005/8/layout/matrix3"/>
    <dgm:cxn modelId="{B6A82284-2F28-4552-B33C-FE2149F2B5F7}" srcId="{BA3A44AC-8FEC-4315-B41F-9D5AE875F3F2}" destId="{8E34D111-93AD-4827-B638-81D4AF9AEB97}" srcOrd="1" destOrd="0" parTransId="{C38168F2-AC90-422A-9A1D-126E4C64C120}" sibTransId="{BD2B54FD-7AAF-4862-8E99-B329347902E2}"/>
    <dgm:cxn modelId="{A69D9B84-7956-464E-AF8E-A19381D4D343}" srcId="{BA3A44AC-8FEC-4315-B41F-9D5AE875F3F2}" destId="{4763D94E-8834-461E-9F43-CD7D5CE57B75}" srcOrd="2" destOrd="0" parTransId="{2B97DA45-2A1F-4411-BD41-9DAB270B0C37}" sibTransId="{A9FB5810-1D6E-4F23-AB10-C9402A200BC4}"/>
    <dgm:cxn modelId="{50BC1693-165F-4C39-B76C-13AD6C754CCE}" type="presOf" srcId="{4763D94E-8834-461E-9F43-CD7D5CE57B75}" destId="{AC1C61A0-75E2-4347-94B8-738486FE20D9}" srcOrd="0" destOrd="0" presId="urn:microsoft.com/office/officeart/2005/8/layout/matrix3"/>
    <dgm:cxn modelId="{BA09BEF7-EE07-4FB0-BE3B-6AE2D30C0C21}" srcId="{BA3A44AC-8FEC-4315-B41F-9D5AE875F3F2}" destId="{D4B3AB30-5F0D-49B2-9139-3076EE324911}" srcOrd="0" destOrd="0" parTransId="{1CC2D5DB-9E5E-40C7-8A88-54D464DA38F5}" sibTransId="{A693964D-3490-4CBB-B83B-8FC8AE90AEFA}"/>
    <dgm:cxn modelId="{C9BB06FD-B46B-4571-9859-E485AB4504CF}" type="presOf" srcId="{BA3A44AC-8FEC-4315-B41F-9D5AE875F3F2}" destId="{747C8DF0-7F6E-4C5F-9B22-CEA05C1ED209}" srcOrd="0" destOrd="0" presId="urn:microsoft.com/office/officeart/2005/8/layout/matrix3"/>
    <dgm:cxn modelId="{3A20E46A-D60A-49A4-BF05-DB6D07609121}" type="presParOf" srcId="{747C8DF0-7F6E-4C5F-9B22-CEA05C1ED209}" destId="{70F834AA-E68E-465C-87BD-4C15C924AEF5}" srcOrd="0" destOrd="0" presId="urn:microsoft.com/office/officeart/2005/8/layout/matrix3"/>
    <dgm:cxn modelId="{899664A5-BB7E-45AC-B5B4-0B89F25A790E}" type="presParOf" srcId="{747C8DF0-7F6E-4C5F-9B22-CEA05C1ED209}" destId="{C178DDD1-66D7-440F-8A66-3E96F6DABF6A}" srcOrd="1" destOrd="0" presId="urn:microsoft.com/office/officeart/2005/8/layout/matrix3"/>
    <dgm:cxn modelId="{0723C33E-F4A2-4F00-8B53-F4A183A31ED5}" type="presParOf" srcId="{747C8DF0-7F6E-4C5F-9B22-CEA05C1ED209}" destId="{B0D16A6D-135C-44AF-9C9E-17A1ECD22EE1}" srcOrd="2" destOrd="0" presId="urn:microsoft.com/office/officeart/2005/8/layout/matrix3"/>
    <dgm:cxn modelId="{F5A2FF67-8A18-4EBC-8B8C-6C16F48E8010}" type="presParOf" srcId="{747C8DF0-7F6E-4C5F-9B22-CEA05C1ED209}" destId="{AC1C61A0-75E2-4347-94B8-738486FE20D9}" srcOrd="3" destOrd="0" presId="urn:microsoft.com/office/officeart/2005/8/layout/matrix3"/>
    <dgm:cxn modelId="{8B19A507-5CC9-44FD-9EFE-8A89F36B74AB}" type="presParOf" srcId="{747C8DF0-7F6E-4C5F-9B22-CEA05C1ED209}" destId="{634D9B4D-A015-42EF-B2A0-A6887B9ED5F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4706AA-FF4C-4126-8A90-639A217A08C2}">
      <dsp:nvSpPr>
        <dsp:cNvPr id="0" name=""/>
        <dsp:cNvSpPr/>
      </dsp:nvSpPr>
      <dsp:spPr>
        <a:xfrm>
          <a:off x="133712" y="82549"/>
          <a:ext cx="2580400" cy="275127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100" kern="1200" dirty="0"/>
            <a:t>Добровољно укључивање и  учествовање </a:t>
          </a:r>
          <a:endParaRPr lang="en-US" sz="2100" kern="1200" dirty="0"/>
        </a:p>
      </dsp:txBody>
      <dsp:txXfrm>
        <a:off x="511603" y="485464"/>
        <a:ext cx="1824618" cy="1945449"/>
      </dsp:txXfrm>
    </dsp:sp>
    <dsp:sp modelId="{57B43A20-9C4A-49A6-8F60-19493C697B0A}">
      <dsp:nvSpPr>
        <dsp:cNvPr id="0" name=""/>
        <dsp:cNvSpPr/>
      </dsp:nvSpPr>
      <dsp:spPr>
        <a:xfrm>
          <a:off x="1424764" y="1838572"/>
          <a:ext cx="2756749" cy="275671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100" kern="1200" dirty="0"/>
            <a:t>Активна  укљученост учесника</a:t>
          </a:r>
          <a:endParaRPr lang="en-US" sz="2100" kern="1200" dirty="0"/>
        </a:p>
      </dsp:txBody>
      <dsp:txXfrm>
        <a:off x="1828481" y="2242283"/>
        <a:ext cx="1949315" cy="1949288"/>
      </dsp:txXfrm>
    </dsp:sp>
    <dsp:sp modelId="{EAC91910-1512-4C39-8035-BACC1CA2BD5D}">
      <dsp:nvSpPr>
        <dsp:cNvPr id="0" name=""/>
        <dsp:cNvSpPr/>
      </dsp:nvSpPr>
      <dsp:spPr>
        <a:xfrm>
          <a:off x="2842009" y="0"/>
          <a:ext cx="2756749" cy="275671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100" kern="1200" dirty="0"/>
            <a:t>Пружа  осећање задовољства</a:t>
          </a:r>
          <a:endParaRPr lang="en-US" sz="2100" kern="1200" dirty="0"/>
        </a:p>
      </dsp:txBody>
      <dsp:txXfrm>
        <a:off x="3245726" y="403711"/>
        <a:ext cx="1949315" cy="19492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834AA-E68E-465C-87BD-4C15C924AEF5}">
      <dsp:nvSpPr>
        <dsp:cNvPr id="0" name=""/>
        <dsp:cNvSpPr/>
      </dsp:nvSpPr>
      <dsp:spPr>
        <a:xfrm>
          <a:off x="2074246" y="0"/>
          <a:ext cx="4448175" cy="4448175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78DDD1-66D7-440F-8A66-3E96F6DABF6A}">
      <dsp:nvSpPr>
        <dsp:cNvPr id="0" name=""/>
        <dsp:cNvSpPr/>
      </dsp:nvSpPr>
      <dsp:spPr>
        <a:xfrm>
          <a:off x="2496823" y="422576"/>
          <a:ext cx="1734788" cy="17347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Физички развој детета</a:t>
          </a:r>
          <a:endParaRPr lang="en-US" sz="1600" kern="1200" dirty="0"/>
        </a:p>
      </dsp:txBody>
      <dsp:txXfrm>
        <a:off x="2581508" y="507261"/>
        <a:ext cx="1565418" cy="1565418"/>
      </dsp:txXfrm>
    </dsp:sp>
    <dsp:sp modelId="{B0D16A6D-135C-44AF-9C9E-17A1ECD22EE1}">
      <dsp:nvSpPr>
        <dsp:cNvPr id="0" name=""/>
        <dsp:cNvSpPr/>
      </dsp:nvSpPr>
      <dsp:spPr>
        <a:xfrm>
          <a:off x="4365056" y="422576"/>
          <a:ext cx="1734788" cy="17347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Емоционални развој детета</a:t>
          </a:r>
          <a:endParaRPr lang="en-US" sz="1600" kern="1200" dirty="0"/>
        </a:p>
      </dsp:txBody>
      <dsp:txXfrm>
        <a:off x="4449741" y="507261"/>
        <a:ext cx="1565418" cy="1565418"/>
      </dsp:txXfrm>
    </dsp:sp>
    <dsp:sp modelId="{AC1C61A0-75E2-4347-94B8-738486FE20D9}">
      <dsp:nvSpPr>
        <dsp:cNvPr id="0" name=""/>
        <dsp:cNvSpPr/>
      </dsp:nvSpPr>
      <dsp:spPr>
        <a:xfrm>
          <a:off x="2496823" y="2290810"/>
          <a:ext cx="1734788" cy="17347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Социјални развој детета</a:t>
          </a:r>
          <a:endParaRPr lang="en-US" sz="1600" kern="1200" dirty="0"/>
        </a:p>
      </dsp:txBody>
      <dsp:txXfrm>
        <a:off x="2581508" y="2375495"/>
        <a:ext cx="1565418" cy="1565418"/>
      </dsp:txXfrm>
    </dsp:sp>
    <dsp:sp modelId="{634D9B4D-A015-42EF-B2A0-A6887B9ED5F4}">
      <dsp:nvSpPr>
        <dsp:cNvPr id="0" name=""/>
        <dsp:cNvSpPr/>
      </dsp:nvSpPr>
      <dsp:spPr>
        <a:xfrm>
          <a:off x="4365056" y="2290810"/>
          <a:ext cx="1734788" cy="17347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Интелектуални развој детета</a:t>
          </a:r>
          <a:endParaRPr lang="en-US" sz="1600" kern="1200" dirty="0"/>
        </a:p>
      </dsp:txBody>
      <dsp:txXfrm>
        <a:off x="4449741" y="2375495"/>
        <a:ext cx="1565418" cy="15654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1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8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9110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10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2014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2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02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7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3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85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56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1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8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0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69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29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D0900-53A2-4B5E-838A-E51B4FE93F1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8E04431-BE83-40E7-81C9-D1D9739A7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  <p:sldLayoutId id="214748381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IQYaTW0LCc" TargetMode="Externa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nadarenadeca.com/edukativne-igrice-za-decu/" TargetMode="External"/><Relationship Id="rId2" Type="http://schemas.openxmlformats.org/officeDocument/2006/relationships/hyperlink" Target="https://ispeciparecideci.wordpress.com/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pametnoibezbedno.gov.rs/bezbednost-dece-na-internetu" TargetMode="External"/><Relationship Id="rId5" Type="http://schemas.openxmlformats.org/officeDocument/2006/relationships/hyperlink" Target="https://srpskimojjezik.wordpress.com/" TargetMode="External"/><Relationship Id="rId4" Type="http://schemas.openxmlformats.org/officeDocument/2006/relationships/hyperlink" Target="http://gasi.rs/ucimoreci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n.gov.rs/riznica-igara-za-decu-i-odrasle/" TargetMode="External"/><Relationship Id="rId2" Type="http://schemas.openxmlformats.org/officeDocument/2006/relationships/hyperlink" Target="https://www.unicef.org/serbia/kutak-za-igru" TargetMode="Externa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ntcucenje.com/" TargetMode="External"/><Relationship Id="rId4" Type="http://schemas.openxmlformats.org/officeDocument/2006/relationships/hyperlink" Target="https://www.jaffa.rs/mala-plava-knjig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41FC9-9393-4C44-B81F-36BD1D92D9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3720" y="57150"/>
            <a:ext cx="7766936" cy="3953182"/>
          </a:xfrm>
        </p:spPr>
        <p:txBody>
          <a:bodyPr anchor="ctr"/>
          <a:lstStyle/>
          <a:p>
            <a:pPr algn="ctr"/>
            <a:r>
              <a:rPr lang="sr-Cyrl-RS" dirty="0"/>
              <a:t>Како са децом учити кроз игру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E3F4AA-92D0-4818-9646-ABBB40FF4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237825"/>
            <a:ext cx="5302106" cy="1411550"/>
          </a:xfrm>
        </p:spPr>
        <p:txBody>
          <a:bodyPr>
            <a:normAutofit fontScale="92500" lnSpcReduction="10000"/>
          </a:bodyPr>
          <a:lstStyle/>
          <a:p>
            <a:pPr algn="ctr"/>
            <a:endParaRPr lang="sr-Cyrl-RS" dirty="0"/>
          </a:p>
          <a:p>
            <a:r>
              <a:rPr lang="sr-Cyrl-RS" b="1" dirty="0"/>
              <a:t>Бранка Митровић Јосиповић</a:t>
            </a:r>
          </a:p>
          <a:p>
            <a:r>
              <a:rPr lang="sr-Cyrl-RS" b="1" dirty="0"/>
              <a:t>ОШ ,,Десанка Максимовић’’</a:t>
            </a:r>
          </a:p>
          <a:p>
            <a:r>
              <a:rPr lang="sr-Cyrl-RS" b="1" dirty="0"/>
              <a:t>Београд</a:t>
            </a:r>
            <a:endParaRPr lang="en-US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FE4BAB3-7154-4DC4-9189-5BDDEC1CBB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150" y="3261033"/>
            <a:ext cx="4133850" cy="2044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07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DDB78-93C0-43B9-AC6B-68D6D5E4D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Врсте игара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00906-FC8B-4232-BEE6-3BCE06DFC51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Cyrl-RS" dirty="0"/>
              <a:t>Физичке игре: физичке игре, манипулативне игре, истраживачке игре</a:t>
            </a:r>
          </a:p>
          <a:p>
            <a:r>
              <a:rPr lang="sr-Cyrl-RS" dirty="0"/>
              <a:t>Игре улога (претварања): различите игре улога, фантазије</a:t>
            </a:r>
          </a:p>
          <a:p>
            <a:r>
              <a:rPr lang="sr-Cyrl-RS" dirty="0"/>
              <a:t>Језичке игре: игре које укључују звук и говор, шаљиве приче, песме, загонетке</a:t>
            </a:r>
          </a:p>
          <a:p>
            <a:r>
              <a:rPr lang="sr-Cyrl-RS" dirty="0"/>
              <a:t>Игре са правилима: све игре за које постоје принципи одигравања </a:t>
            </a:r>
          </a:p>
          <a:p>
            <a:r>
              <a:rPr lang="sr-Cyrl-RS" dirty="0"/>
              <a:t>Креативне стваралачке игре: користе се различити материјали и активности</a:t>
            </a:r>
          </a:p>
          <a:p>
            <a:r>
              <a:rPr lang="sr-Cyrl-RS" dirty="0"/>
              <a:t>Компјутерске (видео) игре: игре које се ’’играју’’  искључиво у виртуелном окружењу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417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B1A2B-AF71-463F-B877-8C0E37371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Игре које се могу користити у учењу:</a:t>
            </a:r>
            <a:br>
              <a:rPr lang="sr-Cyrl-RS" dirty="0"/>
            </a:br>
            <a:r>
              <a:rPr lang="sr-Cyrl-RS" b="1" u="sng" dirty="0"/>
              <a:t>Физичке игре 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1BF3D-97FB-47B1-9782-B67BF090279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/>
              <a:t>Нека деца брже и лакше уче кроз покрет и физичку активност </a:t>
            </a:r>
          </a:p>
          <a:p>
            <a:pPr marL="0" indent="0">
              <a:buNone/>
            </a:pPr>
            <a:r>
              <a:rPr lang="sr-Cyrl-RS" dirty="0"/>
              <a:t>Примери за ове игре: полигон знања-направите полигон са физичким препрекама, дете може да пређе на следећи ниво када научи/одговори тачно на питање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r-Cyrl-RS" dirty="0"/>
              <a:t>Истраживачке игре:</a:t>
            </a:r>
          </a:p>
          <a:p>
            <a:pPr marL="0" indent="0">
              <a:buNone/>
            </a:pPr>
            <a:r>
              <a:rPr lang="sr-Cyrl-RS" dirty="0"/>
              <a:t>Подстичу радозналост код детета</a:t>
            </a:r>
          </a:p>
          <a:p>
            <a:pPr marL="0" indent="0">
              <a:buNone/>
            </a:pPr>
            <a:r>
              <a:rPr lang="sr-Cyrl-RS" dirty="0"/>
              <a:t>Мотивишу га за тражење решења</a:t>
            </a:r>
          </a:p>
          <a:p>
            <a:pPr marL="0" indent="0">
              <a:buNone/>
            </a:pPr>
            <a:r>
              <a:rPr lang="sr-Cyrl-RS" dirty="0"/>
              <a:t>Пример: лов на ’’знање’’-припремите више задатака које дете треба да реши, када дође до тачног решења, добија благо (знање)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588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51407-B2C0-4F11-B76F-2BFE834D4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Игре које се могу користити у учењу:</a:t>
            </a:r>
            <a:br>
              <a:rPr lang="sr-Cyrl-RS" dirty="0"/>
            </a:br>
            <a:r>
              <a:rPr lang="sr-Cyrl-RS" b="1" u="sng" dirty="0"/>
              <a:t>Физичке игре 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D0D0E-2308-4CBC-A10B-AFF8BA9AE48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8811251" cy="342410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sr-Cyrl-RS" dirty="0"/>
              <a:t>Конструктивне и манипулативне игре: све игре које подразумевају рад рукама (манипулативни рад), примену различитих активности и материјала како би се нешто направило...</a:t>
            </a:r>
          </a:p>
          <a:p>
            <a:pPr marL="0" indent="0">
              <a:buNone/>
            </a:pPr>
            <a:r>
              <a:rPr lang="sr-Cyrl-RS" dirty="0"/>
              <a:t>Примери: </a:t>
            </a:r>
          </a:p>
          <a:p>
            <a:pPr marL="0" indent="0">
              <a:buNone/>
            </a:pPr>
            <a:r>
              <a:rPr lang="sr-Cyrl-RS" dirty="0"/>
              <a:t>Дајте детету да од коцкица, картона направи један средњовековни замак и успут да чита и прича о одликама тог историјског периода</a:t>
            </a:r>
          </a:p>
          <a:p>
            <a:pPr marL="0" indent="0">
              <a:buNone/>
            </a:pPr>
            <a:r>
              <a:rPr lang="sr-Cyrl-RS" dirty="0"/>
              <a:t>Саобраћајни полигон-направите саобраћајне знакове, улицу и учите саобраћајна правила </a:t>
            </a:r>
          </a:p>
          <a:p>
            <a:pPr marL="0" indent="0">
              <a:buNone/>
            </a:pPr>
            <a:r>
              <a:rPr lang="sr-Cyrl-RS" dirty="0"/>
              <a:t>Можете заједно направити игру меморије са појмовима које треба дете да усвоји-речник страних речи које треба да научи(1 пар картица реч на српском-реч на страном језику који учи) и играти игру док дете не научи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890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20DF1-4411-432C-B0DE-9B48265FD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Игре које се могу користити у учењу</a:t>
            </a:r>
            <a:r>
              <a:rPr lang="sr-Latn-RS" dirty="0"/>
              <a:t>:</a:t>
            </a:r>
            <a:br>
              <a:rPr lang="sr-Latn-RS" dirty="0"/>
            </a:br>
            <a:r>
              <a:rPr lang="sr-Cyrl-RS" b="1" u="sng" dirty="0"/>
              <a:t>Игре улога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EA4D6-A226-42D5-9C88-82E88D3DBA3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8360228" cy="3424107"/>
          </a:xfrm>
        </p:spPr>
        <p:txBody>
          <a:bodyPr/>
          <a:lstStyle/>
          <a:p>
            <a:pPr marL="0" indent="0">
              <a:buNone/>
            </a:pPr>
            <a:r>
              <a:rPr lang="sr-Cyrl-RS" dirty="0"/>
              <a:t> </a:t>
            </a:r>
          </a:p>
          <a:p>
            <a:pPr marL="0" indent="0">
              <a:buNone/>
            </a:pPr>
            <a:r>
              <a:rPr lang="sr-Cyrl-RS" dirty="0"/>
              <a:t>Имају широку примену у различитим предметима</a:t>
            </a:r>
          </a:p>
          <a:p>
            <a:pPr marL="0" indent="0">
              <a:buNone/>
            </a:pPr>
            <a:r>
              <a:rPr lang="sr-Cyrl-RS" dirty="0"/>
              <a:t>Занимљиве су деци свих узраста</a:t>
            </a:r>
          </a:p>
          <a:p>
            <a:pPr marL="0" indent="0">
              <a:buNone/>
            </a:pPr>
            <a:r>
              <a:rPr lang="sr-Cyrl-RS" dirty="0"/>
              <a:t>Поред учења, дете кроз њих развија и вештине комуникације и сопствено самопоуздање</a:t>
            </a:r>
          </a:p>
          <a:p>
            <a:pPr marL="0" indent="0">
              <a:buNone/>
            </a:pPr>
            <a:r>
              <a:rPr lang="sr-Cyrl-RS" dirty="0"/>
              <a:t>Неки од предлога:</a:t>
            </a:r>
          </a:p>
          <a:p>
            <a:pPr marL="0" indent="0">
              <a:buNone/>
            </a:pPr>
            <a:r>
              <a:rPr lang="sr-Cyrl-RS" dirty="0"/>
              <a:t>Родитељ ’’ученик’’ – дете ’’учитељ’’ (сви предмети)</a:t>
            </a:r>
          </a:p>
          <a:p>
            <a:pPr marL="0" indent="0">
              <a:buNone/>
            </a:pPr>
            <a:r>
              <a:rPr lang="sr-Cyrl-RS" dirty="0"/>
              <a:t>Родитељ’’заинтресовани путник’’ – дете ’’туристички водич’’ (историја и географија)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837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B0096-1065-46BA-A1F6-1996DF42C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Игре које се могу користити у учењу:</a:t>
            </a:r>
            <a:br>
              <a:rPr lang="sr-Cyrl-RS" dirty="0"/>
            </a:br>
            <a:r>
              <a:rPr lang="sr-Cyrl-RS" b="1" u="sng" dirty="0"/>
              <a:t>Језичке игре 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FB043-32C6-460F-9D11-BAA84A5B743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82800"/>
            <a:ext cx="10363826" cy="3708399"/>
          </a:xfrm>
        </p:spPr>
        <p:txBody>
          <a:bodyPr/>
          <a:lstStyle/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/>
              <a:t>Подстичу развој говора и вештина комуникације</a:t>
            </a:r>
          </a:p>
          <a:p>
            <a:pPr marL="0" indent="0">
              <a:buNone/>
            </a:pPr>
            <a:r>
              <a:rPr lang="sr-Cyrl-RS" dirty="0"/>
              <a:t>Траже брзо размишљање</a:t>
            </a:r>
          </a:p>
          <a:p>
            <a:pPr marL="0" indent="0">
              <a:buNone/>
            </a:pPr>
            <a:r>
              <a:rPr lang="sr-Cyrl-RS" dirty="0"/>
              <a:t>Обогаћују речник 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/>
              <a:t>Најједноставније: каладонт, на слово, на слово, ланац речи, асоцијације...</a:t>
            </a:r>
          </a:p>
          <a:p>
            <a:pPr marL="0" indent="0">
              <a:buNone/>
            </a:pPr>
            <a:r>
              <a:rPr lang="sr-Cyrl-RS" dirty="0"/>
              <a:t>Мало теже: одговарање на загонетке и питалице</a:t>
            </a:r>
          </a:p>
          <a:p>
            <a:pPr marL="0" indent="0">
              <a:buNone/>
            </a:pPr>
            <a:r>
              <a:rPr lang="sr-Cyrl-RS" dirty="0"/>
              <a:t>Захтевне: смишљање загонетки и песмица у вези са предметом учења</a:t>
            </a:r>
          </a:p>
          <a:p>
            <a:pPr marL="0" indent="0"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194394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6E19-8F20-4B43-BFFB-546E9E3EC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Игре које се могу користити у учењу: </a:t>
            </a:r>
            <a:br>
              <a:rPr lang="sr-Cyrl-RS" dirty="0"/>
            </a:br>
            <a:r>
              <a:rPr lang="sr-Cyrl-RS" b="1" u="sng" dirty="0"/>
              <a:t>Игре са правилима 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6522B-D8C2-4D9A-8A65-507D7367EE8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8925551" cy="3424107"/>
          </a:xfrm>
        </p:spPr>
        <p:txBody>
          <a:bodyPr/>
          <a:lstStyle/>
          <a:p>
            <a:pPr marL="0" indent="0">
              <a:buNone/>
            </a:pPr>
            <a:r>
              <a:rPr lang="sr-Cyrl-RS" dirty="0"/>
              <a:t> Омогућавају детету да прихвати правила као нешто позитивно и корисно </a:t>
            </a:r>
          </a:p>
          <a:p>
            <a:endParaRPr lang="sr-Cyrl-RS" dirty="0"/>
          </a:p>
          <a:p>
            <a:pPr marL="0" indent="0">
              <a:buNone/>
            </a:pPr>
            <a:r>
              <a:rPr lang="sr-Cyrl-RS" dirty="0"/>
              <a:t>Пример: занимљива географија-познавање правила је неопходно да би се научили одређени географски појмови</a:t>
            </a:r>
          </a:p>
          <a:p>
            <a:pPr marL="0" indent="0">
              <a:buNone/>
            </a:pPr>
            <a:r>
              <a:rPr lang="sr-Cyrl-RS" dirty="0"/>
              <a:t>Разне спортске игре: одбојка, фудбал, кошарка, шах...</a:t>
            </a:r>
          </a:p>
          <a:p>
            <a:pPr marL="0" indent="0">
              <a:buNone/>
            </a:pPr>
            <a:r>
              <a:rPr lang="sr-Cyrl-RS" dirty="0"/>
              <a:t>Друштвене игре: постоје посебно креиране друштвене игре за учење различитих предмета (нпр страних језика, математике, игре које подстичу кретање попут твистера)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34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EA19F-9BED-4DA5-85A2-4496A4041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Игре које се могу користити у учењу:</a:t>
            </a:r>
            <a:br>
              <a:rPr lang="sr-Cyrl-RS" dirty="0"/>
            </a:br>
            <a:r>
              <a:rPr lang="sr-Cyrl-RS" b="1" u="sng" dirty="0"/>
              <a:t>Креативне игре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A7C0A-3AE3-4EC6-B5F0-17D6528BE81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8106401" cy="34241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Cyrl-RS" dirty="0"/>
              <a:t>Развијају машту и креативност код деце</a:t>
            </a:r>
          </a:p>
          <a:p>
            <a:pPr marL="0" indent="0">
              <a:buNone/>
            </a:pPr>
            <a:r>
              <a:rPr lang="sr-Cyrl-RS" dirty="0"/>
              <a:t>Укључују креативни рад са различитим материјалима (бојице, глина, тесто...)</a:t>
            </a:r>
          </a:p>
          <a:p>
            <a:pPr marL="0" indent="0">
              <a:buNone/>
            </a:pPr>
            <a:r>
              <a:rPr lang="sr-Cyrl-RS" dirty="0"/>
              <a:t>Пример игре: реците детету да припреми изложбу радова, оно ће бити кустос те галерије, нека одабере радове и припреми изложбу за посетиоце. Све то можете снимити и направити видео изложбу</a:t>
            </a:r>
          </a:p>
          <a:p>
            <a:pPr marL="0" indent="0">
              <a:buNone/>
            </a:pPr>
            <a:r>
              <a:rPr lang="sr-Cyrl-RS" dirty="0"/>
              <a:t>Разне активности са тестом-дете учи како се припрема неко јело и развија своју фину моторику играјући се са тестом</a:t>
            </a:r>
          </a:p>
          <a:p>
            <a:pPr marL="0" indent="0">
              <a:buNone/>
            </a:pPr>
            <a:r>
              <a:rPr lang="sr-Cyrl-RS" dirty="0"/>
              <a:t>Направите заједно домаћи пластелин: </a:t>
            </a:r>
          </a:p>
          <a:p>
            <a:pPr marL="0" indent="0">
              <a:buNone/>
            </a:pPr>
            <a:r>
              <a:rPr lang="en-US" b="1" dirty="0">
                <a:hlinkClick r:id="rId2"/>
              </a:rPr>
              <a:t>https://www.youtube.com/watch?v=sIQYaTW0LCc</a:t>
            </a:r>
            <a:endParaRPr lang="sr-Cyrl-R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142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A7F9-04B5-48ED-A984-68D97A6A8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Игре које се могу користити у учењу: </a:t>
            </a:r>
            <a:r>
              <a:rPr lang="sr-Cyrl-RS" b="1" u="sng" dirty="0"/>
              <a:t>Компјутерске (видео) игре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FE102-C22F-44DB-9D47-3127CD59625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8058776" cy="3881308"/>
          </a:xfrm>
        </p:spPr>
        <p:txBody>
          <a:bodyPr>
            <a:normAutofit fontScale="85000" lnSpcReduction="20000"/>
          </a:bodyPr>
          <a:lstStyle/>
          <a:p>
            <a:r>
              <a:rPr lang="sr-Cyrl-RS" dirty="0"/>
              <a:t>Различити типови  игара (популарно названих ’’игрице’’)  које постају занимљиве већини  деце када се сусретну са савременим технологијама</a:t>
            </a:r>
          </a:p>
          <a:p>
            <a:pPr marL="0" indent="0">
              <a:buNone/>
            </a:pPr>
            <a:r>
              <a:rPr lang="sr-Cyrl-RS" dirty="0"/>
              <a:t>Постоји велики број ових игара које су едукативне и могу се играти заједно са дететом: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https://ispeciparecideci.wordpress.com</a:t>
            </a:r>
            <a:r>
              <a:rPr lang="sr-Cyrl-RS" dirty="0"/>
              <a:t> – за децу у млађим разредима основне школе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http://nadarenadeca.com/edukativne-igrice-za-decu/</a:t>
            </a:r>
            <a:r>
              <a:rPr lang="sr-Cyrl-RS" dirty="0"/>
              <a:t> - за различите узрасте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http://gasi.rs/ucimoreci/</a:t>
            </a:r>
            <a:r>
              <a:rPr lang="sr-Cyrl-RS" dirty="0"/>
              <a:t> - развојне игрице за децу са тешкоћама у усвајању говора</a:t>
            </a:r>
          </a:p>
          <a:p>
            <a:pPr marL="0" indent="0">
              <a:buNone/>
            </a:pPr>
            <a:r>
              <a:rPr lang="en-US" dirty="0">
                <a:hlinkClick r:id="rId5"/>
              </a:rPr>
              <a:t>https://srpskimojjezik.wordpress.com</a:t>
            </a:r>
            <a:r>
              <a:rPr lang="sr-Cyrl-RS" dirty="0"/>
              <a:t> - забавно учење српског језика за старије ученике</a:t>
            </a:r>
          </a:p>
          <a:p>
            <a:pPr marL="0" indent="0">
              <a:buNone/>
            </a:pPr>
            <a:r>
              <a:rPr lang="en-US" dirty="0"/>
              <a:t>Google earth, Google maps</a:t>
            </a:r>
            <a:r>
              <a:rPr lang="sr-Latn-RS" dirty="0"/>
              <a:t> aplikacije</a:t>
            </a:r>
          </a:p>
          <a:p>
            <a:pPr marL="0" indent="0">
              <a:buNone/>
            </a:pPr>
            <a:r>
              <a:rPr lang="sr-Latn-RS" dirty="0"/>
              <a:t>Duolingo – </a:t>
            </a:r>
            <a:r>
              <a:rPr lang="sr-Cyrl-RS" dirty="0"/>
              <a:t>апликације за учење страних језика</a:t>
            </a:r>
          </a:p>
          <a:p>
            <a:pPr marL="0" indent="0">
              <a:buNone/>
            </a:pPr>
            <a:r>
              <a:rPr lang="sr-Cyrl-RS" dirty="0"/>
              <a:t>Важно је да ограничите време у употреби ових игара и да научите дете безбедном понашању на интернету - </a:t>
            </a:r>
            <a:r>
              <a:rPr lang="en-US" dirty="0">
                <a:hlinkClick r:id="rId6"/>
              </a:rPr>
              <a:t>https://pametnoibezbedno.gov.rs/bezbednost-dece-na-internetu</a:t>
            </a: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53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647B2-3651-4937-B17C-85748CBDE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Савети за родитеље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056AC-837B-460A-9AF5-AD22414417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18640"/>
            <a:ext cx="8830301" cy="3972559"/>
          </a:xfrm>
        </p:spPr>
        <p:txBody>
          <a:bodyPr/>
          <a:lstStyle/>
          <a:p>
            <a:r>
              <a:rPr lang="sr-Cyrl-RS" dirty="0"/>
              <a:t>Будите креативни, смислите заједно са дететом неку игру која ће бити јединствена за вашу породицу</a:t>
            </a:r>
          </a:p>
          <a:p>
            <a:r>
              <a:rPr lang="sr-Cyrl-RS" dirty="0"/>
              <a:t>Уживајте у игри и тако смањите стрес</a:t>
            </a:r>
          </a:p>
          <a:p>
            <a:r>
              <a:rPr lang="sr-Cyrl-RS" dirty="0"/>
              <a:t>Заједничком игром проводите квалитетно време са дететом и тако побољшавате и учвршћујете ваш однос</a:t>
            </a:r>
          </a:p>
          <a:p>
            <a:r>
              <a:rPr lang="sr-Cyrl-RS" dirty="0"/>
              <a:t>Немојте се фокусирати само на резултат игре већ учествујте током целог процеса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AF2ABE-A069-440F-BB17-4D507ED558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440" y="4521200"/>
            <a:ext cx="3210560" cy="223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786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52DC9-0968-4A39-921A-87FCBF1A6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Линкови ка садржајима везаним за дечју игру: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89294-E053-43AB-B921-55538ECDF5C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Cyrl-RS" u="sng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 сајту Уницефа се налази сегмент посвећен игри: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https://www.unicef.org/serbia/kutak-za-igru</a:t>
            </a:r>
            <a:endParaRPr lang="sr-Cyrl-R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Cyrl-RS" dirty="0">
                <a:solidFill>
                  <a:srgbClr val="99CA3C"/>
                </a:solidFill>
              </a:rPr>
              <a:t>На сајту Министарства просвете можете погледати предлоге игара за децу: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http://www.mpn.gov.rs/riznica-igara-za-decu-i-odrasle/</a:t>
            </a:r>
            <a:endParaRPr lang="sr-Cyrl-R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Cyrl-RS" dirty="0">
                <a:solidFill>
                  <a:schemeClr val="accent1"/>
                </a:solidFill>
              </a:rPr>
              <a:t>Компанија Јафа је припремила занимљив приручник са играма: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https://www.jaffa.rs/mala-plava-knjiga/</a:t>
            </a:r>
            <a:endParaRPr lang="sr-Cyrl-R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Cyrl-RS" dirty="0">
                <a:solidFill>
                  <a:schemeClr val="accent1"/>
                </a:solidFill>
              </a:rPr>
              <a:t>Овде можете пронаћи занимљиве активности за децу и родитеље: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https://ntcucenje.com/</a:t>
            </a:r>
            <a:endParaRPr lang="sr-Cyrl-R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Cyrl-RS" dirty="0">
                <a:solidFill>
                  <a:schemeClr val="accent1"/>
                </a:solidFill>
              </a:rPr>
              <a:t> </a:t>
            </a:r>
          </a:p>
          <a:p>
            <a:pPr marL="0" indent="0">
              <a:buNone/>
            </a:pPr>
            <a:endParaRPr lang="sr-Cyrl-RS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sr-Cyrl-RS" dirty="0">
              <a:solidFill>
                <a:srgbClr val="99CA3C"/>
              </a:solidFill>
            </a:endParaRPr>
          </a:p>
          <a:p>
            <a:pPr marL="0" indent="0">
              <a:buNone/>
            </a:pPr>
            <a:endParaRPr lang="sr-Cyrl-RS" dirty="0">
              <a:solidFill>
                <a:srgbClr val="99CA3C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89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FF13B-5EBE-4FD1-B9A5-A3023706A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Садржај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B87F8-C6F9-4C03-8B05-97BF48361DF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Cyrl-RS" dirty="0"/>
              <a:t>Дефиниција и карактеристике дечије  игре</a:t>
            </a:r>
          </a:p>
          <a:p>
            <a:r>
              <a:rPr lang="sr-Cyrl-RS" dirty="0"/>
              <a:t>Улога игре у развоју детета</a:t>
            </a:r>
          </a:p>
          <a:p>
            <a:r>
              <a:rPr lang="sr-Cyrl-RS" dirty="0"/>
              <a:t>Игра и учење</a:t>
            </a:r>
          </a:p>
          <a:p>
            <a:r>
              <a:rPr lang="sr-Cyrl-RS" dirty="0"/>
              <a:t>Улога родитеља у игри детета</a:t>
            </a:r>
          </a:p>
          <a:p>
            <a:r>
              <a:rPr lang="sr-Cyrl-RS" dirty="0"/>
              <a:t>Подела игара</a:t>
            </a:r>
          </a:p>
          <a:p>
            <a:r>
              <a:rPr lang="sr-Cyrl-RS" dirty="0"/>
              <a:t>Врсте игара и игровних активности за учење са децом</a:t>
            </a:r>
          </a:p>
          <a:p>
            <a:r>
              <a:rPr lang="sr-Cyrl-RS" dirty="0"/>
              <a:t>Корисни линкови </a:t>
            </a:r>
          </a:p>
          <a:p>
            <a:r>
              <a:rPr lang="sr-Cyrl-RS" dirty="0"/>
              <a:t>Порука за крај</a:t>
            </a:r>
          </a:p>
          <a:p>
            <a:endParaRPr lang="sr-Cyrl-RS" dirty="0"/>
          </a:p>
          <a:p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1986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EA65FB-E4ED-4811-A830-722FC37AA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sr-Cyrl-RS" dirty="0"/>
              <a:t>Игра је здравија од млека, </a:t>
            </a:r>
            <a:br>
              <a:rPr lang="sr-Cyrl-RS" dirty="0"/>
            </a:br>
            <a:r>
              <a:rPr lang="sr-Cyrl-RS" dirty="0"/>
              <a:t>игра је снажнија од воде, </a:t>
            </a:r>
            <a:br>
              <a:rPr lang="sr-Cyrl-RS" dirty="0"/>
            </a:br>
            <a:r>
              <a:rPr lang="sr-Cyrl-RS" dirty="0"/>
              <a:t>игра је за човека, </a:t>
            </a:r>
            <a:br>
              <a:rPr lang="sr-Cyrl-RS" dirty="0"/>
            </a:br>
            <a:r>
              <a:rPr lang="sr-Cyrl-RS" dirty="0"/>
              <a:t>најлепши дар слободе. 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740892-C5A2-4A74-B7E4-9292BE466A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r-Cyrl-RS" dirty="0"/>
              <a:t>Љубивоје Ршумовић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54517-84D4-4BDE-8887-F5DA682708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B46F4E-EC9F-4091-9E18-AD69AB42BF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480" y="4114800"/>
            <a:ext cx="445008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435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D21F4-A164-4814-BB63-23E30273B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Шта је игра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56737-4F12-43B8-9121-FABBBCF84A7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8596668" cy="3424107"/>
          </a:xfrm>
        </p:spPr>
        <p:txBody>
          <a:bodyPr/>
          <a:lstStyle/>
          <a:p>
            <a:r>
              <a:rPr lang="sr-Cyrl-RS" dirty="0"/>
              <a:t>Спонтана, слободна, добровољна делатност која нема практичан циљ већ се изводи из задовољства.</a:t>
            </a:r>
          </a:p>
          <a:p>
            <a:r>
              <a:rPr lang="sr-Cyrl-RS" dirty="0"/>
              <a:t>Током детињства представља најзначајнију и најомиљенију активност детета.</a:t>
            </a:r>
          </a:p>
          <a:p>
            <a:r>
              <a:rPr lang="sr-Cyrl-RS" dirty="0"/>
              <a:t>Импулс за игру је урођен. </a:t>
            </a:r>
          </a:p>
          <a:p>
            <a:r>
              <a:rPr lang="sr-Cyrl-RS" dirty="0"/>
              <a:t>Сва деца имају потребу за игром.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A77E38-F16A-4D44-9647-987FD2261E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393" y="3429000"/>
            <a:ext cx="302728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383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E43AF-1A5D-46F2-B950-0D31A9C77FE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1925" y="304800"/>
            <a:ext cx="8596313" cy="1320800"/>
          </a:xfrm>
        </p:spPr>
        <p:txBody>
          <a:bodyPr>
            <a:normAutofit fontScale="90000"/>
          </a:bodyPr>
          <a:lstStyle/>
          <a:p>
            <a:pPr algn="ctr"/>
            <a:br>
              <a:rPr lang="sr-Cyrl-RS" dirty="0"/>
            </a:br>
            <a:r>
              <a:rPr lang="sr-Cyrl-RS" dirty="0"/>
              <a:t>Карактеристике игре</a:t>
            </a:r>
            <a:br>
              <a:rPr lang="sr-Cyrl-RS" dirty="0"/>
            </a:br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5AAEF34-48CF-4790-914A-A8313802C5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9597747"/>
              </p:ext>
            </p:extLst>
          </p:nvPr>
        </p:nvGraphicFramePr>
        <p:xfrm>
          <a:off x="2032000" y="1543049"/>
          <a:ext cx="5692775" cy="4595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3567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8F3F5-6685-4B50-8CA4-AFB1467FC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/>
              <a:t>Заблуде о игри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9E75F-C902-4890-8417-BCDDCCBE0D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Cyrl-RS" dirty="0"/>
              <a:t>Игра је активност резервисана за децу.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/>
              <a:t>И одрасли се играју и уживају у томе: разне спортске активности, друштвене игре, компјутерске игрице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B89B2F-5448-4F1A-BB2C-7F0DA87CDF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Cyrl-RS" dirty="0"/>
              <a:t>То је једноставна активност.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/>
              <a:t>У питању је сложен процес:  размислите колико је активности потребно да би се одиграла игра жмурке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C6731F8F-314B-4C4F-BEB8-E390747B5AA5}"/>
              </a:ext>
            </a:extLst>
          </p:cNvPr>
          <p:cNvSpPr/>
          <p:nvPr/>
        </p:nvSpPr>
        <p:spPr>
          <a:xfrm rot="10800000" flipH="1" flipV="1">
            <a:off x="2571750" y="3017520"/>
            <a:ext cx="300527" cy="6496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E3A3CC38-2DDB-465D-ADAD-4BB2097D805E}"/>
              </a:ext>
            </a:extLst>
          </p:cNvPr>
          <p:cNvSpPr/>
          <p:nvPr/>
        </p:nvSpPr>
        <p:spPr>
          <a:xfrm rot="10800000" flipH="1" flipV="1">
            <a:off x="6761036" y="3017520"/>
            <a:ext cx="300527" cy="6496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21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2996-4661-42E3-B7E9-60B1E0AF9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Улога игре у развоју детета</a:t>
            </a:r>
            <a:br>
              <a:rPr lang="sr-Cyrl-RS" dirty="0"/>
            </a:br>
            <a:br>
              <a:rPr lang="sr-Cyrl-RS" dirty="0"/>
            </a:br>
            <a:r>
              <a:rPr lang="sr-Cyrl-RS" sz="2200" dirty="0">
                <a:solidFill>
                  <a:schemeClr val="tx1"/>
                </a:solidFill>
              </a:rPr>
              <a:t>Игра  значајно помаже и утиче на:</a:t>
            </a:r>
            <a:br>
              <a:rPr lang="en-US" sz="2200" dirty="0">
                <a:solidFill>
                  <a:schemeClr val="tx1"/>
                </a:solidFill>
              </a:rPr>
            </a:b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57426E4-61F8-4C3F-BC3F-AE4048B091A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4051300"/>
            <a:ext cx="7767638" cy="1096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68A8246A-DB03-4CEC-83CE-8C6C7A93B3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6747317"/>
              </p:ext>
            </p:extLst>
          </p:nvPr>
        </p:nvGraphicFramePr>
        <p:xfrm>
          <a:off x="794983" y="2124074"/>
          <a:ext cx="8596668" cy="4448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4059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275E8-BB2D-46D2-A64E-97B0A0EB0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Игра и учење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91984-9B08-4F91-8D9A-973FA40E4F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7839701" cy="3424107"/>
          </a:xfrm>
        </p:spPr>
        <p:txBody>
          <a:bodyPr/>
          <a:lstStyle/>
          <a:p>
            <a:r>
              <a:rPr lang="sr-Cyrl-RS" dirty="0"/>
              <a:t>Игра представља добар темељ за касније учење</a:t>
            </a:r>
          </a:p>
          <a:p>
            <a:r>
              <a:rPr lang="sr-Cyrl-RS" dirty="0"/>
              <a:t>Један од првих облика учења се одвија путем игре (учење хватања и додавања предмета)</a:t>
            </a:r>
          </a:p>
          <a:p>
            <a:pPr marL="0" indent="0">
              <a:buNone/>
            </a:pPr>
            <a:endParaRPr lang="sr-Cyrl-RS" dirty="0"/>
          </a:p>
          <a:p>
            <a:endParaRPr lang="sr-Cyrl-R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13C990-8D7F-4A36-B3E1-3FE96AE545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480" y="3591613"/>
            <a:ext cx="5105399" cy="313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760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1CCAF-9B08-405C-97CF-2FC48F4F7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Предности примене игре у учењу током школовања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19045-7C63-47F6-92A3-BE450E0DB84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Cyrl-RS" dirty="0"/>
              <a:t>Током игре дете је више мотивисано за учење</a:t>
            </a:r>
          </a:p>
          <a:p>
            <a:r>
              <a:rPr lang="sr-Cyrl-RS" dirty="0"/>
              <a:t>Игра подстиче радозналост </a:t>
            </a:r>
          </a:p>
          <a:p>
            <a:r>
              <a:rPr lang="sr-Cyrl-RS" dirty="0"/>
              <a:t>Дете усваја градиво спонтано и без много муке</a:t>
            </a:r>
          </a:p>
          <a:p>
            <a:r>
              <a:rPr lang="sr-Cyrl-RS" dirty="0"/>
              <a:t>Игра омогућава примену наученог на занимљив и конкретан начин</a:t>
            </a:r>
          </a:p>
          <a:p>
            <a:r>
              <a:rPr lang="sr-Cyrl-RS" dirty="0"/>
              <a:t>Веће је задовољство детета приликом овог учења</a:t>
            </a:r>
          </a:p>
          <a:p>
            <a:r>
              <a:rPr lang="sr-Cyrl-RS" dirty="0"/>
              <a:t>Став детета је позитиван према предмету учења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189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C7970-91E5-4C91-B6E3-C3E93BD74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Улога родитеља у игри детета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BCC66-F359-4968-BC44-0BB278682A6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Cyrl-RS" dirty="0"/>
              <a:t>Родитељ као посматрач</a:t>
            </a:r>
          </a:p>
          <a:p>
            <a:r>
              <a:rPr lang="sr-Cyrl-RS" dirty="0"/>
              <a:t>Родитељ као организатор и фацилитатор игре</a:t>
            </a:r>
          </a:p>
          <a:p>
            <a:r>
              <a:rPr lang="sr-Cyrl-RS" dirty="0"/>
              <a:t>Родитељ као медијатор</a:t>
            </a:r>
          </a:p>
          <a:p>
            <a:r>
              <a:rPr lang="sr-Cyrl-RS" dirty="0"/>
              <a:t>Родитељ као судија у дечјој  игри</a:t>
            </a:r>
          </a:p>
          <a:p>
            <a:r>
              <a:rPr lang="sr-Cyrl-RS" dirty="0"/>
              <a:t>Родитељ као активни учесник игре</a:t>
            </a:r>
          </a:p>
          <a:p>
            <a:pPr marL="0" indent="0">
              <a:buNone/>
            </a:pPr>
            <a:endParaRPr lang="sr-Cyrl-R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4BAB9D-5684-4E15-8BAB-3BA58C7917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447" y="4378960"/>
            <a:ext cx="3698240" cy="247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5411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5849</TotalTime>
  <Words>1174</Words>
  <Application>Microsoft Office PowerPoint</Application>
  <PresentationFormat>Widescreen</PresentationFormat>
  <Paragraphs>142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Trebuchet MS</vt:lpstr>
      <vt:lpstr>Wingdings</vt:lpstr>
      <vt:lpstr>Wingdings 3</vt:lpstr>
      <vt:lpstr>Facet</vt:lpstr>
      <vt:lpstr>Како са децом учити кроз игру</vt:lpstr>
      <vt:lpstr>Садржај</vt:lpstr>
      <vt:lpstr>Шта је игра</vt:lpstr>
      <vt:lpstr> Карактеристике игре </vt:lpstr>
      <vt:lpstr>Заблуде о игри</vt:lpstr>
      <vt:lpstr>Улога игре у развоју детета  Игра  значајно помаже и утиче на: </vt:lpstr>
      <vt:lpstr>Игра и учење</vt:lpstr>
      <vt:lpstr>Предности примене игре у учењу током школовања</vt:lpstr>
      <vt:lpstr>Улога родитеља у игри детета</vt:lpstr>
      <vt:lpstr>Врсте игара</vt:lpstr>
      <vt:lpstr>Игре које се могу користити у учењу: Физичке игре </vt:lpstr>
      <vt:lpstr>Игре које се могу користити у учењу: Физичке игре </vt:lpstr>
      <vt:lpstr>Игре које се могу користити у учењу: Игре улога </vt:lpstr>
      <vt:lpstr>Игре које се могу користити у учењу: Језичке игре </vt:lpstr>
      <vt:lpstr>Игре које се могу користити у учењу:  Игре са правилима </vt:lpstr>
      <vt:lpstr>Игре које се могу користити у учењу: Креативне игре</vt:lpstr>
      <vt:lpstr>Игре које се могу користити у учењу: Компјутерске (видео) игре</vt:lpstr>
      <vt:lpstr>Савети за родитеље</vt:lpstr>
      <vt:lpstr>Линкови ка садржајима везаним за дечју игру:</vt:lpstr>
      <vt:lpstr>Игра је здравија од млека,  игра је снажнија од воде,  игра је за човека,  најлепши дар слободе.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Како са децом учити кроз игру</dc:title>
  <dc:creator>Dragan</dc:creator>
  <cp:lastModifiedBy>Dragan</cp:lastModifiedBy>
  <cp:revision>48</cp:revision>
  <dcterms:created xsi:type="dcterms:W3CDTF">2020-05-14T17:09:07Z</dcterms:created>
  <dcterms:modified xsi:type="dcterms:W3CDTF">2020-06-16T17:42:51Z</dcterms:modified>
</cp:coreProperties>
</file>