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63" r:id="rId9"/>
    <p:sldId id="286" r:id="rId10"/>
    <p:sldId id="264" r:id="rId11"/>
    <p:sldId id="265" r:id="rId12"/>
    <p:sldId id="287" r:id="rId13"/>
    <p:sldId id="266" r:id="rId14"/>
    <p:sldId id="267" r:id="rId15"/>
    <p:sldId id="288" r:id="rId16"/>
    <p:sldId id="268" r:id="rId17"/>
    <p:sldId id="269" r:id="rId18"/>
    <p:sldId id="270" r:id="rId19"/>
    <p:sldId id="272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9" r:id="rId28"/>
    <p:sldId id="282" r:id="rId29"/>
    <p:sldId id="283" r:id="rId30"/>
    <p:sldId id="284" r:id="rId3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DC7F7A4-DC82-457D-8320-782B40F6A789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5DDFEF3-141F-45D3-BCDD-FF1533D7F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0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PowerPoint_Presentation.pptx"/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ihologijanis.rs/dpp/arhiva/zbornik-2-2.pdf" TargetMode="External"/><Relationship Id="rId2" Type="http://schemas.openxmlformats.org/officeDocument/2006/relationships/hyperlink" Target="http://www.tfzr.uns.ac.rs/Content/files/0/Knjiga%20Elektronsko%20ucenj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hub.com/goranvilotijevic/Xv7zYW5Rn9m3rew2A9egxG/ii-knjiga-modeli-razvijajuce-nastave" TargetMode="External"/><Relationship Id="rId4" Type="http://schemas.openxmlformats.org/officeDocument/2006/relationships/hyperlink" Target="http://psihologijanis.rs/dpp/arhiva/zbornik-7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DC6D-0015-460C-88AE-2B267927F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4000" dirty="0"/>
              <a:t>Прилагођавање наставе различитим стиловима учења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295BF-AA57-44A1-B639-83791376BD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Cyrl-RS" dirty="0"/>
              <a:t>Како унапредити квалитет учења код ученика?</a:t>
            </a:r>
            <a:endParaRPr lang="en-US" dirty="0"/>
          </a:p>
          <a:p>
            <a:endParaRPr lang="sr-Cyrl-RS" dirty="0"/>
          </a:p>
          <a:p>
            <a:r>
              <a:rPr lang="sr-Cyrl-RS" dirty="0"/>
              <a:t>Аутори:</a:t>
            </a:r>
          </a:p>
          <a:p>
            <a:r>
              <a:rPr lang="sr-Cyrl-RS" dirty="0"/>
              <a:t>Славица Николић</a:t>
            </a:r>
          </a:p>
          <a:p>
            <a:r>
              <a:rPr lang="sr-Cyrl-RS" dirty="0"/>
              <a:t>Тамара Кутлешић Станчић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AD9C7-8E01-4A9A-AEDE-D262D8BFC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256" y="3760257"/>
            <a:ext cx="1686722" cy="1115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3B5761-F4A6-40B2-BA18-07E7EDEB2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3024" y="3760257"/>
            <a:ext cx="1625292" cy="1115482"/>
          </a:xfrm>
          <a:prstGeom prst="rect">
            <a:avLst/>
          </a:prstGeom>
        </p:spPr>
      </p:pic>
      <p:pic>
        <p:nvPicPr>
          <p:cNvPr id="6" name="y2mate.com - Romantic Jazz - Relaxing Instrumental Music - Music to Study,Relax,Work_yvTsn6CHPcU (1)">
            <a:hlinkClick r:id="" action="ppaction://media"/>
            <a:extLst>
              <a:ext uri="{FF2B5EF4-FFF2-40B4-BE49-F238E27FC236}">
                <a16:creationId xmlns:a16="http://schemas.microsoft.com/office/drawing/2014/main" id="{E1E497C7-C0D9-412B-A8B9-C4AA2859BCC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1970" y="194024"/>
            <a:ext cx="609600" cy="609600"/>
          </a:xfrm>
          <a:prstGeom prst="rect">
            <a:avLst/>
          </a:prstGeom>
        </p:spPr>
      </p:pic>
      <p:graphicFrame>
        <p:nvGraphicFramePr>
          <p:cNvPr id="9" name="Object 8">
            <a:hlinkClick r:id="" action="ppaction://ole?verb=0"/>
            <a:extLst>
              <a:ext uri="{FF2B5EF4-FFF2-40B4-BE49-F238E27FC236}">
                <a16:creationId xmlns:a16="http://schemas.microsoft.com/office/drawing/2014/main" id="{6DF88CDB-9E3C-4336-A376-696C8329F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099253"/>
              </p:ext>
            </p:extLst>
          </p:nvPr>
        </p:nvGraphicFramePr>
        <p:xfrm>
          <a:off x="5638800" y="148536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resentation" showAsIcon="1" r:id="rId8" imgW="914400" imgH="771525" progId="PowerPoint.Show.12">
                  <p:embed/>
                </p:oleObj>
              </mc:Choice>
              <mc:Fallback>
                <p:oleObj name="Presentation" showAsIcon="1" r:id="rId8" imgW="914400" imgH="77152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38800" y="148536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0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A907-BD92-482A-BF6B-3C1D35BC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б. Практичари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D7287-1E6A-48D1-B456-F7F3358D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910312" cy="3318936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Одговарају им:</a:t>
            </a:r>
          </a:p>
          <a:p>
            <a:r>
              <a:rPr lang="sr-Cyrl-RS" dirty="0"/>
              <a:t>практични задаци, са јасним и прецизним инструкцијама</a:t>
            </a:r>
          </a:p>
          <a:p>
            <a:r>
              <a:rPr lang="sr-Cyrl-RS" dirty="0"/>
              <a:t>задаци са јасном везом између садржаја учења и конкретног проблема</a:t>
            </a:r>
          </a:p>
          <a:p>
            <a:r>
              <a:rPr lang="sr-Cyrl-RS" dirty="0"/>
              <a:t>задаци који укључују експерименте, демонстрације...</a:t>
            </a:r>
          </a:p>
          <a:p>
            <a:r>
              <a:rPr lang="sr-Cyrl-RS" dirty="0"/>
              <a:t>задаци са јасним трансфером знања – применом знања у новим ситуацијама</a:t>
            </a:r>
          </a:p>
          <a:p>
            <a:r>
              <a:rPr lang="sr-Cyrl-RS" dirty="0"/>
              <a:t>задаци са брзим, конкретним  резултатима</a:t>
            </a:r>
          </a:p>
          <a:p>
            <a:r>
              <a:rPr lang="sr-Cyrl-RS" dirty="0"/>
              <a:t>заједнички задаци са успешним ученицима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617FE-FA0B-45FA-91BF-F9B8CB546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74" y="4946651"/>
            <a:ext cx="18002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35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A907-BD92-482A-BF6B-3C1D35BC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б. Практичари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D7287-1E6A-48D1-B456-F7F3358D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910312" cy="3318936"/>
          </a:xfrm>
        </p:spPr>
        <p:txBody>
          <a:bodyPr/>
          <a:lstStyle/>
          <a:p>
            <a:r>
              <a:rPr lang="sr-Cyrl-RS" dirty="0"/>
              <a:t>Не одговарају им: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/>
              <a:t>апстрактни и дуготрајни задаци, са нејасним и непрецизним упутствима</a:t>
            </a:r>
          </a:p>
          <a:p>
            <a:r>
              <a:rPr lang="sr-Cyrl-RS" dirty="0"/>
              <a:t>задаци са нејасном везом између садржаја учења и конкретног проблема</a:t>
            </a:r>
          </a:p>
          <a:p>
            <a:r>
              <a:rPr lang="sr-Cyrl-RS" dirty="0"/>
              <a:t>задаци који не подразумевају примену знања</a:t>
            </a:r>
          </a:p>
          <a:p>
            <a:pPr marL="0" indent="0">
              <a:buNone/>
            </a:pPr>
            <a:endParaRPr lang="sr-Cyrl-R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7D0CA-0A80-470C-B4F4-4D4B7184F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557" y="2556932"/>
            <a:ext cx="1567325" cy="10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72C0-BBBC-4E9B-984B-DEACB452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в. Логичари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3A0C1-24B0-4DD3-A6B3-F0126E419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058400" cy="3318936"/>
          </a:xfrm>
        </p:spPr>
        <p:txBody>
          <a:bodyPr/>
          <a:lstStyle/>
          <a:p>
            <a:r>
              <a:rPr lang="sr-Cyrl-RS" dirty="0"/>
              <a:t>Карактеристике:</a:t>
            </a:r>
          </a:p>
          <a:p>
            <a:endParaRPr lang="sr-Cyrl-RS" dirty="0"/>
          </a:p>
          <a:p>
            <a:r>
              <a:rPr lang="sr-Cyrl-RS" dirty="0"/>
              <a:t>логика и објективност у раду</a:t>
            </a:r>
          </a:p>
          <a:p>
            <a:r>
              <a:rPr lang="sr-Cyrl-RS" dirty="0"/>
              <a:t>рад на комплексним, глобалним проблемима уз проверене изворе сазнања</a:t>
            </a:r>
          </a:p>
          <a:p>
            <a:r>
              <a:rPr lang="sr-Cyrl-RS" dirty="0"/>
              <a:t>креативност у виду нових идеја и концепата</a:t>
            </a:r>
          </a:p>
          <a:p>
            <a:r>
              <a:rPr lang="sr-Cyrl-RS" dirty="0"/>
              <a:t>систематичност и стрпљење у активностима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1228D-2B21-4F8C-ADF6-32E35466A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56932"/>
            <a:ext cx="1071563" cy="1428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1D41A-D495-493B-90A4-C216B773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683" y="2765645"/>
            <a:ext cx="2553915" cy="1326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E50A7C-61FC-4C08-9ECE-D6EE1B903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350" y="4588255"/>
            <a:ext cx="2205037" cy="12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60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9F3DF-19DD-4ADF-8FA1-09CF5AF1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в. Логичари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AD95B-845E-47E9-846D-0DE60C2F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30" y="2556932"/>
            <a:ext cx="10705381" cy="3318936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Одговарају им:</a:t>
            </a:r>
          </a:p>
          <a:p>
            <a:r>
              <a:rPr lang="sr-Cyrl-RS" dirty="0"/>
              <a:t>задаци који подразумевају шири контекст у теоријском смислу</a:t>
            </a:r>
          </a:p>
          <a:p>
            <a:r>
              <a:rPr lang="sr-Cyrl-RS" dirty="0"/>
              <a:t>систематски, логички, објективни, аналитички, сложени задаци</a:t>
            </a:r>
          </a:p>
          <a:p>
            <a:r>
              <a:rPr lang="sr-Cyrl-RS" dirty="0"/>
              <a:t>дуготрајни задаци са прецизно дефинисаним инструкцијама и циљевима</a:t>
            </a:r>
          </a:p>
          <a:p>
            <a:r>
              <a:rPr lang="sr-Cyrl-RS" dirty="0"/>
              <a:t>комплексни задаци који укључују експерименте, разговоре, теоријска проучавања</a:t>
            </a:r>
          </a:p>
          <a:p>
            <a:r>
              <a:rPr lang="sr-Cyrl-RS" dirty="0"/>
              <a:t>рад са провереним информацијама</a:t>
            </a:r>
          </a:p>
          <a:p>
            <a:r>
              <a:rPr lang="sr-Cyrl-RS" dirty="0"/>
              <a:t>рад као прилика за напредовање и интелектуални развој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800CB-57D2-4446-9AC0-E57908B98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399" y="1146579"/>
            <a:ext cx="1628775" cy="974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98A054-490D-4040-B31D-659C77BD4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905" y="1146579"/>
            <a:ext cx="646157" cy="974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301B1-71B6-459C-8383-8DB75A018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100" y="4758268"/>
            <a:ext cx="16764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3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E867-2B0D-4405-AB66-EF71756B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в. Логичари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18135-6729-4EC2-8A06-930E0A5E6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Не одговарају им: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/>
              <a:t>рад са временским ограничењима и кратким роковима</a:t>
            </a:r>
          </a:p>
          <a:p>
            <a:r>
              <a:rPr lang="sr-Cyrl-RS" dirty="0"/>
              <a:t>рад који нема за циљ интелектуални раст и развој личности</a:t>
            </a:r>
          </a:p>
          <a:p>
            <a:r>
              <a:rPr lang="sr-Cyrl-RS" dirty="0"/>
              <a:t>једноставни, конкретни, једнодимензионални проблеми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8E577-D70B-4998-8864-FAC64E16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702" y="2857499"/>
            <a:ext cx="1420907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18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F11F-00E0-4216-BC10-63979654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г. Теоретичари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F4E17-05ED-4185-A63F-702E9BA35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Карактеристике:</a:t>
            </a:r>
          </a:p>
          <a:p>
            <a:endParaRPr lang="sr-Cyrl-RS" dirty="0"/>
          </a:p>
          <a:p>
            <a:r>
              <a:rPr lang="sr-Cyrl-RS" dirty="0"/>
              <a:t>дуготрајно, опсежно припремање пре деловања и акције</a:t>
            </a:r>
          </a:p>
          <a:p>
            <a:r>
              <a:rPr lang="sr-Cyrl-RS" dirty="0"/>
              <a:t>аутономност у одређивању временске динамике и активностима</a:t>
            </a:r>
          </a:p>
          <a:p>
            <a:r>
              <a:rPr lang="sr-Cyrl-RS" dirty="0"/>
              <a:t>детаљна анализа проблемских садржаја</a:t>
            </a:r>
          </a:p>
          <a:p>
            <a:r>
              <a:rPr lang="sr-Cyrl-RS" dirty="0"/>
              <a:t>периферни положај у групном раду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5B024-AD1F-49BF-AE84-21B03B4CF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58" y="2851030"/>
            <a:ext cx="12382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17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80482-54F6-4575-9CC4-967D1832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г. Теоретичари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C5501-A054-4772-B5CB-042FC7524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824048" cy="3318936"/>
          </a:xfrm>
        </p:spPr>
        <p:txBody>
          <a:bodyPr/>
          <a:lstStyle/>
          <a:p>
            <a:r>
              <a:rPr lang="sr-Cyrl-RS" dirty="0"/>
              <a:t>Одговарају им:</a:t>
            </a:r>
          </a:p>
          <a:p>
            <a:r>
              <a:rPr lang="sr-Cyrl-RS" dirty="0"/>
              <a:t>задаци који подразумевају дуготрајно промишљање пре конкретне акције</a:t>
            </a:r>
          </a:p>
          <a:p>
            <a:r>
              <a:rPr lang="sr-Cyrl-RS" dirty="0"/>
              <a:t>самостално структурирање временске динамике</a:t>
            </a:r>
          </a:p>
          <a:p>
            <a:r>
              <a:rPr lang="sr-Cyrl-RS" dirty="0"/>
              <a:t>опсежне припремне радње у решавању задатака и стрпљење приликом опсервације, прикупљања и пажљиве анализе података</a:t>
            </a:r>
          </a:p>
          <a:p>
            <a:r>
              <a:rPr lang="sr-Cyrl-RS" dirty="0"/>
              <a:t>задаци који захтевају аутономију у доношењу одлука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EE62C-8B59-4CE5-BA47-8E48B2064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304" y="1194493"/>
            <a:ext cx="1171046" cy="8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8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44A7-9B40-454A-AE51-87D46DFE8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г. Теоретичари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78972-331E-4B49-9F9F-29B16152A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Не одговарају им:</a:t>
            </a:r>
          </a:p>
          <a:p>
            <a:endParaRPr lang="sr-Cyrl-RS" dirty="0"/>
          </a:p>
          <a:p>
            <a:r>
              <a:rPr lang="sr-Cyrl-RS" dirty="0"/>
              <a:t>једноставни задаци</a:t>
            </a:r>
          </a:p>
          <a:p>
            <a:r>
              <a:rPr lang="sr-Cyrl-RS" dirty="0"/>
              <a:t>временска ограничења и прецизне инструкције</a:t>
            </a:r>
          </a:p>
          <a:p>
            <a:r>
              <a:rPr lang="sr-Cyrl-RS" dirty="0"/>
              <a:t>позиција у центру пажње</a:t>
            </a:r>
          </a:p>
          <a:p>
            <a:r>
              <a:rPr lang="sr-Cyrl-RS" dirty="0"/>
              <a:t>задаци без слободе у одлучивању и аутономије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60C28-AEC6-475F-A523-D9407451B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4216400"/>
            <a:ext cx="2247900" cy="124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9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A20D-9E6E-45C3-8E01-597AD26E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Стилови учења у реалним условима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86A39-780C-4EE5-B24B-5C9736C94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/>
              <a:t>иако су стилови учења индивидуални, у пракси поред доминантног, препознатљивог, код једне исте особе можемо приметити и елементе других стилова учења</a:t>
            </a:r>
          </a:p>
          <a:p>
            <a:pPr algn="just"/>
            <a:r>
              <a:rPr lang="sr-Cyrl-RS" dirty="0"/>
              <a:t>стилови учења су условљени и контекстом у коме се учење одвија – узрастом, школским предметом, наставником, конкретним задатком...</a:t>
            </a:r>
          </a:p>
          <a:p>
            <a:pPr algn="just"/>
            <a:r>
              <a:rPr lang="sr-Cyrl-RS" dirty="0"/>
              <a:t>организација наставе која укључује и индивидуалне разлике у стиловима учења ученика омогућава постизање повољнијих услова и већу ефикасност процеса учења</a:t>
            </a:r>
          </a:p>
          <a:p>
            <a:pPr marL="0" indent="0">
              <a:buNone/>
            </a:pPr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46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AC48-8CF6-4746-B863-EF6D637E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Наставни процес и стилови учења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DB99A-B954-4013-9FD4-100B770EF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2556932"/>
            <a:ext cx="10401300" cy="3318936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/>
              <a:t>Стилови учења манифестују се кроз конкретне активности, што омогућава обликовање наставног процеса</a:t>
            </a:r>
          </a:p>
          <a:p>
            <a:r>
              <a:rPr lang="sr-Cyrl-RS" b="1" dirty="0"/>
              <a:t>Препоручује се </a:t>
            </a:r>
            <a:r>
              <a:rPr lang="sr-Cyrl-RS" dirty="0"/>
              <a:t>наставницима:</a:t>
            </a:r>
          </a:p>
          <a:p>
            <a:r>
              <a:rPr lang="sr-Cyrl-RS" dirty="0"/>
              <a:t>избегавање могућности доживљаја неуспеха у учењу сваког </a:t>
            </a:r>
            <a:r>
              <a:rPr lang="sr-Cyrl-RS"/>
              <a:t>ученика </a:t>
            </a:r>
          </a:p>
          <a:p>
            <a:r>
              <a:rPr lang="sr-Cyrl-RS"/>
              <a:t>употреба </a:t>
            </a:r>
            <a:r>
              <a:rPr lang="sr-Cyrl-RS" dirty="0"/>
              <a:t>различитих наставних метода и облика рада</a:t>
            </a:r>
          </a:p>
          <a:p>
            <a:r>
              <a:rPr lang="sr-Cyrl-RS" dirty="0"/>
              <a:t>прилагођавање наставе индивидуалним карактеристикама ученика у мери у којој је то могуће</a:t>
            </a:r>
          </a:p>
          <a:p>
            <a:endParaRPr lang="sr-Cyrl-RS" dirty="0"/>
          </a:p>
          <a:p>
            <a:r>
              <a:rPr lang="sr-Cyrl-RS" dirty="0"/>
              <a:t>Наставницима се </a:t>
            </a:r>
            <a:r>
              <a:rPr lang="sr-Cyrl-RS" b="1" dirty="0"/>
              <a:t>не препоручује</a:t>
            </a:r>
            <a:r>
              <a:rPr lang="sr-Cyrl-RS" dirty="0"/>
              <a:t>:</a:t>
            </a:r>
          </a:p>
          <a:p>
            <a:r>
              <a:rPr lang="sr-Cyrl-RS" dirty="0"/>
              <a:t>сврставање ученика у један доминантни стил учења – зато што сваки ученик комбинује различите стилове учења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0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9360-9C35-48DB-B2A2-ECA45FF1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/>
              <a:t>Учење у савременој когнитивној психологији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AA46A-4D20-4391-8573-58B8982E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је интеракција: </a:t>
            </a:r>
          </a:p>
          <a:p>
            <a:pPr marL="0" indent="0">
              <a:buNone/>
            </a:pPr>
            <a:r>
              <a:rPr lang="sr-Cyrl-RS" dirty="0"/>
              <a:t>а. предзнања ученика</a:t>
            </a:r>
          </a:p>
          <a:p>
            <a:pPr marL="0" indent="0">
              <a:buNone/>
            </a:pPr>
            <a:r>
              <a:rPr lang="sr-Cyrl-RS" dirty="0"/>
              <a:t>б. градива које се тренутно учи</a:t>
            </a:r>
          </a:p>
          <a:p>
            <a:pPr marL="0" indent="0">
              <a:buNone/>
            </a:pPr>
            <a:r>
              <a:rPr lang="sr-Cyrl-RS" dirty="0"/>
              <a:t>в. начина реализације процеса учења</a:t>
            </a:r>
          </a:p>
          <a:p>
            <a:pPr algn="just"/>
            <a:r>
              <a:rPr lang="sr-Cyrl-RS" i="1" dirty="0"/>
              <a:t>Управо је задатак наставника интервеницја у последњем сегменту - начин реализације процеса учења неопходно је засновати на стиловима учења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2571D7-5A5F-4D53-B286-A795BB133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946" y="2556932"/>
            <a:ext cx="2606975" cy="195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17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1F72-0DED-4071-86A5-CAFB9BAD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/>
              <a:t>Прилагођавање наставе стиловима учења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6AF09-BF93-40FE-B86B-2210A3A0E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Реализација наставног процеса кроз учење у:</a:t>
            </a:r>
          </a:p>
          <a:p>
            <a:pPr marL="0" indent="0">
              <a:buNone/>
            </a:pPr>
            <a:r>
              <a:rPr lang="sr-Cyrl-RS" dirty="0"/>
              <a:t>1. Групном раду</a:t>
            </a:r>
          </a:p>
          <a:p>
            <a:pPr marL="0" indent="0">
              <a:buNone/>
            </a:pPr>
            <a:r>
              <a:rPr lang="sr-Cyrl-RS" dirty="0"/>
              <a:t>2. Диференцираној настави</a:t>
            </a:r>
          </a:p>
          <a:p>
            <a:pPr marL="0" indent="0">
              <a:buNone/>
            </a:pPr>
            <a:r>
              <a:rPr lang="sr-Cyrl-RS" dirty="0"/>
              <a:t>3. Интегрисаној настави</a:t>
            </a:r>
          </a:p>
          <a:p>
            <a:pPr marL="0" indent="0">
              <a:buNone/>
            </a:pPr>
            <a:r>
              <a:rPr lang="sr-Cyrl-RS" dirty="0"/>
              <a:t>4. Према концепту активне наставе</a:t>
            </a:r>
          </a:p>
          <a:p>
            <a:pPr marL="0" indent="0">
              <a:buNone/>
            </a:pPr>
            <a:r>
              <a:rPr lang="sr-Cyrl-RS" dirty="0"/>
              <a:t>5. Пројектној натави</a:t>
            </a:r>
          </a:p>
          <a:p>
            <a:pPr marL="0" indent="0">
              <a:buNone/>
            </a:pPr>
            <a:r>
              <a:rPr lang="sr-Cyrl-RS" dirty="0"/>
              <a:t>6. Електронском учењу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F23425-F274-49E1-91A5-2E94032A1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0364">
            <a:off x="5412133" y="3270067"/>
            <a:ext cx="2258392" cy="1695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4006B6-9C45-43BA-B353-94D09DB46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60901"/>
            <a:ext cx="2314575" cy="1543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D09ED6-2441-448B-B4C7-74755F99A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67537">
            <a:off x="7799362" y="3523193"/>
            <a:ext cx="2309143" cy="1733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82C44B-D18E-4CE3-80AF-B4EFF435C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85167">
            <a:off x="9800294" y="4265084"/>
            <a:ext cx="1386583" cy="17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26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70D5-302A-4880-BBE2-6C99FB24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1. Учење у групном раду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73631-6327-4BDC-A1EA-55BC173CA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/>
              <a:t>Задатак наставника – обезбеђивање истог положаја и могућности ученика са различитим стиловима учења:</a:t>
            </a:r>
          </a:p>
          <a:p>
            <a:r>
              <a:rPr lang="sr-Cyrl-RS" dirty="0"/>
              <a:t>приликом формирања група</a:t>
            </a:r>
          </a:p>
          <a:p>
            <a:r>
              <a:rPr lang="sr-Cyrl-RS" dirty="0"/>
              <a:t>кроз избор наставних материјала и активности</a:t>
            </a:r>
          </a:p>
          <a:p>
            <a:endParaRPr lang="sr-Cyrl-RS" dirty="0"/>
          </a:p>
          <a:p>
            <a:pPr marL="0" indent="0">
              <a:buNone/>
            </a:pPr>
            <a:r>
              <a:rPr lang="sr-Cyrl-RS" dirty="0"/>
              <a:t>Могу се формирати:</a:t>
            </a:r>
          </a:p>
          <a:p>
            <a:pPr marL="0" indent="0">
              <a:buNone/>
            </a:pPr>
            <a:r>
              <a:rPr lang="sr-Cyrl-RS" dirty="0"/>
              <a:t>а. Хомогене групе</a:t>
            </a:r>
          </a:p>
          <a:p>
            <a:pPr marL="0" indent="0">
              <a:buNone/>
            </a:pPr>
            <a:r>
              <a:rPr lang="sr-Cyrl-RS" dirty="0"/>
              <a:t>б. Хетерогене групе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96D2B-5800-4237-8C95-53F31B312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33147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24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B0E3-6D62-477D-BE69-1B941981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1. Учење у групном раду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36FF6-0C60-4E4E-B6FB-DAA56C3C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Cyrl-RS" dirty="0"/>
              <a:t>а. Хомогене групе – ученици са истим или сличним доминантним стиловима учења</a:t>
            </a:r>
          </a:p>
          <a:p>
            <a:pPr marL="0" indent="0">
              <a:buNone/>
            </a:pPr>
            <a:r>
              <a:rPr lang="sr-Cyrl-RS" dirty="0"/>
              <a:t>Задатак наставника: опсежне и комплексне припреме приликом избора адекватних наставних материјала и активности</a:t>
            </a:r>
          </a:p>
          <a:p>
            <a:pPr marL="0" indent="0">
              <a:buNone/>
            </a:pPr>
            <a:r>
              <a:rPr lang="sr-Cyrl-RS" dirty="0"/>
              <a:t>б. Хетерогене групе – ученици са различитим доминантним стиловима учења</a:t>
            </a:r>
          </a:p>
          <a:p>
            <a:pPr marL="0" indent="0">
              <a:buNone/>
            </a:pPr>
            <a:r>
              <a:rPr lang="sr-Cyrl-RS" dirty="0"/>
              <a:t>Ученици могу:</a:t>
            </a:r>
          </a:p>
          <a:p>
            <a:pPr>
              <a:buFontTx/>
              <a:buChar char="-"/>
            </a:pPr>
            <a:r>
              <a:rPr lang="sr-Cyrl-RS" dirty="0"/>
              <a:t>упознати различите стилове учења</a:t>
            </a:r>
          </a:p>
          <a:p>
            <a:pPr>
              <a:buFontTx/>
              <a:buChar char="-"/>
            </a:pPr>
            <a:r>
              <a:rPr lang="sr-Cyrl-RS" dirty="0"/>
              <a:t>постати свесни свог доминантног стила учења</a:t>
            </a:r>
          </a:p>
          <a:p>
            <a:pPr>
              <a:buFontTx/>
              <a:buChar char="-"/>
            </a:pPr>
            <a:r>
              <a:rPr lang="sr-Cyrl-RS" dirty="0"/>
              <a:t>да се подстакну да комбинују различите стилове учења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99D51-794E-4305-80CD-28F825C9A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591" y="982132"/>
            <a:ext cx="1321821" cy="903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6EA99A-1295-4B57-972E-EE56990E4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100" y="4132613"/>
            <a:ext cx="2286000" cy="14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75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D1DF-6F3A-48A0-AE67-1C93E19A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Cyrl-RS" dirty="0"/>
            </a:br>
            <a:r>
              <a:rPr lang="sr-Cyrl-RS" dirty="0"/>
              <a:t>2. Учење у диференцираној настави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616C9-A552-4211-8881-12DCBE604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/>
              <a:t>Задатак наставника:</a:t>
            </a:r>
          </a:p>
          <a:p>
            <a:r>
              <a:rPr lang="sr-Cyrl-RS" dirty="0"/>
              <a:t>Компарација предзнања ученика са предвиђеним исходима учења </a:t>
            </a:r>
          </a:p>
          <a:p>
            <a:r>
              <a:rPr lang="sr-Cyrl-RS" dirty="0"/>
              <a:t>Организација наставе ради усвајања знања и вештина на најсврсисходнији начин</a:t>
            </a:r>
          </a:p>
          <a:p>
            <a:r>
              <a:rPr lang="sr-Cyrl-RS" dirty="0"/>
              <a:t>Избор диференцираног садржаја, облика, метода и евалуације рада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C9F76-31A4-418C-897F-23DCB2251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100666"/>
            <a:ext cx="880533" cy="880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0489CF-8047-497F-9EC7-DA06CE0D3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650" y="3600450"/>
            <a:ext cx="12001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64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13DA-9CFA-4A6E-86E5-CAD6E900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Cyrl-RS" dirty="0"/>
            </a:br>
            <a:r>
              <a:rPr lang="sr-Cyrl-RS" dirty="0"/>
              <a:t>2. Учење у диференцираној настави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F456A-38FA-4FDD-B402-9D6F548F4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Садржај рада – избор наставног материјала различитих нивоа тежине и сложености</a:t>
            </a:r>
          </a:p>
          <a:p>
            <a:r>
              <a:rPr lang="sr-Cyrl-RS" dirty="0"/>
              <a:t>Облик рада – избор у примени: индивидуалног рада, ангажовања у паровима или групама</a:t>
            </a:r>
          </a:p>
          <a:p>
            <a:r>
              <a:rPr lang="sr-Cyrl-RS" dirty="0"/>
              <a:t>Методе рада – флексибилно комбиновање различитих наставних метода</a:t>
            </a:r>
          </a:p>
          <a:p>
            <a:r>
              <a:rPr lang="sr-Cyrl-RS" dirty="0"/>
              <a:t>Евалуација – уочавање напредовања сваког ученика појединачно и већа ефикасност наставог процеса кроз самоевалуацију наставника</a:t>
            </a:r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2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89BC-41BF-4078-B531-A488A07DE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Cyrl-RS" dirty="0"/>
            </a:br>
            <a:br>
              <a:rPr lang="sr-Cyrl-RS" dirty="0"/>
            </a:br>
            <a:r>
              <a:rPr lang="sr-Cyrl-RS" dirty="0"/>
              <a:t>3. Учење у интегрисаној настави</a:t>
            </a:r>
            <a:br>
              <a:rPr lang="sr-Cyrl-RS" dirty="0"/>
            </a:b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10B14-93F7-4012-960F-FB99E9E25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/>
              <a:t>Интегрисана настава </a:t>
            </a:r>
            <a:r>
              <a:rPr lang="sr-Cyrl-RS" dirty="0"/>
              <a:t>подстиче:</a:t>
            </a:r>
          </a:p>
          <a:p>
            <a:r>
              <a:rPr lang="sr-Cyrl-RS" dirty="0"/>
              <a:t>истраживачки рад и креативност</a:t>
            </a:r>
          </a:p>
          <a:p>
            <a:r>
              <a:rPr lang="sr-Cyrl-RS" dirty="0"/>
              <a:t>ангажовање свих сензорних потенцијала – визуелних, аудитивних и психомоторну активност</a:t>
            </a:r>
          </a:p>
          <a:p>
            <a:r>
              <a:rPr lang="sr-Cyrl-RS" dirty="0"/>
              <a:t>кооперацију са другим ученицима</a:t>
            </a:r>
          </a:p>
          <a:p>
            <a:r>
              <a:rPr lang="sr-Cyrl-RS" dirty="0"/>
              <a:t>интегративну обраду података добијених из различитих извора и на различите начине</a:t>
            </a:r>
          </a:p>
          <a:p>
            <a:r>
              <a:rPr lang="sr-Cyrl-RS" dirty="0"/>
              <a:t>трансфер учења – у школској средини и у животним ситуацијама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7D683D-8811-49C3-B754-C4F69ECB5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175" y="4800600"/>
            <a:ext cx="1209643" cy="884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86A2A2-5813-4AE4-83A7-C04E457A5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884" y="125799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82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C0B2-265D-4D1D-AB31-044F7F6D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731" y="982132"/>
            <a:ext cx="10645803" cy="1303867"/>
          </a:xfrm>
        </p:spPr>
        <p:txBody>
          <a:bodyPr>
            <a:normAutofit/>
          </a:bodyPr>
          <a:lstStyle/>
          <a:p>
            <a:r>
              <a:rPr lang="sr-Cyrl-RS" dirty="0"/>
              <a:t>4. Учење према концепту активне наставе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C73BE-E47F-4FB6-A4D9-3A07808CE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  <a:p>
            <a:r>
              <a:rPr lang="sr-Cyrl-RS" dirty="0"/>
              <a:t>Индивидуална активност ученика приликом формирања система знања</a:t>
            </a:r>
          </a:p>
          <a:p>
            <a:r>
              <a:rPr lang="sr-Cyrl-RS" dirty="0"/>
              <a:t>Истраживачка активност ученика у решавању проблемских ситуација</a:t>
            </a:r>
          </a:p>
          <a:p>
            <a:r>
              <a:rPr lang="sr-Cyrl-RS" dirty="0"/>
              <a:t>Индивидуализација наставе – ученик самостално одређује динамику, садржај и стил учења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F5DFD8-548B-493C-8E0F-DB07E6C93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136" y="4656668"/>
            <a:ext cx="8477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58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5. Учење у пројектној настави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sr-Cyrl-RS" dirty="0"/>
              <a:t>Ц</a:t>
            </a:r>
            <a:r>
              <a:rPr lang="en-US" dirty="0" err="1"/>
              <a:t>иљ</a:t>
            </a:r>
            <a:r>
              <a:rPr lang="en-US" dirty="0"/>
              <a:t> </a:t>
            </a:r>
            <a:r>
              <a:rPr lang="sr-Cyrl-RS" dirty="0"/>
              <a:t>учења је </a:t>
            </a:r>
            <a:r>
              <a:rPr lang="en-US" dirty="0" err="1"/>
              <a:t>развијање</a:t>
            </a:r>
            <a:r>
              <a:rPr lang="sr-Cyrl-RS" dirty="0"/>
              <a:t> функционалних знања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/>
              <a:t>ученика</a:t>
            </a:r>
            <a:endParaRPr lang="en-US" dirty="0"/>
          </a:p>
          <a:p>
            <a:pPr algn="just"/>
            <a:r>
              <a:rPr lang="sr-Cyrl-RS" dirty="0"/>
              <a:t>Од ученика захтева планирање и реализацију и</a:t>
            </a:r>
            <a:r>
              <a:rPr lang="en-US" dirty="0" err="1"/>
              <a:t>страживањ</a:t>
            </a:r>
            <a:r>
              <a:rPr lang="sr-Cyrl-RS" dirty="0"/>
              <a:t>а</a:t>
            </a:r>
            <a:r>
              <a:rPr lang="en-US" dirty="0"/>
              <a:t>, </a:t>
            </a:r>
            <a:r>
              <a:rPr lang="sr-Cyrl-RS" dirty="0"/>
              <a:t>решавање проблема и јавну презентацију </a:t>
            </a:r>
            <a:r>
              <a:rPr lang="en-US" dirty="0" err="1"/>
              <a:t>конач</a:t>
            </a:r>
            <a:r>
              <a:rPr lang="sr-Cyrl-RS" dirty="0"/>
              <a:t>ног</a:t>
            </a:r>
            <a:r>
              <a:rPr lang="en-US" dirty="0"/>
              <a:t> </a:t>
            </a:r>
            <a:r>
              <a:rPr lang="en-US" dirty="0" err="1"/>
              <a:t>продукт</a:t>
            </a:r>
            <a:r>
              <a:rPr lang="sr-Cyrl-RS" dirty="0"/>
              <a:t>а</a:t>
            </a:r>
          </a:p>
          <a:p>
            <a:pPr algn="just"/>
            <a:r>
              <a:rPr lang="sr-Cyrl-RS"/>
              <a:t>О</a:t>
            </a:r>
            <a:r>
              <a:rPr lang="en-US" dirty="0" err="1"/>
              <a:t>длике</a:t>
            </a:r>
            <a:r>
              <a:rPr lang="en-US" dirty="0"/>
              <a:t> </a:t>
            </a:r>
            <a:r>
              <a:rPr lang="en-US" dirty="0" err="1"/>
              <a:t>пројектне</a:t>
            </a:r>
            <a:r>
              <a:rPr lang="en-US" dirty="0"/>
              <a:t> </a:t>
            </a:r>
            <a:r>
              <a:rPr lang="en-US" dirty="0" err="1"/>
              <a:t>наставе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:</a:t>
            </a:r>
            <a:endParaRPr lang="sr-Cyrl-RS" dirty="0"/>
          </a:p>
          <a:p>
            <a:pPr marL="0" indent="0" algn="just">
              <a:buNone/>
            </a:pPr>
            <a:r>
              <a:rPr lang="sr-Cyrl-RS" dirty="0"/>
              <a:t>-  </a:t>
            </a:r>
            <a:r>
              <a:rPr lang="en-US" dirty="0" err="1"/>
              <a:t>бављење</a:t>
            </a:r>
            <a:r>
              <a:rPr lang="en-US" dirty="0"/>
              <a:t> </a:t>
            </a:r>
            <a:r>
              <a:rPr lang="en-US" dirty="0" err="1"/>
              <a:t>актуелном</a:t>
            </a:r>
            <a:r>
              <a:rPr lang="en-US" dirty="0"/>
              <a:t> </a:t>
            </a:r>
            <a:r>
              <a:rPr lang="en-US" dirty="0" err="1"/>
              <a:t>проблематиком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реалног</a:t>
            </a:r>
            <a:r>
              <a:rPr lang="en-US" dirty="0"/>
              <a:t> </a:t>
            </a:r>
            <a:r>
              <a:rPr lang="en-US" dirty="0" err="1"/>
              <a:t>живота</a:t>
            </a:r>
            <a:r>
              <a:rPr lang="en-US" dirty="0"/>
              <a:t> у </a:t>
            </a:r>
            <a:r>
              <a:rPr lang="en-US" dirty="0" err="1"/>
              <a:t>окружењу</a:t>
            </a:r>
            <a:endParaRPr lang="sr-Cyrl-RS" dirty="0"/>
          </a:p>
          <a:p>
            <a:pPr marL="0" indent="0" algn="just">
              <a:buNone/>
            </a:pPr>
            <a:r>
              <a:rPr lang="sr-Cyrl-RS" dirty="0"/>
              <a:t>- </a:t>
            </a:r>
            <a:r>
              <a:rPr lang="en-US" dirty="0" err="1"/>
              <a:t>усредсређеност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ученика</a:t>
            </a:r>
            <a:endParaRPr lang="sr-Cyrl-RS" dirty="0"/>
          </a:p>
          <a:p>
            <a:pPr marL="0" indent="0" algn="just">
              <a:buNone/>
            </a:pPr>
            <a:r>
              <a:rPr lang="sr-Cyrl-RS" dirty="0"/>
              <a:t>- </a:t>
            </a:r>
            <a:r>
              <a:rPr lang="en-US" dirty="0" err="1"/>
              <a:t>сараднички</a:t>
            </a:r>
            <a:r>
              <a:rPr lang="en-US" dirty="0"/>
              <a:t> </a:t>
            </a:r>
            <a:r>
              <a:rPr lang="en-US" dirty="0" err="1"/>
              <a:t>однос</a:t>
            </a:r>
            <a:r>
              <a:rPr lang="sr-Cyrl-RS" dirty="0"/>
              <a:t> </a:t>
            </a:r>
            <a:r>
              <a:rPr lang="en-US" dirty="0" err="1"/>
              <a:t>ученика</a:t>
            </a:r>
            <a:r>
              <a:rPr lang="en-US" dirty="0"/>
              <a:t> и </a:t>
            </a:r>
            <a:r>
              <a:rPr lang="en-US" dirty="0" err="1"/>
              <a:t>наставника</a:t>
            </a:r>
            <a:r>
              <a:rPr lang="sr-Cyrl-RS" dirty="0"/>
              <a:t> и тимски рад</a:t>
            </a:r>
          </a:p>
          <a:p>
            <a:pPr marL="0" indent="0" algn="just">
              <a:buNone/>
            </a:pPr>
            <a:r>
              <a:rPr lang="sr-Cyrl-RS" dirty="0"/>
              <a:t>- </a:t>
            </a:r>
            <a:r>
              <a:rPr lang="en-US" dirty="0" err="1"/>
              <a:t>повезаност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другим</a:t>
            </a:r>
            <a:r>
              <a:rPr lang="en-US" dirty="0"/>
              <a:t> </a:t>
            </a:r>
            <a:r>
              <a:rPr lang="en-US" dirty="0" err="1"/>
              <a:t>научним</a:t>
            </a:r>
            <a:r>
              <a:rPr lang="en-US" dirty="0"/>
              <a:t> </a:t>
            </a:r>
            <a:r>
              <a:rPr lang="en-US" dirty="0" err="1"/>
              <a:t>подручјима</a:t>
            </a:r>
            <a:r>
              <a:rPr lang="en-US" dirty="0"/>
              <a:t> и </a:t>
            </a:r>
            <a:r>
              <a:rPr lang="en-US" dirty="0" err="1"/>
              <a:t>људским</a:t>
            </a:r>
            <a:r>
              <a:rPr lang="en-US" dirty="0"/>
              <a:t> </a:t>
            </a:r>
            <a:r>
              <a:rPr lang="en-US" dirty="0" err="1"/>
              <a:t>делатностима</a:t>
            </a:r>
            <a:endParaRPr lang="sr-Cyrl-RS" dirty="0"/>
          </a:p>
          <a:p>
            <a:pPr marL="0" indent="0" algn="just">
              <a:buNone/>
            </a:pPr>
            <a:r>
              <a:rPr lang="sr-Cyrl-RS" dirty="0"/>
              <a:t>- </a:t>
            </a:r>
            <a:r>
              <a:rPr lang="en-US" dirty="0" err="1"/>
              <a:t>унапређивање</a:t>
            </a:r>
            <a:r>
              <a:rPr lang="en-US" dirty="0"/>
              <a:t> </a:t>
            </a:r>
            <a:r>
              <a:rPr lang="en-US" dirty="0" err="1"/>
              <a:t>организацијских</a:t>
            </a:r>
            <a:r>
              <a:rPr lang="en-US" dirty="0"/>
              <a:t> и </a:t>
            </a:r>
            <a:r>
              <a:rPr lang="en-US" dirty="0" err="1"/>
              <a:t>комуникацијских</a:t>
            </a:r>
            <a:r>
              <a:rPr lang="en-US" dirty="0"/>
              <a:t> </a:t>
            </a:r>
            <a:r>
              <a:rPr lang="en-US" dirty="0" err="1"/>
              <a:t>способности</a:t>
            </a:r>
            <a:r>
              <a:rPr lang="en-US" dirty="0"/>
              <a:t> </a:t>
            </a:r>
            <a:r>
              <a:rPr lang="en-US" dirty="0" err="1"/>
              <a:t>ученика</a:t>
            </a:r>
            <a:endParaRPr lang="sr-Cyrl-RS" dirty="0"/>
          </a:p>
          <a:p>
            <a:pPr marL="0" indent="0" algn="just">
              <a:buNone/>
            </a:pPr>
            <a:r>
              <a:rPr lang="sr-Cyrl-RS" dirty="0"/>
              <a:t>- </a:t>
            </a:r>
            <a:r>
              <a:rPr lang="en-US" dirty="0" err="1"/>
              <a:t>увођење</a:t>
            </a:r>
            <a:r>
              <a:rPr lang="en-US" dirty="0"/>
              <a:t> </a:t>
            </a:r>
            <a:r>
              <a:rPr lang="en-US" dirty="0" err="1"/>
              <a:t>нових</a:t>
            </a:r>
            <a:r>
              <a:rPr lang="en-US" dirty="0"/>
              <a:t> </a:t>
            </a:r>
            <a:r>
              <a:rPr lang="en-US" dirty="0" err="1"/>
              <a:t>метода</a:t>
            </a:r>
            <a:r>
              <a:rPr lang="en-US" dirty="0"/>
              <a:t> </a:t>
            </a:r>
            <a:r>
              <a:rPr lang="en-US" dirty="0" err="1"/>
              <a:t>учења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FB065-893C-449C-9FC9-7C16A0019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38" y="1294706"/>
            <a:ext cx="1097379" cy="601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C45FB6-A974-4503-92DE-523A46F5D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722" y="1276877"/>
            <a:ext cx="1285875" cy="714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D0A644-0655-481F-9157-D4B18DB39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823" y="3649210"/>
            <a:ext cx="1946094" cy="128621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7721-8889-4EB1-B945-A53D3329E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6. Електронско учење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7C80-0C84-40D5-B342-2590494BC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је употреба електронских технологија у презентацији наставних садржаја и активности у процесу учења</a:t>
            </a:r>
          </a:p>
          <a:p>
            <a:r>
              <a:rPr lang="sr-Cyrl-RS" dirty="0"/>
              <a:t>Улога наставника  и ученика је промењена</a:t>
            </a:r>
          </a:p>
          <a:p>
            <a:pPr marL="0" indent="0">
              <a:buNone/>
            </a:pPr>
            <a:r>
              <a:rPr lang="sr-Cyrl-RS" dirty="0"/>
              <a:t>Наставни садржаји:</a:t>
            </a:r>
          </a:p>
          <a:p>
            <a:r>
              <a:rPr lang="sr-Cyrl-RS" dirty="0"/>
              <a:t>визуелни, мултимедијални, интерактивни</a:t>
            </a:r>
          </a:p>
          <a:p>
            <a:r>
              <a:rPr lang="sr-Cyrl-RS" dirty="0"/>
              <a:t>атрактивни – подстичу активацију пажње и памћења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205B7-ABE6-45C3-92B2-4185CA06B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157" y="3451225"/>
            <a:ext cx="2034090" cy="15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7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3FA6-0A9A-40D9-9CBC-DFB0B28E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5. Електронско учење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3F82-5470-4CCA-9FA3-4CF41773B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Ученик у Е учењу:</a:t>
            </a:r>
          </a:p>
          <a:p>
            <a:endParaRPr lang="sr-Cyrl-RS" dirty="0"/>
          </a:p>
          <a:p>
            <a:r>
              <a:rPr lang="sr-Cyrl-RS" dirty="0"/>
              <a:t>заузима централну позицију</a:t>
            </a:r>
          </a:p>
          <a:p>
            <a:r>
              <a:rPr lang="sr-Cyrl-RS" dirty="0"/>
              <a:t>иницира самосталност, креативност, комуникативност и партиципацију</a:t>
            </a:r>
          </a:p>
          <a:p>
            <a:r>
              <a:rPr lang="sr-Cyrl-RS" dirty="0"/>
              <a:t>повећава ниво мотивације и подстиче меморију</a:t>
            </a:r>
          </a:p>
          <a:p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C7A977F-8F7A-481F-8AA0-B3EE73593E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477200"/>
              </p:ext>
            </p:extLst>
          </p:nvPr>
        </p:nvGraphicFramePr>
        <p:xfrm>
          <a:off x="92075" y="92075"/>
          <a:ext cx="41767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ackager Shell Object" showAsIcon="1" r:id="rId3" imgW="4176720" imgH="482400" progId="Package">
                  <p:embed/>
                </p:oleObj>
              </mc:Choice>
              <mc:Fallback>
                <p:oleObj name="Packager Shell Object" showAsIcon="1" r:id="rId3" imgW="4176720" imgH="482400" progId="Package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92075"/>
                        <a:ext cx="417671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32E75BF-496A-4359-A72C-A7FB906C1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50" y="1100665"/>
            <a:ext cx="1600200" cy="106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B22448-BB4B-4636-B1E2-00CD4D6C8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299" y="2693456"/>
            <a:ext cx="1762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1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EDD4-E431-4636-B9DE-66D620F8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Стилови учења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CCA74-80F1-43B4-8ABC-0815C3373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Cyrl-RS" dirty="0"/>
              <a:t>су доминантан и препознатљив модел стратегије учења - пријема, обраде, схватања и коришћења информација</a:t>
            </a:r>
            <a:r>
              <a:rPr lang="en-US" dirty="0"/>
              <a:t>.</a:t>
            </a:r>
            <a:r>
              <a:rPr lang="sr-Cyrl-RS" dirty="0"/>
              <a:t> </a:t>
            </a:r>
          </a:p>
          <a:p>
            <a:pPr algn="just"/>
            <a:r>
              <a:rPr lang="sr-Cyrl-RS" dirty="0"/>
              <a:t>су релативно трајан и доследан начин менталног представљања и когнитивне обраде информација које се уче</a:t>
            </a:r>
            <a:r>
              <a:rPr lang="en-US" dirty="0"/>
              <a:t>.</a:t>
            </a:r>
          </a:p>
          <a:p>
            <a:pPr algn="just"/>
            <a:r>
              <a:rPr lang="sr-Cyrl-RS" dirty="0"/>
              <a:t>су индивидуалани и особени за сваког од нас, као начин</a:t>
            </a:r>
            <a:r>
              <a:rPr lang="en-US" dirty="0"/>
              <a:t> </a:t>
            </a:r>
            <a:r>
              <a:rPr lang="sr-Cyrl-RS" dirty="0"/>
              <a:t>перцепције</a:t>
            </a:r>
            <a:r>
              <a:rPr lang="en-US" dirty="0"/>
              <a:t> и с</a:t>
            </a:r>
            <a:r>
              <a:rPr lang="sr-Cyrl-RS" dirty="0"/>
              <a:t>познаје</a:t>
            </a:r>
            <a:r>
              <a:rPr lang="en-US" dirty="0"/>
              <a:t> </a:t>
            </a:r>
            <a:r>
              <a:rPr lang="en-US" dirty="0" err="1"/>
              <a:t>света</a:t>
            </a:r>
            <a:r>
              <a:rPr lang="sr-Cyrl-RS" dirty="0"/>
              <a:t> који нас окружује</a:t>
            </a:r>
            <a:r>
              <a:rPr lang="en-US" dirty="0"/>
              <a:t>. </a:t>
            </a:r>
          </a:p>
          <a:p>
            <a:pPr algn="just"/>
            <a:r>
              <a:rPr lang="sr-Cyrl-RS" dirty="0"/>
              <a:t>су</a:t>
            </a:r>
            <a:r>
              <a:rPr lang="en-US" dirty="0"/>
              <a:t> </a:t>
            </a:r>
            <a:r>
              <a:rPr lang="sr-Cyrl-RS" dirty="0"/>
              <a:t>релативно</a:t>
            </a:r>
            <a:r>
              <a:rPr lang="en-US" dirty="0"/>
              <a:t> </a:t>
            </a:r>
            <a:r>
              <a:rPr lang="en-US" dirty="0" err="1"/>
              <a:t>стабилн</a:t>
            </a:r>
            <a:r>
              <a:rPr lang="sr-Cyrl-RS" dirty="0"/>
              <a:t>е</a:t>
            </a:r>
            <a:r>
              <a:rPr lang="en-US" dirty="0"/>
              <a:t> </a:t>
            </a:r>
            <a:r>
              <a:rPr lang="sr-Cyrl-RS" dirty="0"/>
              <a:t>црте личности</a:t>
            </a:r>
            <a:r>
              <a:rPr lang="en-US" dirty="0"/>
              <a:t>, </a:t>
            </a:r>
            <a:r>
              <a:rPr lang="en-US" dirty="0" err="1"/>
              <a:t>повезан</a:t>
            </a:r>
            <a:r>
              <a:rPr lang="sr-Cyrl-RS" dirty="0"/>
              <a:t>е</a:t>
            </a:r>
            <a:r>
              <a:rPr lang="en-US" dirty="0"/>
              <a:t> с</a:t>
            </a:r>
            <a:r>
              <a:rPr lang="sr-Cyrl-RS" dirty="0"/>
              <a:t>а</a:t>
            </a:r>
            <a:r>
              <a:rPr lang="en-US" dirty="0"/>
              <a:t> </a:t>
            </a:r>
            <a:r>
              <a:rPr lang="en-US" dirty="0" err="1"/>
              <a:t>интелигенцијом</a:t>
            </a:r>
            <a:r>
              <a:rPr lang="en-US" dirty="0"/>
              <a:t> и </a:t>
            </a:r>
            <a:r>
              <a:rPr lang="sr-Cyrl-RS" dirty="0"/>
              <a:t>другим цртама</a:t>
            </a:r>
            <a:r>
              <a:rPr lang="en-US" dirty="0"/>
              <a:t> </a:t>
            </a:r>
            <a:r>
              <a:rPr lang="en-US" dirty="0" err="1"/>
              <a:t>личности</a:t>
            </a:r>
            <a:r>
              <a:rPr lang="sr-Cyrl-RS" dirty="0"/>
              <a:t>, па и целокупном организацијом личности, </a:t>
            </a:r>
            <a:r>
              <a:rPr lang="en-US" dirty="0" err="1"/>
              <a:t>укључују</a:t>
            </a:r>
            <a:r>
              <a:rPr lang="sr-Cyrl-RS" dirty="0"/>
              <a:t>ћи и </a:t>
            </a:r>
            <a:r>
              <a:rPr lang="en-US" dirty="0"/>
              <a:t> </a:t>
            </a:r>
            <a:r>
              <a:rPr lang="en-US" dirty="0" err="1"/>
              <a:t>мотивацију</a:t>
            </a:r>
            <a:r>
              <a:rPr lang="en-US" dirty="0"/>
              <a:t>, </a:t>
            </a:r>
            <a:r>
              <a:rPr lang="en-US" dirty="0" err="1"/>
              <a:t>ставове</a:t>
            </a:r>
            <a:r>
              <a:rPr lang="en-US" dirty="0"/>
              <a:t>, </a:t>
            </a:r>
            <a:r>
              <a:rPr lang="en-US" dirty="0" err="1"/>
              <a:t>емоције</a:t>
            </a:r>
            <a:r>
              <a:rPr lang="en-US" dirty="0"/>
              <a:t>, </a:t>
            </a:r>
            <a:r>
              <a:rPr lang="sr-Cyrl-RS" dirty="0"/>
              <a:t>перцепцију</a:t>
            </a:r>
            <a:r>
              <a:rPr lang="en-US" dirty="0"/>
              <a:t>, </a:t>
            </a:r>
            <a:r>
              <a:rPr lang="en-US" dirty="0" err="1"/>
              <a:t>услове</a:t>
            </a:r>
            <a:r>
              <a:rPr lang="en-US" dirty="0"/>
              <a:t> </a:t>
            </a:r>
            <a:r>
              <a:rPr lang="en-US" dirty="0" err="1"/>
              <a:t>средине</a:t>
            </a:r>
            <a:r>
              <a:rPr lang="sr-Cyrl-RS" dirty="0"/>
              <a:t>...</a:t>
            </a:r>
            <a:r>
              <a:rPr lang="en-US" dirty="0"/>
              <a:t> </a:t>
            </a:r>
            <a:r>
              <a:rPr lang="sr-Cyrl-RS" dirty="0"/>
              <a:t> </a:t>
            </a:r>
            <a:endParaRPr lang="en-US" dirty="0"/>
          </a:p>
          <a:p>
            <a:pPr algn="just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9DA6E-C6D7-4116-87D2-60DE87CA3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0" y="1113365"/>
            <a:ext cx="1562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08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3E5C-49D7-43C7-943B-541086F6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Cyrl-RS" dirty="0"/>
            </a:br>
            <a:r>
              <a:rPr lang="sr-Cyrl-RS" dirty="0"/>
              <a:t>Хвала на пажњи!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43E7D-1747-4EE0-A34D-E6A50A755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sr-Cyrl-RS" b="1" dirty="0"/>
              <a:t>Литература</a:t>
            </a:r>
          </a:p>
          <a:p>
            <a:pPr lvl="0"/>
            <a:r>
              <a:rPr lang="sr-Cyrl-RS" dirty="0"/>
              <a:t>Глушац Д. , Електронско учење,Универзитет у Новом  Саду, Технички факултет „ Михајло Пупин“, Зрењанин,2012. Доступно на: </a:t>
            </a:r>
            <a:r>
              <a:rPr lang="en-US" u="sng" dirty="0">
                <a:hlinkClick r:id="rId2"/>
              </a:rPr>
              <a:t>http://www.tfzr.uns.ac.rs/Content/files/0/Knjiga%20Elektronsko%20ucenje.pdf</a:t>
            </a:r>
            <a:endParaRPr lang="en-US" dirty="0"/>
          </a:p>
          <a:p>
            <a:pPr lvl="0"/>
            <a:r>
              <a:rPr lang="sr-Cyrl-RS" dirty="0"/>
              <a:t>Бјекић </a:t>
            </a:r>
            <a:r>
              <a:rPr lang="en-US" dirty="0"/>
              <a:t>Д</a:t>
            </a:r>
            <a:r>
              <a:rPr lang="sr-Cyrl-RS" dirty="0"/>
              <a:t>.,  Стилови учења и успешност студената, Технички факултет, Чачак, ШКОЛА И ПРОФЕСИЈА, Зборник радова, Ниш,2007., доступно на: </a:t>
            </a:r>
            <a:r>
              <a:rPr lang="en-US" u="sng" dirty="0">
                <a:hlinkClick r:id="rId3"/>
              </a:rPr>
              <a:t>http://www.psihologijanis.rs/dpp/arhiva/zbornik-2-2.pdf#page=85</a:t>
            </a:r>
            <a:endParaRPr lang="en-US" dirty="0"/>
          </a:p>
          <a:p>
            <a:pPr lvl="0"/>
            <a:r>
              <a:rPr lang="sr-Cyrl-RS" dirty="0"/>
              <a:t>Ђигић Г., Стилови учења као фактор постигнућа, Универзитет у Нишу, Филозофски факултет, Ниш, </a:t>
            </a:r>
            <a:r>
              <a:rPr lang="en-US" dirty="0"/>
              <a:t>ЛИЧНОСТ И ОБРАЗОВНО-ВАСПИТНИ РАД</a:t>
            </a:r>
            <a:r>
              <a:rPr lang="sr-Cyrl-RS" dirty="0"/>
              <a:t>, Зборник радова, 2012., доступно на: </a:t>
            </a:r>
            <a:r>
              <a:rPr lang="en-US" u="sng" dirty="0">
                <a:hlinkClick r:id="rId4"/>
              </a:rPr>
              <a:t>http://psihologijanis.rs/dpp/arhiva/zbornik-7.pdf#page=73</a:t>
            </a:r>
            <a:endParaRPr lang="en-US" dirty="0"/>
          </a:p>
          <a:p>
            <a:pPr lvl="0"/>
            <a:r>
              <a:rPr lang="en-US" dirty="0" err="1"/>
              <a:t>Вилотијевић</a:t>
            </a:r>
            <a:r>
              <a:rPr lang="en-US" dirty="0"/>
              <a:t>,</a:t>
            </a:r>
            <a:r>
              <a:rPr lang="sr-Cyrl-RS" dirty="0"/>
              <a:t>М,  Модели развијајуће </a:t>
            </a:r>
            <a:r>
              <a:rPr lang="en-US" dirty="0" err="1"/>
              <a:t>настав</a:t>
            </a:r>
            <a:r>
              <a:rPr lang="sr-Cyrl-RS" dirty="0"/>
              <a:t>е</a:t>
            </a:r>
            <a:r>
              <a:rPr lang="en-US" dirty="0"/>
              <a:t>, </a:t>
            </a:r>
            <a:r>
              <a:rPr lang="en-US" dirty="0" err="1"/>
              <a:t>Београд</a:t>
            </a:r>
            <a:r>
              <a:rPr lang="en-US" dirty="0"/>
              <a:t>: </a:t>
            </a:r>
            <a:r>
              <a:rPr lang="sr-Cyrl-RS" dirty="0"/>
              <a:t> Учитељски  факултет</a:t>
            </a:r>
            <a:r>
              <a:rPr lang="en-US" dirty="0"/>
              <a:t>,  20</a:t>
            </a:r>
            <a:r>
              <a:rPr lang="sr-Cyrl-RS" dirty="0"/>
              <a:t>1</a:t>
            </a:r>
            <a:r>
              <a:rPr lang="en-US" dirty="0"/>
              <a:t>6.</a:t>
            </a:r>
            <a:r>
              <a:rPr lang="sr-Cyrl-RS" dirty="0"/>
              <a:t> , доступно на: </a:t>
            </a:r>
            <a:r>
              <a:rPr lang="en-US" dirty="0">
                <a:hlinkClick r:id="rId5"/>
              </a:rPr>
              <a:t>https://dochub.com/goranvilotijevic/Xv7zYW5Rn9m3rew2A9egxG/ii-knjiga-modeli-razvijajuce-nastave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3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1A88-6C73-442A-B6D8-4B9A5413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Стилови учења и настава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F6EB3-466B-4AD2-9F66-0F5EDCE3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Ефикасност наставног процеса се повећава уколико се процес учења структурира уз уважавање индивидуалних разлика у стиловима учења ученика, како показују и свакодневна пракса и резултати истраживања</a:t>
            </a:r>
          </a:p>
          <a:p>
            <a:pPr algn="just"/>
            <a:r>
              <a:rPr lang="sr-Cyrl-RS" dirty="0"/>
              <a:t>Свака особа, уз доминантан стил учења, користи и карактеристике других стилова, који се </a:t>
            </a:r>
            <a:r>
              <a:rPr lang="sr-Cyrl-RS"/>
              <a:t>узајамно допуњавају </a:t>
            </a:r>
            <a:endParaRPr lang="sr-Cyrl-R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F3322-A919-45DD-8D5E-EEBB312EF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075266"/>
            <a:ext cx="1047747" cy="111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4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26D7F-B47D-4E95-9F80-04991A57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Типови стилова учења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642F2-3194-4DB9-84F0-718258204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832674" cy="3318936"/>
          </a:xfrm>
        </p:spPr>
        <p:txBody>
          <a:bodyPr>
            <a:normAutofit/>
          </a:bodyPr>
          <a:lstStyle/>
          <a:p>
            <a:r>
              <a:rPr lang="sr-Cyrl-RS" dirty="0"/>
              <a:t>У стручној литератури помињу се различите типологије</a:t>
            </a:r>
          </a:p>
          <a:p>
            <a:r>
              <a:rPr lang="en-US" dirty="0"/>
              <a:t>У </a:t>
            </a:r>
            <a:r>
              <a:rPr lang="en-US" dirty="0" err="1"/>
              <a:t>контексту</a:t>
            </a:r>
            <a:r>
              <a:rPr lang="en-US" dirty="0"/>
              <a:t> </a:t>
            </a:r>
            <a:r>
              <a:rPr lang="en-US" dirty="0" err="1"/>
              <a:t>oбразов</a:t>
            </a:r>
            <a:r>
              <a:rPr lang="sr-Cyrl-RS" dirty="0"/>
              <a:t>ног процеса најчешће се употребљава Колбов модел</a:t>
            </a:r>
            <a:r>
              <a:rPr lang="en-US" dirty="0"/>
              <a:t>:</a:t>
            </a:r>
            <a:endParaRPr lang="sr-Cyrl-RS" dirty="0"/>
          </a:p>
          <a:p>
            <a:pPr marL="0" indent="0">
              <a:buNone/>
            </a:pPr>
            <a:r>
              <a:rPr lang="sr-Cyrl-RS" dirty="0"/>
              <a:t>а. а</a:t>
            </a:r>
            <a:r>
              <a:rPr lang="en-US" dirty="0" err="1"/>
              <a:t>ктивисти</a:t>
            </a:r>
            <a:endParaRPr lang="sr-Cyrl-RS" dirty="0"/>
          </a:p>
          <a:p>
            <a:pPr marL="0" indent="0">
              <a:buNone/>
            </a:pPr>
            <a:r>
              <a:rPr lang="sr-Cyrl-RS" dirty="0"/>
              <a:t>б. п</a:t>
            </a:r>
            <a:r>
              <a:rPr lang="en-US" dirty="0" err="1"/>
              <a:t>рактичари</a:t>
            </a:r>
            <a:endParaRPr lang="sr-Cyrl-RS" dirty="0"/>
          </a:p>
          <a:p>
            <a:pPr marL="0" indent="0">
              <a:buNone/>
            </a:pPr>
            <a:r>
              <a:rPr lang="sr-Cyrl-RS" dirty="0"/>
              <a:t>в. л</a:t>
            </a:r>
            <a:r>
              <a:rPr lang="en-US" dirty="0" err="1"/>
              <a:t>огичари</a:t>
            </a:r>
            <a:endParaRPr lang="sr-Cyrl-RS" dirty="0"/>
          </a:p>
          <a:p>
            <a:pPr marL="0" indent="0">
              <a:buNone/>
            </a:pPr>
            <a:r>
              <a:rPr lang="sr-Cyrl-RS" dirty="0"/>
              <a:t>г. </a:t>
            </a:r>
            <a:r>
              <a:rPr lang="en-US" dirty="0" err="1"/>
              <a:t>теоретичари</a:t>
            </a:r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CE500-1240-40FB-A2A2-9CEA95A5D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3927847"/>
            <a:ext cx="2358390" cy="15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3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BE287-A92A-4C23-8474-8B4B63A5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а. Активисти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F0A9-4D91-4938-8FAD-2AECF3E5A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839324" cy="3318936"/>
          </a:xfrm>
        </p:spPr>
        <p:txBody>
          <a:bodyPr>
            <a:normAutofit/>
          </a:bodyPr>
          <a:lstStyle/>
          <a:p>
            <a:r>
              <a:rPr lang="sr-Cyrl-RS" dirty="0"/>
              <a:t>Карактеристике:</a:t>
            </a:r>
          </a:p>
          <a:p>
            <a:r>
              <a:rPr lang="sr-Cyrl-RS" dirty="0"/>
              <a:t>животни ентузијазам у сусрету са новим и непознатим</a:t>
            </a:r>
          </a:p>
          <a:p>
            <a:r>
              <a:rPr lang="sr-Cyrl-RS" dirty="0"/>
              <a:t>сналажење у кризним, драматичним ситуацијама, пуним узбуђења</a:t>
            </a:r>
          </a:p>
          <a:p>
            <a:r>
              <a:rPr lang="sr-Cyrl-RS" dirty="0"/>
              <a:t>активно учешће у раду на конкретним, актуелним и тешким проблемима</a:t>
            </a:r>
          </a:p>
          <a:p>
            <a:r>
              <a:rPr lang="sr-Cyrl-RS" dirty="0"/>
              <a:t>партиципација у групном раду</a:t>
            </a:r>
          </a:p>
          <a:p>
            <a:r>
              <a:rPr lang="sr-Cyrl-RS" dirty="0"/>
              <a:t>креативност кроз покушаје и провере различитих решења</a:t>
            </a:r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3A9FF8-4E79-43D6-95E1-078AB64E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118127"/>
            <a:ext cx="1560195" cy="1031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7F0911-584D-4B8E-ABCB-B22570A06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534" y="4762500"/>
            <a:ext cx="1856191" cy="84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8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81BDD-C44D-4378-AD29-9FDC4644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а. Активисти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84F0-2E5A-434E-A6AF-333A73396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875807" cy="3318936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Одговарају им:</a:t>
            </a:r>
          </a:p>
          <a:p>
            <a:r>
              <a:rPr lang="sr-Cyrl-RS" dirty="0"/>
              <a:t>визуелно представљане информације – слике, табеле, графикони...</a:t>
            </a:r>
          </a:p>
          <a:p>
            <a:r>
              <a:rPr lang="sr-Cyrl-RS" dirty="0"/>
              <a:t>динамичне, разноврсне, нове ситуације, пуне изазова, тешких задатака, узбуђења</a:t>
            </a:r>
          </a:p>
          <a:p>
            <a:r>
              <a:rPr lang="sr-Cyrl-RS" dirty="0"/>
              <a:t>рад на актуелним проблемима</a:t>
            </a:r>
          </a:p>
          <a:p>
            <a:r>
              <a:rPr lang="sr-Cyrl-RS" dirty="0"/>
              <a:t>интензивне и краткотрајне активности</a:t>
            </a:r>
          </a:p>
          <a:p>
            <a:r>
              <a:rPr lang="sr-Cyrl-RS" dirty="0"/>
              <a:t>групни рад са пројектним задацима, уз слободу у иницијативи, креативности</a:t>
            </a:r>
          </a:p>
          <a:p>
            <a:r>
              <a:rPr lang="sr-Cyrl-RS" dirty="0"/>
              <a:t>позиција у центру пажње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CB4DB-AA5C-44AA-AB61-EC44B3DAE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287901"/>
            <a:ext cx="1501140" cy="998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40D0C4-186C-461F-8290-7BC9C80D8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4" y="3905250"/>
            <a:ext cx="12858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0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81BDD-C44D-4378-AD29-9FDC4644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а. Активисти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84F0-2E5A-434E-A6AF-333A73396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917" y="2556932"/>
            <a:ext cx="9720531" cy="3318936"/>
          </a:xfrm>
        </p:spPr>
        <p:txBody>
          <a:bodyPr>
            <a:normAutofit/>
          </a:bodyPr>
          <a:lstStyle/>
          <a:p>
            <a:r>
              <a:rPr lang="sr-Cyrl-RS" dirty="0"/>
              <a:t>Не одговара им:</a:t>
            </a:r>
          </a:p>
          <a:p>
            <a:r>
              <a:rPr lang="sr-Cyrl-RS" dirty="0"/>
              <a:t>рад који подразумева понављање истих или сличних задатака</a:t>
            </a:r>
          </a:p>
          <a:p>
            <a:r>
              <a:rPr lang="sr-Cyrl-RS" dirty="0"/>
              <a:t>сагледавање проблема у ширем контексту</a:t>
            </a:r>
          </a:p>
          <a:p>
            <a:r>
              <a:rPr lang="sr-Cyrl-RS" dirty="0"/>
              <a:t>дуготрајне активности</a:t>
            </a:r>
          </a:p>
          <a:p>
            <a:r>
              <a:rPr lang="sr-Cyrl-RS" dirty="0"/>
              <a:t>индивидуални рад</a:t>
            </a:r>
          </a:p>
          <a:p>
            <a:r>
              <a:rPr lang="sr-Cyrl-RS" dirty="0"/>
              <a:t>ограничења у личној иницијативи и креативности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6E1CB-117F-4F50-B12C-BBB2560F8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283" y="3568700"/>
            <a:ext cx="23876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9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A452-685F-44D0-9E9D-BBE69BAA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б. Практичари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D91E6-9D3E-41F1-8427-723066EB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Карактеристике: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/>
              <a:t>прецизна и јасна упутства за рад</a:t>
            </a:r>
          </a:p>
          <a:p>
            <a:r>
              <a:rPr lang="sr-Cyrl-RS" dirty="0"/>
              <a:t>утилитаристички принцип – учење уз примену знања</a:t>
            </a:r>
          </a:p>
          <a:p>
            <a:r>
              <a:rPr lang="sr-Cyrl-RS" dirty="0"/>
              <a:t>креативност – кроз рад на новим идејама</a:t>
            </a:r>
          </a:p>
          <a:p>
            <a:r>
              <a:rPr lang="sr-Cyrl-RS" dirty="0"/>
              <a:t>практично ангажовање са конкретним резултатима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69327-EAEC-4228-A970-2607F8FF9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8528">
            <a:off x="6469429" y="2959100"/>
            <a:ext cx="1413459" cy="93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19DD40-66C3-4504-9514-A3109C68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2811">
            <a:off x="8991863" y="4703076"/>
            <a:ext cx="1281590" cy="1143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761639-E8B5-453A-B16B-ED813C0DE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9444">
            <a:off x="8731619" y="2991170"/>
            <a:ext cx="14001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17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707</TotalTime>
  <Words>1492</Words>
  <Application>Microsoft Office PowerPoint</Application>
  <PresentationFormat>Widescreen</PresentationFormat>
  <Paragraphs>200</Paragraphs>
  <Slides>30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Garamond</vt:lpstr>
      <vt:lpstr>Organic</vt:lpstr>
      <vt:lpstr>Presentation</vt:lpstr>
      <vt:lpstr>Packager Shell Object</vt:lpstr>
      <vt:lpstr>Прилагођавање наставе различитим стиловима учења</vt:lpstr>
      <vt:lpstr>Учење у савременој когнитивној психологији</vt:lpstr>
      <vt:lpstr>Стилови учења</vt:lpstr>
      <vt:lpstr>Стилови учења и настава</vt:lpstr>
      <vt:lpstr>Типови стилова учења</vt:lpstr>
      <vt:lpstr>а. Активисти</vt:lpstr>
      <vt:lpstr>а. Активисти</vt:lpstr>
      <vt:lpstr>а. Активисти</vt:lpstr>
      <vt:lpstr>б. Практичари</vt:lpstr>
      <vt:lpstr>б. Практичари</vt:lpstr>
      <vt:lpstr>б. Практичари</vt:lpstr>
      <vt:lpstr>в. Логичари</vt:lpstr>
      <vt:lpstr>в. Логичари</vt:lpstr>
      <vt:lpstr>в. Логичари</vt:lpstr>
      <vt:lpstr>г. Теоретичари</vt:lpstr>
      <vt:lpstr>г. Теоретичари</vt:lpstr>
      <vt:lpstr>г. Теоретичари</vt:lpstr>
      <vt:lpstr>Стилови учења у реалним условима</vt:lpstr>
      <vt:lpstr>Наставни процес и стилови учења</vt:lpstr>
      <vt:lpstr>Прилагођавање наставе стиловима учења</vt:lpstr>
      <vt:lpstr>1. Учење у групном раду</vt:lpstr>
      <vt:lpstr>1. Учење у групном раду</vt:lpstr>
      <vt:lpstr> 2. Учење у диференцираној настави </vt:lpstr>
      <vt:lpstr> 2. Учење у диференцираној настави </vt:lpstr>
      <vt:lpstr>  3. Учење у интегрисаној настави  </vt:lpstr>
      <vt:lpstr>4. Учење према концепту активне наставе</vt:lpstr>
      <vt:lpstr>5. Учење у пројектној настави</vt:lpstr>
      <vt:lpstr>6. Електронско учење</vt:lpstr>
      <vt:lpstr>5. Електронско учење</vt:lpstr>
      <vt:lpstr> Хвала на пажњи!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Стилови учења</dc:title>
  <dc:creator>Vasilije Stancic</dc:creator>
  <cp:lastModifiedBy>Vasilije Stancic</cp:lastModifiedBy>
  <cp:revision>89</cp:revision>
  <cp:lastPrinted>2020-05-21T07:42:16Z</cp:lastPrinted>
  <dcterms:created xsi:type="dcterms:W3CDTF">2020-04-23T07:24:19Z</dcterms:created>
  <dcterms:modified xsi:type="dcterms:W3CDTF">2020-05-21T12:31:23Z</dcterms:modified>
</cp:coreProperties>
</file>