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7" r:id="rId2"/>
    <p:sldId id="258" r:id="rId3"/>
    <p:sldId id="260" r:id="rId4"/>
    <p:sldId id="263" r:id="rId5"/>
    <p:sldId id="284" r:id="rId6"/>
    <p:sldId id="285" r:id="rId7"/>
    <p:sldId id="262" r:id="rId8"/>
    <p:sldId id="264" r:id="rId9"/>
    <p:sldId id="265" r:id="rId10"/>
    <p:sldId id="266" r:id="rId11"/>
    <p:sldId id="267" r:id="rId12"/>
    <p:sldId id="269" r:id="rId13"/>
    <p:sldId id="270" r:id="rId14"/>
    <p:sldId id="271" r:id="rId15"/>
    <p:sldId id="277" r:id="rId16"/>
    <p:sldId id="273" r:id="rId17"/>
    <p:sldId id="286" r:id="rId18"/>
    <p:sldId id="287" r:id="rId19"/>
    <p:sldId id="274" r:id="rId20"/>
    <p:sldId id="275" r:id="rId21"/>
    <p:sldId id="276" r:id="rId22"/>
    <p:sldId id="281" r:id="rId23"/>
    <p:sldId id="288" r:id="rId24"/>
    <p:sldId id="282" r:id="rId25"/>
    <p:sldId id="28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E2A"/>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564"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8E7F2-5986-4D3D-AF86-1D857ED4A84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B915666-04F0-4FED-A5B5-312F05428C94}">
      <dgm:prSet/>
      <dgm:spPr/>
      <dgm:t>
        <a:bodyPr/>
        <a:lstStyle/>
        <a:p>
          <a:r>
            <a:rPr lang="sr-Cyrl-RS" b="1" dirty="0" smtClean="0">
              <a:solidFill>
                <a:schemeClr val="tx1"/>
              </a:solidFill>
            </a:rPr>
            <a:t>1.Слободна игра коју самостално води дете</a:t>
          </a:r>
        </a:p>
        <a:p>
          <a:r>
            <a:rPr lang="sr-Cyrl-RS" b="1" dirty="0" smtClean="0">
              <a:solidFill>
                <a:schemeClr val="tx1"/>
              </a:solidFill>
            </a:rPr>
            <a:t>2. Игра уз подршку одраслог</a:t>
          </a:r>
        </a:p>
        <a:p>
          <a:r>
            <a:rPr lang="sr-Cyrl-RS" b="1" dirty="0" smtClean="0">
              <a:solidFill>
                <a:schemeClr val="tx1"/>
              </a:solidFill>
            </a:rPr>
            <a:t>3.Игра по јасним инструкцијама</a:t>
          </a:r>
          <a:endParaRPr lang="en-US" b="1" dirty="0">
            <a:solidFill>
              <a:schemeClr val="tx1"/>
            </a:solidFill>
          </a:endParaRPr>
        </a:p>
      </dgm:t>
    </dgm:pt>
    <dgm:pt modelId="{7EB201EA-E701-40FE-A36D-D6359F2BEF79}" type="parTrans" cxnId="{581DA762-CF28-4D74-A62F-2DA64352B0F5}">
      <dgm:prSet/>
      <dgm:spPr/>
      <dgm:t>
        <a:bodyPr/>
        <a:lstStyle/>
        <a:p>
          <a:endParaRPr lang="en-US"/>
        </a:p>
      </dgm:t>
    </dgm:pt>
    <dgm:pt modelId="{3C0927AC-0D65-454E-9DCC-8CB935F40C82}" type="sibTrans" cxnId="{581DA762-CF28-4D74-A62F-2DA64352B0F5}">
      <dgm:prSet/>
      <dgm:spPr/>
      <dgm:t>
        <a:bodyPr/>
        <a:lstStyle/>
        <a:p>
          <a:endParaRPr lang="en-US"/>
        </a:p>
      </dgm:t>
    </dgm:pt>
    <dgm:pt modelId="{2F89BF64-2550-4D50-A031-0A7A966F8B73}">
      <dgm:prSet/>
      <dgm:spPr/>
      <dgm:t>
        <a:bodyPr/>
        <a:lstStyle/>
        <a:p>
          <a:r>
            <a:rPr lang="sr-Cyrl-RS" b="1" dirty="0" smtClean="0">
              <a:solidFill>
                <a:schemeClr val="tx1"/>
              </a:solidFill>
            </a:rPr>
            <a:t>Игра је спонтана и слободна активност деце и сама себи је циљ. Утиче на сензомоторни, когнитивни, емоционални, социјални развој и има </a:t>
          </a:r>
          <a:r>
            <a:rPr lang="sr-Latn-RS" b="1" dirty="0" smtClean="0">
              <a:solidFill>
                <a:schemeClr val="tx1"/>
              </a:solidFill>
            </a:rPr>
            <a:t>кључну улогу у усвајању нових знања и вештина потребних за касније сналажење у различитим животним ситуацијама. </a:t>
          </a:r>
          <a:endParaRPr lang="en-US" b="1" dirty="0">
            <a:solidFill>
              <a:schemeClr val="tx1"/>
            </a:solidFill>
          </a:endParaRPr>
        </a:p>
      </dgm:t>
    </dgm:pt>
    <dgm:pt modelId="{7B76CEB7-E9F2-43B2-98C0-65B357716F6E}" type="parTrans" cxnId="{A7F164CD-1ACA-4BB1-AEA5-B96805815661}">
      <dgm:prSet/>
      <dgm:spPr/>
      <dgm:t>
        <a:bodyPr/>
        <a:lstStyle/>
        <a:p>
          <a:endParaRPr lang="en-US"/>
        </a:p>
      </dgm:t>
    </dgm:pt>
    <dgm:pt modelId="{29F8E286-DB5C-4826-B5CB-482DA96D1A6A}" type="sibTrans" cxnId="{A7F164CD-1ACA-4BB1-AEA5-B96805815661}">
      <dgm:prSet/>
      <dgm:spPr/>
      <dgm:t>
        <a:bodyPr/>
        <a:lstStyle/>
        <a:p>
          <a:endParaRPr lang="en-US"/>
        </a:p>
      </dgm:t>
    </dgm:pt>
    <dgm:pt modelId="{F4E7E17C-8185-4583-8B33-2F08EE39CA8E}" type="pres">
      <dgm:prSet presAssocID="{1088E7F2-5986-4D3D-AF86-1D857ED4A84D}" presName="hierChild1" presStyleCnt="0">
        <dgm:presLayoutVars>
          <dgm:chPref val="1"/>
          <dgm:dir/>
          <dgm:animOne val="branch"/>
          <dgm:animLvl val="lvl"/>
          <dgm:resizeHandles/>
        </dgm:presLayoutVars>
      </dgm:prSet>
      <dgm:spPr/>
      <dgm:t>
        <a:bodyPr/>
        <a:lstStyle/>
        <a:p>
          <a:endParaRPr lang="en-US"/>
        </a:p>
      </dgm:t>
    </dgm:pt>
    <dgm:pt modelId="{BC28A540-39EB-4984-B718-53EF1248E01F}" type="pres">
      <dgm:prSet presAssocID="{2F89BF64-2550-4D50-A031-0A7A966F8B73}" presName="hierRoot1" presStyleCnt="0"/>
      <dgm:spPr/>
    </dgm:pt>
    <dgm:pt modelId="{6CEC12FB-6742-4DDB-9413-5EA821235EC1}" type="pres">
      <dgm:prSet presAssocID="{2F89BF64-2550-4D50-A031-0A7A966F8B73}" presName="composite" presStyleCnt="0"/>
      <dgm:spPr/>
    </dgm:pt>
    <dgm:pt modelId="{0B1D6B3F-3ACB-4FA6-997E-FD90742108C0}" type="pres">
      <dgm:prSet presAssocID="{2F89BF64-2550-4D50-A031-0A7A966F8B73}" presName="background" presStyleLbl="node0" presStyleIdx="0" presStyleCnt="2"/>
      <dgm:spPr/>
    </dgm:pt>
    <dgm:pt modelId="{5577EAB8-E94F-43CE-AC0E-ADA2C20FED4B}" type="pres">
      <dgm:prSet presAssocID="{2F89BF64-2550-4D50-A031-0A7A966F8B73}" presName="text" presStyleLbl="fgAcc0" presStyleIdx="0" presStyleCnt="2">
        <dgm:presLayoutVars>
          <dgm:chPref val="3"/>
        </dgm:presLayoutVars>
      </dgm:prSet>
      <dgm:spPr/>
      <dgm:t>
        <a:bodyPr/>
        <a:lstStyle/>
        <a:p>
          <a:endParaRPr lang="en-US"/>
        </a:p>
      </dgm:t>
    </dgm:pt>
    <dgm:pt modelId="{642D65CA-7648-4E61-A0EC-AEDB251F1979}" type="pres">
      <dgm:prSet presAssocID="{2F89BF64-2550-4D50-A031-0A7A966F8B73}" presName="hierChild2" presStyleCnt="0"/>
      <dgm:spPr/>
    </dgm:pt>
    <dgm:pt modelId="{B94A7221-28DB-481F-B111-DE86825E12CC}" type="pres">
      <dgm:prSet presAssocID="{BB915666-04F0-4FED-A5B5-312F05428C94}" presName="hierRoot1" presStyleCnt="0"/>
      <dgm:spPr/>
    </dgm:pt>
    <dgm:pt modelId="{76CF717B-034D-40C7-968B-C1740B84ADC8}" type="pres">
      <dgm:prSet presAssocID="{BB915666-04F0-4FED-A5B5-312F05428C94}" presName="composite" presStyleCnt="0"/>
      <dgm:spPr/>
    </dgm:pt>
    <dgm:pt modelId="{0EB1E964-E7EC-4C55-8F7D-DC386FEEBE2B}" type="pres">
      <dgm:prSet presAssocID="{BB915666-04F0-4FED-A5B5-312F05428C94}" presName="background" presStyleLbl="node0" presStyleIdx="1" presStyleCnt="2"/>
      <dgm:spPr/>
    </dgm:pt>
    <dgm:pt modelId="{AD784267-509E-4699-95C2-00DFB9759003}" type="pres">
      <dgm:prSet presAssocID="{BB915666-04F0-4FED-A5B5-312F05428C94}" presName="text" presStyleLbl="fgAcc0" presStyleIdx="1" presStyleCnt="2" custLinFactNeighborX="-2730" custLinFactNeighborY="-15926">
        <dgm:presLayoutVars>
          <dgm:chPref val="3"/>
        </dgm:presLayoutVars>
      </dgm:prSet>
      <dgm:spPr/>
      <dgm:t>
        <a:bodyPr/>
        <a:lstStyle/>
        <a:p>
          <a:endParaRPr lang="en-US"/>
        </a:p>
      </dgm:t>
    </dgm:pt>
    <dgm:pt modelId="{6C8706A1-23A2-4AE9-9E72-218078D070C5}" type="pres">
      <dgm:prSet presAssocID="{BB915666-04F0-4FED-A5B5-312F05428C94}" presName="hierChild2" presStyleCnt="0"/>
      <dgm:spPr/>
    </dgm:pt>
  </dgm:ptLst>
  <dgm:cxnLst>
    <dgm:cxn modelId="{581DA762-CF28-4D74-A62F-2DA64352B0F5}" srcId="{1088E7F2-5986-4D3D-AF86-1D857ED4A84D}" destId="{BB915666-04F0-4FED-A5B5-312F05428C94}" srcOrd="1" destOrd="0" parTransId="{7EB201EA-E701-40FE-A36D-D6359F2BEF79}" sibTransId="{3C0927AC-0D65-454E-9DCC-8CB935F40C82}"/>
    <dgm:cxn modelId="{67CEB041-ABFF-47D4-A84A-93F177AE4A3D}" type="presOf" srcId="{2F89BF64-2550-4D50-A031-0A7A966F8B73}" destId="{5577EAB8-E94F-43CE-AC0E-ADA2C20FED4B}" srcOrd="0" destOrd="0" presId="urn:microsoft.com/office/officeart/2005/8/layout/hierarchy1"/>
    <dgm:cxn modelId="{8E556310-29C3-42B6-B4F4-9F68252DD6A5}" type="presOf" srcId="{1088E7F2-5986-4D3D-AF86-1D857ED4A84D}" destId="{F4E7E17C-8185-4583-8B33-2F08EE39CA8E}" srcOrd="0" destOrd="0" presId="urn:microsoft.com/office/officeart/2005/8/layout/hierarchy1"/>
    <dgm:cxn modelId="{A7F164CD-1ACA-4BB1-AEA5-B96805815661}" srcId="{1088E7F2-5986-4D3D-AF86-1D857ED4A84D}" destId="{2F89BF64-2550-4D50-A031-0A7A966F8B73}" srcOrd="0" destOrd="0" parTransId="{7B76CEB7-E9F2-43B2-98C0-65B357716F6E}" sibTransId="{29F8E286-DB5C-4826-B5CB-482DA96D1A6A}"/>
    <dgm:cxn modelId="{502B6594-D349-40F8-9563-888310F2472C}" type="presOf" srcId="{BB915666-04F0-4FED-A5B5-312F05428C94}" destId="{AD784267-509E-4699-95C2-00DFB9759003}" srcOrd="0" destOrd="0" presId="urn:microsoft.com/office/officeart/2005/8/layout/hierarchy1"/>
    <dgm:cxn modelId="{8A711C0F-7ADB-4C43-81C6-07C87FC57892}" type="presParOf" srcId="{F4E7E17C-8185-4583-8B33-2F08EE39CA8E}" destId="{BC28A540-39EB-4984-B718-53EF1248E01F}" srcOrd="0" destOrd="0" presId="urn:microsoft.com/office/officeart/2005/8/layout/hierarchy1"/>
    <dgm:cxn modelId="{BD2991E9-8823-4215-9DAC-D4B500ACB28A}" type="presParOf" srcId="{BC28A540-39EB-4984-B718-53EF1248E01F}" destId="{6CEC12FB-6742-4DDB-9413-5EA821235EC1}" srcOrd="0" destOrd="0" presId="urn:microsoft.com/office/officeart/2005/8/layout/hierarchy1"/>
    <dgm:cxn modelId="{6BD30784-7A2D-486A-8B51-BF498CD4A0E6}" type="presParOf" srcId="{6CEC12FB-6742-4DDB-9413-5EA821235EC1}" destId="{0B1D6B3F-3ACB-4FA6-997E-FD90742108C0}" srcOrd="0" destOrd="0" presId="urn:microsoft.com/office/officeart/2005/8/layout/hierarchy1"/>
    <dgm:cxn modelId="{08A46037-BC89-409F-AF26-8348093CA349}" type="presParOf" srcId="{6CEC12FB-6742-4DDB-9413-5EA821235EC1}" destId="{5577EAB8-E94F-43CE-AC0E-ADA2C20FED4B}" srcOrd="1" destOrd="0" presId="urn:microsoft.com/office/officeart/2005/8/layout/hierarchy1"/>
    <dgm:cxn modelId="{7D127992-FC38-452D-A00A-4FD480F49DEC}" type="presParOf" srcId="{BC28A540-39EB-4984-B718-53EF1248E01F}" destId="{642D65CA-7648-4E61-A0EC-AEDB251F1979}" srcOrd="1" destOrd="0" presId="urn:microsoft.com/office/officeart/2005/8/layout/hierarchy1"/>
    <dgm:cxn modelId="{2B97149F-7C24-4F93-8106-3C9E3E2C77CC}" type="presParOf" srcId="{F4E7E17C-8185-4583-8B33-2F08EE39CA8E}" destId="{B94A7221-28DB-481F-B111-DE86825E12CC}" srcOrd="1" destOrd="0" presId="urn:microsoft.com/office/officeart/2005/8/layout/hierarchy1"/>
    <dgm:cxn modelId="{8B36CA44-A52C-4DA9-ACB0-7407BCE0D0B7}" type="presParOf" srcId="{B94A7221-28DB-481F-B111-DE86825E12CC}" destId="{76CF717B-034D-40C7-968B-C1740B84ADC8}" srcOrd="0" destOrd="0" presId="urn:microsoft.com/office/officeart/2005/8/layout/hierarchy1"/>
    <dgm:cxn modelId="{4C13A994-659D-4B5D-81F1-83B07F4A4B39}" type="presParOf" srcId="{76CF717B-034D-40C7-968B-C1740B84ADC8}" destId="{0EB1E964-E7EC-4C55-8F7D-DC386FEEBE2B}" srcOrd="0" destOrd="0" presId="urn:microsoft.com/office/officeart/2005/8/layout/hierarchy1"/>
    <dgm:cxn modelId="{50D852E6-04F7-47B9-88E3-12452A87C7E1}" type="presParOf" srcId="{76CF717B-034D-40C7-968B-C1740B84ADC8}" destId="{AD784267-509E-4699-95C2-00DFB9759003}" srcOrd="1" destOrd="0" presId="urn:microsoft.com/office/officeart/2005/8/layout/hierarchy1"/>
    <dgm:cxn modelId="{6FF68959-F577-4483-8AFD-7981C407E641}" type="presParOf" srcId="{B94A7221-28DB-481F-B111-DE86825E12CC}" destId="{6C8706A1-23A2-4AE9-9E72-218078D070C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6B3F-3ACB-4FA6-997E-FD90742108C0}">
      <dsp:nvSpPr>
        <dsp:cNvPr id="0" name=""/>
        <dsp:cNvSpPr/>
      </dsp:nvSpPr>
      <dsp:spPr>
        <a:xfrm>
          <a:off x="891" y="821973"/>
          <a:ext cx="3130695" cy="198799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77EAB8-E94F-43CE-AC0E-ADA2C20FED4B}">
      <dsp:nvSpPr>
        <dsp:cNvPr id="0" name=""/>
        <dsp:cNvSpPr/>
      </dsp:nvSpPr>
      <dsp:spPr>
        <a:xfrm>
          <a:off x="348746" y="1152435"/>
          <a:ext cx="3130695" cy="198799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r-Cyrl-RS" sz="1400" b="1" kern="1200" dirty="0" smtClean="0">
              <a:solidFill>
                <a:schemeClr val="tx1"/>
              </a:solidFill>
            </a:rPr>
            <a:t>Игра је спонтана и слободна активност деце и сама себи је циљ. Утиче на сензомоторни, когнитивни, емоционални, социјални развој и има </a:t>
          </a:r>
          <a:r>
            <a:rPr lang="sr-Latn-RS" sz="1400" b="1" kern="1200" dirty="0" smtClean="0">
              <a:solidFill>
                <a:schemeClr val="tx1"/>
              </a:solidFill>
            </a:rPr>
            <a:t>кључну улогу у усвајању нових знања и вештина потребних за касније сналажење у различитим животним ситуацијама. </a:t>
          </a:r>
          <a:endParaRPr lang="en-US" sz="1400" b="1" kern="1200" dirty="0">
            <a:solidFill>
              <a:schemeClr val="tx1"/>
            </a:solidFill>
          </a:endParaRPr>
        </a:p>
      </dsp:txBody>
      <dsp:txXfrm>
        <a:off x="406972" y="1210661"/>
        <a:ext cx="3014243" cy="1871539"/>
      </dsp:txXfrm>
    </dsp:sp>
    <dsp:sp modelId="{0EB1E964-E7EC-4C55-8F7D-DC386FEEBE2B}">
      <dsp:nvSpPr>
        <dsp:cNvPr id="0" name=""/>
        <dsp:cNvSpPr/>
      </dsp:nvSpPr>
      <dsp:spPr>
        <a:xfrm>
          <a:off x="3741829" y="505365"/>
          <a:ext cx="3130695" cy="198799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84267-509E-4699-95C2-00DFB9759003}">
      <dsp:nvSpPr>
        <dsp:cNvPr id="0" name=""/>
        <dsp:cNvSpPr/>
      </dsp:nvSpPr>
      <dsp:spPr>
        <a:xfrm>
          <a:off x="4089684" y="835827"/>
          <a:ext cx="3130695" cy="198799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r-Cyrl-RS" sz="1400" b="1" kern="1200" dirty="0" smtClean="0">
              <a:solidFill>
                <a:schemeClr val="tx1"/>
              </a:solidFill>
            </a:rPr>
            <a:t>1.Слободна игра коју самостално води дете</a:t>
          </a:r>
        </a:p>
        <a:p>
          <a:pPr lvl="0" algn="ctr" defTabSz="622300">
            <a:lnSpc>
              <a:spcPct val="90000"/>
            </a:lnSpc>
            <a:spcBef>
              <a:spcPct val="0"/>
            </a:spcBef>
            <a:spcAft>
              <a:spcPct val="35000"/>
            </a:spcAft>
          </a:pPr>
          <a:r>
            <a:rPr lang="sr-Cyrl-RS" sz="1400" b="1" kern="1200" dirty="0" smtClean="0">
              <a:solidFill>
                <a:schemeClr val="tx1"/>
              </a:solidFill>
            </a:rPr>
            <a:t>2. Игра уз подршку одраслог</a:t>
          </a:r>
        </a:p>
        <a:p>
          <a:pPr lvl="0" algn="ctr" defTabSz="622300">
            <a:lnSpc>
              <a:spcPct val="90000"/>
            </a:lnSpc>
            <a:spcBef>
              <a:spcPct val="0"/>
            </a:spcBef>
            <a:spcAft>
              <a:spcPct val="35000"/>
            </a:spcAft>
          </a:pPr>
          <a:r>
            <a:rPr lang="sr-Cyrl-RS" sz="1400" b="1" kern="1200" dirty="0" smtClean="0">
              <a:solidFill>
                <a:schemeClr val="tx1"/>
              </a:solidFill>
            </a:rPr>
            <a:t>3.Игра по јасним инструкцијама</a:t>
          </a:r>
          <a:endParaRPr lang="en-US" sz="1400" b="1" kern="1200" dirty="0">
            <a:solidFill>
              <a:schemeClr val="tx1"/>
            </a:solidFill>
          </a:endParaRPr>
        </a:p>
      </dsp:txBody>
      <dsp:txXfrm>
        <a:off x="4147910" y="894053"/>
        <a:ext cx="3014243" cy="18715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D2563-76BF-46A3-B69C-AFC3B035BCA1}" type="datetimeFigureOut">
              <a:rPr lang="en-US" smtClean="0"/>
              <a:t>5/25/2020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461C3-C9AB-404A-BA3C-7226D149B49B}" type="slidenum">
              <a:rPr lang="en-US" smtClean="0"/>
              <a:t>‹#›</a:t>
            </a:fld>
            <a:endParaRPr lang="en-US"/>
          </a:p>
        </p:txBody>
      </p:sp>
    </p:spTree>
    <p:extLst>
      <p:ext uri="{BB962C8B-B14F-4D97-AF65-F5344CB8AC3E}">
        <p14:creationId xmlns:p14="http://schemas.microsoft.com/office/powerpoint/2010/main" val="44346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url?sa=i&amp;url=http://www.decanainternetu.rs/digitalno-roditeljstvo/&amp;psig=AOvVaw3yIMT3m0xIrIM9Ta8jvpjS&amp;ust=1588542897493000&amp;source=images&amp;cd=vfe&amp;ved=2ahUKEwi08ZjKlZbpAhVFyKQKHWhkCnQQr4kDegUIARDSA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ipmobile.rs/bezbedniklinci/digitalni_roditelji/detalji?slug=intervju-sa-anom-mirkovi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sihokutakzaucenike.wordpress.com/2012/08/30/adolescencija-osnovna-obelezj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uVNGcI6cD6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000" b="1" kern="1200" dirty="0" smtClean="0">
                <a:solidFill>
                  <a:schemeClr val="tx1"/>
                </a:solidFill>
                <a:effectLst/>
                <a:latin typeface="+mn-lt"/>
                <a:ea typeface="+mn-ea"/>
                <a:cs typeface="+mn-cs"/>
              </a:rPr>
              <a:t>Слика </a:t>
            </a:r>
            <a:r>
              <a:rPr lang="sr-Cyrl-RS" sz="1000" b="1" kern="1200" dirty="0" smtClean="0">
                <a:solidFill>
                  <a:schemeClr val="tx1"/>
                </a:solidFill>
                <a:effectLst/>
                <a:latin typeface="+mn-lt"/>
                <a:ea typeface="+mn-ea"/>
                <a:cs typeface="+mn-cs"/>
              </a:rPr>
              <a:t>1. </a:t>
            </a:r>
            <a:r>
              <a:rPr lang="sr-Latn-RS" sz="1000" u="none" strike="noStrike" kern="1200" dirty="0" smtClean="0">
                <a:solidFill>
                  <a:schemeClr val="tx1"/>
                </a:solidFill>
                <a:effectLst/>
                <a:latin typeface="+mn-lt"/>
                <a:ea typeface="+mn-ea"/>
                <a:cs typeface="+mn-cs"/>
                <a:hlinkClick r:id="rId3"/>
              </a:rPr>
              <a:t>https:</a:t>
            </a:r>
            <a:r>
              <a:rPr lang="sr-Cyrl-RS" sz="1000" u="none" strike="noStrike" kern="1200" dirty="0" smtClean="0">
                <a:solidFill>
                  <a:schemeClr val="tx1"/>
                </a:solidFill>
                <a:effectLst/>
                <a:latin typeface="+mn-lt"/>
                <a:ea typeface="+mn-ea"/>
                <a:cs typeface="+mn-cs"/>
                <a:hlinkClick r:id="rId3"/>
              </a:rPr>
              <a:t>(</a:t>
            </a:r>
            <a:r>
              <a:rPr lang="sr-Latn-RS" sz="1000" u="none" strike="noStrike" kern="1200" dirty="0" smtClean="0">
                <a:solidFill>
                  <a:schemeClr val="tx1"/>
                </a:solidFill>
                <a:effectLst/>
                <a:latin typeface="+mn-lt"/>
                <a:ea typeface="+mn-ea"/>
                <a:cs typeface="+mn-cs"/>
                <a:hlinkClick r:id="rId3"/>
              </a:rPr>
              <a:t>//www.google.com/url?sa=i&amp;url=http%3A%2F%2Fwww.decanainternetu.rs%2Fdigitalno-roditeljstvo%2F&amp;psig=AOvVaw3yIMT3m0xIrIM9Ta8jvpjS&amp;ust=1588542897493000&amp;source=images&amp;cd=vfe&amp;ved=2ahUKEwi08ZjKlZbpAhVFyKQKHWhkCnQQr4kDegUIARDSAQ</a:t>
            </a:r>
            <a:endParaRPr lang="en-US" sz="1000" dirty="0"/>
          </a:p>
        </p:txBody>
      </p:sp>
      <p:sp>
        <p:nvSpPr>
          <p:cNvPr id="4" name="Slide Number Placeholder 3"/>
          <p:cNvSpPr>
            <a:spLocks noGrp="1"/>
          </p:cNvSpPr>
          <p:nvPr>
            <p:ph type="sldNum" sz="quarter" idx="5"/>
          </p:nvPr>
        </p:nvSpPr>
        <p:spPr/>
        <p:txBody>
          <a:bodyPr/>
          <a:lstStyle/>
          <a:p>
            <a:fld id="{1AF461C3-C9AB-404A-BA3C-7226D149B49B}" type="slidenum">
              <a:rPr lang="en-US" smtClean="0"/>
              <a:t>3</a:t>
            </a:fld>
            <a:endParaRPr lang="en-US"/>
          </a:p>
        </p:txBody>
      </p:sp>
    </p:spTree>
    <p:extLst>
      <p:ext uri="{BB962C8B-B14F-4D97-AF65-F5344CB8AC3E}">
        <p14:creationId xmlns:p14="http://schemas.microsoft.com/office/powerpoint/2010/main" val="3615925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sr-Cyrl-RS" b="1" dirty="0" smtClean="0"/>
              <a:t>Прилог</a:t>
            </a:r>
            <a:r>
              <a:rPr lang="sr-Cyrl-RS" b="1" baseline="0" dirty="0" smtClean="0"/>
              <a:t> </a:t>
            </a:r>
            <a:r>
              <a:rPr lang="sr-Cyrl-RS" b="1" dirty="0" smtClean="0"/>
              <a:t>3 </a:t>
            </a:r>
            <a:r>
              <a:rPr lang="sr-Cyrl-RS" sz="1200" kern="1200" dirty="0" smtClean="0">
                <a:solidFill>
                  <a:schemeClr val="tx1"/>
                </a:solidFill>
                <a:effectLst/>
                <a:latin typeface="+mn-lt"/>
                <a:ea typeface="+mn-ea"/>
                <a:cs typeface="+mn-cs"/>
              </a:rPr>
              <a:t>Снимак вебинара „Стварни живот у дигиталним условима“ на https://www.youtube.com/watch?v=EcIcVCELK8s</a:t>
            </a:r>
            <a:endParaRPr lang="en-US" sz="1200" kern="1200" dirty="0" smtClean="0">
              <a:solidFill>
                <a:schemeClr val="tx1"/>
              </a:solidFill>
              <a:effectLst/>
              <a:latin typeface="+mn-lt"/>
              <a:ea typeface="+mn-ea"/>
              <a:cs typeface="+mn-cs"/>
            </a:endParaRPr>
          </a:p>
          <a:p>
            <a:r>
              <a:rPr lang="sr-Cyrl-RS" sz="1200" u="none" strike="noStrike" kern="1200" dirty="0" smtClean="0">
                <a:solidFill>
                  <a:schemeClr val="tx1"/>
                </a:solidFill>
                <a:effectLst/>
                <a:latin typeface="+mn-lt"/>
                <a:ea typeface="+mn-ea"/>
                <a:cs typeface="+mn-cs"/>
              </a:rPr>
              <a:t>https://www.facebook.com/euinfo.rs/videos/678423986303313/</a:t>
            </a:r>
            <a:r>
              <a:rPr lang="sr-Cyrl-RS" sz="1200" u="none" strike="noStrike" kern="1200" baseline="0" dirty="0" smtClean="0">
                <a:solidFill>
                  <a:schemeClr val="tx1"/>
                </a:solidFill>
                <a:effectLst/>
                <a:latin typeface="+mn-lt"/>
                <a:ea typeface="+mn-ea"/>
                <a:cs typeface="+mn-cs"/>
              </a:rPr>
              <a:t> у </a:t>
            </a:r>
            <a:r>
              <a:rPr lang="ru-RU" sz="1200" u="none" strike="noStrike" kern="1200" baseline="0" dirty="0" smtClean="0">
                <a:solidFill>
                  <a:schemeClr val="tx1"/>
                </a:solidFill>
                <a:effectLst/>
                <a:latin typeface="+mn-lt"/>
                <a:ea typeface="+mn-ea"/>
                <a:cs typeface="+mn-cs"/>
              </a:rPr>
              <a:t>организацији ЕУ инфо центара и Министарства културе. Учесници: Ана Мирковић, директорка и суоснивач Института за дигиталне комуникације Маја Зарић, руководилац у Сектору за информисање и медије у Министарству културе и информисања Јасминка Петровић, списатељица за децу и младе и ауторка интерактивног програма „Играњац, читањац“. Корисни савети родитеља и стручњака о доброј прилагађонести и деце и родитеља у изолацији и креарању и организацији времена; избору квалитетних садржаја, улози двосмерне комуникације, родитељ као модел детету у употреби дигиталних уређаја; начини како да родитељи блокирају непримерене садржаје; утицај видео игрица на понашање деце. </a:t>
            </a:r>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24</a:t>
            </a:fld>
            <a:endParaRPr lang="en-US"/>
          </a:p>
        </p:txBody>
      </p:sp>
    </p:spTree>
    <p:extLst>
      <p:ext uri="{BB962C8B-B14F-4D97-AF65-F5344CB8AC3E}">
        <p14:creationId xmlns:p14="http://schemas.microsoft.com/office/powerpoint/2010/main" val="269937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b="1" dirty="0" smtClean="0"/>
              <a:t>Прилог 1</a:t>
            </a:r>
            <a:r>
              <a:rPr lang="sr-Latn-RS" sz="1200" dirty="0" smtClean="0">
                <a:latin typeface="Calibri" panose="020F0502020204030204" pitchFamily="34" charset="0"/>
              </a:rPr>
              <a:t>:</a:t>
            </a:r>
            <a:r>
              <a:rPr lang="en-US" sz="1200" dirty="0" smtClean="0">
                <a:latin typeface="Calibri" panose="020F0502020204030204" pitchFamily="34" charset="0"/>
                <a:hlinkClick r:id="rId3"/>
              </a:rPr>
              <a:t>https://www.vipmobile.rs/bezbedniklinci/digitalni_roditelji/detalji?slug=intervju-sa-anom-mirkovic</a:t>
            </a:r>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4</a:t>
            </a:fld>
            <a:endParaRPr lang="en-US"/>
          </a:p>
        </p:txBody>
      </p:sp>
    </p:spTree>
    <p:extLst>
      <p:ext uri="{BB962C8B-B14F-4D97-AF65-F5344CB8AC3E}">
        <p14:creationId xmlns:p14="http://schemas.microsoft.com/office/powerpoint/2010/main" val="15100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RS" dirty="0" smtClean="0">
                <a:solidFill>
                  <a:srgbClr val="FF0000"/>
                </a:solidFill>
              </a:rPr>
              <a:t>Извор: </a:t>
            </a:r>
            <a:r>
              <a:rPr lang="sr-Cyrl-RS" sz="1200" kern="1200" dirty="0" smtClean="0">
                <a:solidFill>
                  <a:srgbClr val="FF0000"/>
                </a:solidFill>
                <a:effectLst/>
                <a:latin typeface="+mn-lt"/>
                <a:ea typeface="+mn-ea"/>
                <a:cs typeface="+mn-cs"/>
              </a:rPr>
              <a:t>Кузмановић,Д.,Павловић,З.,, Драган Попадић, Д., Милошевић, Т., (2019), „Коришћење интернета и дигиталне технологије код деце и младих у Србији“, Резултати истраживања Деца Европе на интернету, Институт за психологију Филозофског факултета, Београд, </a:t>
            </a:r>
            <a:r>
              <a:rPr lang="en-US" sz="1200" kern="1200" dirty="0" smtClean="0">
                <a:solidFill>
                  <a:srgbClr val="FF0000"/>
                </a:solidFill>
                <a:effectLst/>
                <a:latin typeface="+mn-lt"/>
                <a:ea typeface="+mn-ea"/>
                <a:cs typeface="+mn-cs"/>
              </a:rPr>
              <a:t>ISBN: 978-86-6427-128-8</a:t>
            </a:r>
            <a:r>
              <a:rPr lang="sr-Cyrl-RS" sz="1200" kern="1200" dirty="0" smtClean="0">
                <a:solidFill>
                  <a:srgbClr val="FF0000"/>
                </a:solidFill>
                <a:effectLst/>
                <a:latin typeface="+mn-lt"/>
                <a:ea typeface="+mn-ea"/>
                <a:cs typeface="+mn-cs"/>
              </a:rPr>
              <a:t>. стр. 63</a:t>
            </a:r>
            <a:endParaRPr lang="en-US" sz="1200" kern="1200" dirty="0" smtClean="0">
              <a:solidFill>
                <a:srgbClr val="FF0000"/>
              </a:solidFill>
              <a:effectLst/>
              <a:latin typeface="+mn-lt"/>
              <a:ea typeface="+mn-ea"/>
              <a:cs typeface="+mn-cs"/>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1AF461C3-C9AB-404A-BA3C-7226D149B49B}" type="slidenum">
              <a:rPr lang="en-US" smtClean="0"/>
              <a:t>5</a:t>
            </a:fld>
            <a:endParaRPr lang="en-US"/>
          </a:p>
        </p:txBody>
      </p:sp>
    </p:spTree>
    <p:extLst>
      <p:ext uri="{BB962C8B-B14F-4D97-AF65-F5344CB8AC3E}">
        <p14:creationId xmlns:p14="http://schemas.microsoft.com/office/powerpoint/2010/main" val="112682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RS" dirty="0" smtClean="0">
                <a:solidFill>
                  <a:srgbClr val="FF0000"/>
                </a:solidFill>
              </a:rPr>
              <a:t>Извор: </a:t>
            </a:r>
            <a:r>
              <a:rPr lang="sr-Cyrl-RS" sz="1200" kern="1200" dirty="0" smtClean="0">
                <a:solidFill>
                  <a:srgbClr val="FF0000"/>
                </a:solidFill>
                <a:effectLst/>
                <a:latin typeface="+mn-lt"/>
                <a:ea typeface="+mn-ea"/>
                <a:cs typeface="+mn-cs"/>
              </a:rPr>
              <a:t>Кузмановић,Д.,Павловић,З.,, Драган Попадић, Д., Милошевић, Т., (2019), „Коришћење интернета и дигиталне технологије код деце и младих у Србији“, Резултати истраживања Деца Европе на интернету, Институт за психологију Филозофског факултета, Београд, </a:t>
            </a:r>
            <a:r>
              <a:rPr lang="en-US" sz="1200" kern="1200" dirty="0" smtClean="0">
                <a:solidFill>
                  <a:srgbClr val="FF0000"/>
                </a:solidFill>
                <a:effectLst/>
                <a:latin typeface="+mn-lt"/>
                <a:ea typeface="+mn-ea"/>
                <a:cs typeface="+mn-cs"/>
              </a:rPr>
              <a:t>ISBN: 978-86-6427-128-8</a:t>
            </a:r>
            <a:r>
              <a:rPr lang="sr-Cyrl-RS" sz="1200" kern="1200" dirty="0" smtClean="0">
                <a:solidFill>
                  <a:srgbClr val="FF0000"/>
                </a:solidFill>
                <a:effectLst/>
                <a:latin typeface="+mn-lt"/>
                <a:ea typeface="+mn-ea"/>
                <a:cs typeface="+mn-cs"/>
              </a:rPr>
              <a:t>. стр. 63</a:t>
            </a:r>
            <a:endParaRPr lang="en-US" sz="1200" kern="1200" dirty="0" smtClean="0">
              <a:solidFill>
                <a:srgbClr val="FF0000"/>
              </a:solidFill>
              <a:effectLst/>
              <a:latin typeface="+mn-lt"/>
              <a:ea typeface="+mn-ea"/>
              <a:cs typeface="+mn-cs"/>
            </a:endParaRPr>
          </a:p>
          <a:p>
            <a:endParaRPr lang="en-US" dirty="0" smtClean="0">
              <a:solidFill>
                <a:srgbClr val="FF0000"/>
              </a:solidFill>
            </a:endParaRPr>
          </a:p>
          <a:p>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6</a:t>
            </a:fld>
            <a:endParaRPr lang="en-US"/>
          </a:p>
        </p:txBody>
      </p:sp>
    </p:spTree>
    <p:extLst>
      <p:ext uri="{BB962C8B-B14F-4D97-AF65-F5344CB8AC3E}">
        <p14:creationId xmlns:p14="http://schemas.microsoft.com/office/powerpoint/2010/main" val="80205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kern="1200" dirty="0" smtClean="0">
                <a:solidFill>
                  <a:schemeClr val="tx1"/>
                </a:solidFill>
                <a:effectLst/>
                <a:latin typeface="+mn-lt"/>
                <a:ea typeface="+mn-ea"/>
                <a:cs typeface="+mn-cs"/>
              </a:rPr>
              <a:t>Слика</a:t>
            </a:r>
            <a:r>
              <a:rPr lang="sr-Cyrl-RS" sz="1200" b="1" kern="1200" dirty="0" smtClean="0">
                <a:solidFill>
                  <a:schemeClr val="tx1"/>
                </a:solidFill>
                <a:effectLst/>
                <a:latin typeface="+mn-lt"/>
                <a:ea typeface="+mn-ea"/>
                <a:cs typeface="+mn-cs"/>
              </a:rPr>
              <a:t> 2</a:t>
            </a:r>
            <a:r>
              <a:rPr lang="sr-Cyrl-RS" sz="1200" kern="1200" dirty="0" smtClean="0">
                <a:solidFill>
                  <a:schemeClr val="tx1"/>
                </a:solidFill>
                <a:effectLst/>
                <a:latin typeface="+mn-lt"/>
                <a:ea typeface="+mn-ea"/>
                <a:cs typeface="+mn-cs"/>
              </a:rPr>
              <a:t>. Промене у адолесценцији</a:t>
            </a:r>
            <a:endParaRPr lang="en-US" sz="1200" kern="1200" dirty="0" smtClean="0">
              <a:solidFill>
                <a:schemeClr val="tx1"/>
              </a:solidFill>
              <a:effectLst/>
              <a:latin typeface="+mn-lt"/>
              <a:ea typeface="+mn-ea"/>
              <a:cs typeface="+mn-cs"/>
            </a:endParaRPr>
          </a:p>
          <a:p>
            <a:r>
              <a:rPr lang="sr-Cyrl-RS" sz="1200" kern="1200" dirty="0" smtClean="0">
                <a:solidFill>
                  <a:schemeClr val="tx1"/>
                </a:solidFill>
                <a:effectLst/>
                <a:latin typeface="+mn-lt"/>
                <a:ea typeface="+mn-ea"/>
                <a:cs typeface="+mn-cs"/>
              </a:rPr>
              <a:t>(</a:t>
            </a:r>
            <a:r>
              <a:rPr lang="sr-Cyrl-RS" sz="1200" u="none" strike="noStrike" kern="1200" dirty="0" smtClean="0">
                <a:solidFill>
                  <a:schemeClr val="tx1"/>
                </a:solidFill>
                <a:effectLst/>
                <a:latin typeface="+mn-lt"/>
                <a:ea typeface="+mn-ea"/>
                <a:cs typeface="+mn-cs"/>
                <a:hlinkClick r:id="rId3"/>
              </a:rPr>
              <a:t>https://psihokutakzaucenike.wordpress.com/2012/08/30/adolescencija-osnovna-obelezja/</a:t>
            </a:r>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8</a:t>
            </a:fld>
            <a:endParaRPr lang="en-US"/>
          </a:p>
        </p:txBody>
      </p:sp>
    </p:spTree>
    <p:extLst>
      <p:ext uri="{BB962C8B-B14F-4D97-AF65-F5344CB8AC3E}">
        <p14:creationId xmlns:p14="http://schemas.microsoft.com/office/powerpoint/2010/main" val="209870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9</a:t>
            </a:fld>
            <a:endParaRPr lang="en-US"/>
          </a:p>
        </p:txBody>
      </p:sp>
    </p:spTree>
    <p:extLst>
      <p:ext uri="{BB962C8B-B14F-4D97-AF65-F5344CB8AC3E}">
        <p14:creationId xmlns:p14="http://schemas.microsoft.com/office/powerpoint/2010/main" val="96304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Cyrl-RS" b="1" dirty="0" smtClean="0"/>
              <a:t>Прилог</a:t>
            </a:r>
            <a:r>
              <a:rPr lang="sr-Cyrl-RS" b="1" baseline="0" dirty="0" smtClean="0"/>
              <a:t> </a:t>
            </a:r>
            <a:r>
              <a:rPr lang="sr-Cyrl-RS" b="1" baseline="0" dirty="0" smtClean="0"/>
              <a:t>2:</a:t>
            </a:r>
            <a:r>
              <a:rPr lang="sr-Cyrl-RS" baseline="0" dirty="0" smtClean="0"/>
              <a:t> </a:t>
            </a:r>
            <a:r>
              <a:rPr lang="sr-Cyrl-RS" sz="1200" kern="1200" dirty="0" smtClean="0">
                <a:solidFill>
                  <a:schemeClr val="tx1"/>
                </a:solidFill>
                <a:effectLst/>
                <a:latin typeface="+mn-lt"/>
                <a:ea typeface="+mn-ea"/>
                <a:cs typeface="+mn-cs"/>
              </a:rPr>
              <a:t>Разговор са</a:t>
            </a:r>
            <a:r>
              <a:rPr lang="sr-Cyrl-RS" sz="1200" b="1" kern="1200" dirty="0" smtClean="0">
                <a:solidFill>
                  <a:schemeClr val="tx1"/>
                </a:solidFill>
                <a:effectLst/>
                <a:latin typeface="+mn-lt"/>
                <a:ea typeface="+mn-ea"/>
                <a:cs typeface="+mn-cs"/>
              </a:rPr>
              <a:t> </a:t>
            </a:r>
            <a:r>
              <a:rPr lang="sr-Cyrl-RS" sz="1200" kern="1200" dirty="0" smtClean="0">
                <a:solidFill>
                  <a:schemeClr val="tx1"/>
                </a:solidFill>
                <a:effectLst/>
                <a:latin typeface="+mn-lt"/>
                <a:ea typeface="+mn-ea"/>
                <a:cs typeface="+mn-cs"/>
              </a:rPr>
              <a:t>Добринком Кузмановић са Института за психологију Филозофског факултета у Београду о онлајн настави и улози родитеља</a:t>
            </a:r>
            <a:r>
              <a:rPr lang="sr-Cyrl-RS" sz="1200" b="1" kern="1200" dirty="0" smtClean="0">
                <a:solidFill>
                  <a:schemeClr val="tx1"/>
                </a:solidFill>
                <a:effectLst/>
                <a:latin typeface="+mn-lt"/>
                <a:ea typeface="+mn-ea"/>
                <a:cs typeface="+mn-cs"/>
              </a:rPr>
              <a:t> </a:t>
            </a:r>
            <a:r>
              <a:rPr lang="sr-Cyrl-RS" sz="1200" kern="1200" dirty="0" smtClean="0">
                <a:solidFill>
                  <a:schemeClr val="tx1"/>
                </a:solidFill>
                <a:effectLst/>
                <a:latin typeface="+mn-lt"/>
                <a:ea typeface="+mn-ea"/>
                <a:cs typeface="+mn-cs"/>
              </a:rPr>
              <a:t>на </a:t>
            </a:r>
            <a:r>
              <a:rPr lang="en-US" sz="1200" kern="1200" dirty="0" smtClean="0">
                <a:solidFill>
                  <a:schemeClr val="tx1"/>
                </a:solidFill>
                <a:effectLst/>
                <a:latin typeface="+mn-lt"/>
                <a:ea typeface="+mn-ea"/>
                <a:cs typeface="+mn-cs"/>
              </a:rPr>
              <a:t>https://kossev.info/nastava-na-daljinu-i-zivotne-lekcije/ </a:t>
            </a:r>
            <a:r>
              <a:rPr lang="sr-Cyrl-RS" sz="1200" kern="1200" dirty="0" smtClean="0">
                <a:solidFill>
                  <a:schemeClr val="tx1"/>
                </a:solidFill>
                <a:effectLst/>
                <a:latin typeface="+mn-lt"/>
                <a:ea typeface="+mn-ea"/>
                <a:cs typeface="+mn-cs"/>
              </a:rPr>
              <a:t>Извор </a:t>
            </a:r>
            <a:r>
              <a:rPr lang="sr-Latn-RS" sz="1200" kern="1200" dirty="0" smtClean="0">
                <a:solidFill>
                  <a:schemeClr val="tx1"/>
                </a:solidFill>
                <a:effectLst/>
                <a:latin typeface="+mn-lt"/>
                <a:ea typeface="+mn-ea"/>
                <a:cs typeface="+mn-cs"/>
              </a:rPr>
              <a:t>N1,19.</a:t>
            </a:r>
            <a:r>
              <a:rPr lang="sr-Cyrl-RS" sz="1200" kern="1200" dirty="0" smtClean="0">
                <a:solidFill>
                  <a:schemeClr val="tx1"/>
                </a:solidFill>
                <a:effectLst/>
                <a:latin typeface="+mn-lt"/>
                <a:ea typeface="+mn-ea"/>
                <a:cs typeface="+mn-cs"/>
              </a:rPr>
              <a:t>март </a:t>
            </a:r>
            <a:r>
              <a:rPr lang="sr-Latn-RS" sz="1200" kern="1200" dirty="0" smtClean="0">
                <a:solidFill>
                  <a:schemeClr val="tx1"/>
                </a:solidFill>
                <a:effectLst/>
                <a:latin typeface="+mn-lt"/>
                <a:ea typeface="+mn-ea"/>
                <a:cs typeface="+mn-cs"/>
              </a:rPr>
              <a:t>2020</a:t>
            </a:r>
            <a:r>
              <a:rPr lang="sr-Cyrl-RS" sz="1200" kern="1200" dirty="0" smtClean="0">
                <a:solidFill>
                  <a:schemeClr val="tx1"/>
                </a:solidFill>
                <a:effectLst/>
                <a:latin typeface="+mn-lt"/>
                <a:ea typeface="+mn-ea"/>
                <a:cs typeface="+mn-cs"/>
              </a:rPr>
              <a:t>., </a:t>
            </a:r>
            <a:r>
              <a:rPr lang="sr-Cyrl-RS" sz="1200" u="sng" kern="1200" dirty="0" smtClean="0">
                <a:solidFill>
                  <a:schemeClr val="tx1"/>
                </a:solidFill>
                <a:effectLst/>
                <a:latin typeface="+mn-lt"/>
                <a:ea typeface="+mn-ea"/>
                <a:cs typeface="+mn-cs"/>
                <a:hlinkClick r:id="rId3"/>
              </a:rPr>
              <a:t>https://youtu.be/uVNGcI6cD6I</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11</a:t>
            </a:fld>
            <a:endParaRPr lang="en-US"/>
          </a:p>
        </p:txBody>
      </p:sp>
    </p:spTree>
    <p:extLst>
      <p:ext uri="{BB962C8B-B14F-4D97-AF65-F5344CB8AC3E}">
        <p14:creationId xmlns:p14="http://schemas.microsoft.com/office/powerpoint/2010/main" val="190355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461C3-C9AB-404A-BA3C-7226D149B49B}" type="slidenum">
              <a:rPr lang="en-US" smtClean="0"/>
              <a:t>13</a:t>
            </a:fld>
            <a:endParaRPr lang="en-US"/>
          </a:p>
        </p:txBody>
      </p:sp>
    </p:spTree>
    <p:extLst>
      <p:ext uri="{BB962C8B-B14F-4D97-AF65-F5344CB8AC3E}">
        <p14:creationId xmlns:p14="http://schemas.microsoft.com/office/powerpoint/2010/main" val="99210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smtClean="0"/>
              <a:t>Прилог 3 </a:t>
            </a:r>
            <a:endParaRPr lang="en-US" dirty="0"/>
          </a:p>
        </p:txBody>
      </p:sp>
      <p:sp>
        <p:nvSpPr>
          <p:cNvPr id="4" name="Slide Number Placeholder 3"/>
          <p:cNvSpPr>
            <a:spLocks noGrp="1"/>
          </p:cNvSpPr>
          <p:nvPr>
            <p:ph type="sldNum" sz="quarter" idx="10"/>
          </p:nvPr>
        </p:nvSpPr>
        <p:spPr/>
        <p:txBody>
          <a:bodyPr/>
          <a:lstStyle/>
          <a:p>
            <a:fld id="{1AF461C3-C9AB-404A-BA3C-7226D149B49B}" type="slidenum">
              <a:rPr lang="en-US" smtClean="0"/>
              <a:t>18</a:t>
            </a:fld>
            <a:endParaRPr lang="en-US"/>
          </a:p>
        </p:txBody>
      </p:sp>
    </p:spTree>
    <p:extLst>
      <p:ext uri="{BB962C8B-B14F-4D97-AF65-F5344CB8AC3E}">
        <p14:creationId xmlns:p14="http://schemas.microsoft.com/office/powerpoint/2010/main" val="140749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FC01F742-2D54-4C64-9A36-B93C14B36090}"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833601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A0F306-AE30-4C38-856F-603AA3273334}"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109646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025631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1033363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418653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165869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752427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79214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423352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15763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A0F306-AE30-4C38-856F-603AA3273334}"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5543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A0F306-AE30-4C38-856F-603AA3273334}"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253295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A0F306-AE30-4C38-856F-603AA3273334}" type="datetimeFigureOut">
              <a:rPr lang="en-US" smtClean="0"/>
              <a:t>5/25/2020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23231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A0F306-AE30-4C38-856F-603AA3273334}" type="datetimeFigureOut">
              <a:rPr lang="en-US" smtClean="0"/>
              <a:t>5/25/2020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103994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0F306-AE30-4C38-856F-603AA3273334}" type="datetimeFigureOut">
              <a:rPr lang="en-US" smtClean="0"/>
              <a:t>5/25/2020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04751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A0F306-AE30-4C38-856F-603AA3273334}"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361123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A0F306-AE30-4C38-856F-603AA3273334}"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1F742-2D54-4C64-9A36-B93C14B36090}" type="slidenum">
              <a:rPr lang="en-US" smtClean="0"/>
              <a:t>‹#›</a:t>
            </a:fld>
            <a:endParaRPr lang="en-US"/>
          </a:p>
        </p:txBody>
      </p:sp>
    </p:spTree>
    <p:extLst>
      <p:ext uri="{BB962C8B-B14F-4D97-AF65-F5344CB8AC3E}">
        <p14:creationId xmlns:p14="http://schemas.microsoft.com/office/powerpoint/2010/main" val="1389697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BA0F306-AE30-4C38-856F-603AA3273334}" type="datetimeFigureOut">
              <a:rPr lang="en-US" smtClean="0"/>
              <a:t>5/25/2020</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01F742-2D54-4C64-9A36-B93C14B36090}" type="slidenum">
              <a:rPr lang="en-US" smtClean="0"/>
              <a:t>‹#›</a:t>
            </a:fld>
            <a:endParaRPr lang="en-US"/>
          </a:p>
        </p:txBody>
      </p:sp>
    </p:spTree>
    <p:extLst>
      <p:ext uri="{BB962C8B-B14F-4D97-AF65-F5344CB8AC3E}">
        <p14:creationId xmlns:p14="http://schemas.microsoft.com/office/powerpoint/2010/main" val="112729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eci-pec.rs/blog/vodic-za-roditelje-saveti-linkovi-za-organizaciju-aktivnosti-za-decu-u-kucnim-uslovim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eci-pec.us14.list-manage.com/track/click?u=3262f3887078357eed1ed72f8&amp;id=151b61779e&amp;e=b03a31c6a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raisingdragon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play.google.com/store/apps/details?id=com.duolingo" TargetMode="External"/><Relationship Id="rId5" Type="http://schemas.openxmlformats.org/officeDocument/2006/relationships/hyperlink" Target="https://www.microsoft.com/sr-latn-rs/store/top-free/games/pc" TargetMode="External"/><Relationship Id="rId4" Type="http://schemas.openxmlformats.org/officeDocument/2006/relationships/hyperlink" Target="https://www.facebook.com/beststemactivitiesforkid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decanainternetu.rs/digitalno-roditeljstv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E2A"/>
        </a:solidFill>
        <a:effectLst/>
      </p:bgPr>
    </p:bg>
    <p:spTree>
      <p:nvGrpSpPr>
        <p:cNvPr id="1" name=""/>
        <p:cNvGrpSpPr/>
        <p:nvPr/>
      </p:nvGrpSpPr>
      <p:grpSpPr>
        <a:xfrm>
          <a:off x="0" y="0"/>
          <a:ext cx="0" cy="0"/>
          <a:chOff x="0" y="0"/>
          <a:chExt cx="0" cy="0"/>
        </a:xfrm>
      </p:grpSpPr>
      <p:sp>
        <p:nvSpPr>
          <p:cNvPr id="3" name="TextBox 2"/>
          <p:cNvSpPr txBox="1"/>
          <p:nvPr/>
        </p:nvSpPr>
        <p:spPr>
          <a:xfrm>
            <a:off x="914400" y="2319130"/>
            <a:ext cx="7315200" cy="2862470"/>
          </a:xfrm>
          <a:prstGeom prst="rect">
            <a:avLst/>
          </a:prstGeom>
        </p:spPr>
        <p:txBody>
          <a:bodyPr vert="horz" lIns="91440" tIns="45720" rIns="91440" bIns="45720" rtlCol="0" anchor="ctr">
            <a:normAutofit fontScale="85000" lnSpcReduction="20000"/>
          </a:bodyPr>
          <a:lstStyle/>
          <a:p>
            <a:pPr algn="ctr" defTabSz="914400">
              <a:lnSpc>
                <a:spcPct val="89000"/>
              </a:lnSpc>
              <a:spcBef>
                <a:spcPct val="0"/>
              </a:spcBef>
              <a:spcAft>
                <a:spcPts val="600"/>
              </a:spcAft>
            </a:pPr>
            <a:r>
              <a:rPr lang="en-US" sz="3600" b="1" cap="all" dirty="0" err="1">
                <a:solidFill>
                  <a:schemeClr val="tx2"/>
                </a:solidFill>
                <a:latin typeface="Calibri" panose="020F0502020204030204" pitchFamily="34" charset="0"/>
                <a:ea typeface="+mj-ea"/>
                <a:cs typeface="+mj-cs"/>
              </a:rPr>
              <a:t>Како</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на</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најбољи</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начин</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искористити</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могућност</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дигиталне</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технологије</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за</a:t>
            </a:r>
            <a:r>
              <a:rPr lang="en-US" sz="3600" b="1" cap="all" dirty="0">
                <a:solidFill>
                  <a:schemeClr val="tx2"/>
                </a:solidFill>
                <a:latin typeface="Calibri" panose="020F0502020204030204" pitchFamily="34" charset="0"/>
                <a:ea typeface="+mj-ea"/>
                <a:cs typeface="+mj-cs"/>
              </a:rPr>
              <a:t> </a:t>
            </a:r>
            <a:r>
              <a:rPr lang="en-US" sz="3600" b="1" cap="all" dirty="0" err="1">
                <a:solidFill>
                  <a:schemeClr val="tx2"/>
                </a:solidFill>
                <a:latin typeface="Calibri" panose="020F0502020204030204" pitchFamily="34" charset="0"/>
                <a:ea typeface="+mj-ea"/>
                <a:cs typeface="+mj-cs"/>
              </a:rPr>
              <a:t>игру</a:t>
            </a:r>
            <a:r>
              <a:rPr lang="en-US" sz="3600" b="1" cap="all" dirty="0">
                <a:solidFill>
                  <a:schemeClr val="tx2"/>
                </a:solidFill>
                <a:latin typeface="Calibri" panose="020F0502020204030204" pitchFamily="34" charset="0"/>
                <a:ea typeface="+mj-ea"/>
                <a:cs typeface="+mj-cs"/>
              </a:rPr>
              <a:t> и </a:t>
            </a:r>
            <a:r>
              <a:rPr lang="en-US" sz="3600" b="1" cap="all" dirty="0" err="1">
                <a:solidFill>
                  <a:schemeClr val="tx2"/>
                </a:solidFill>
                <a:latin typeface="Calibri" panose="020F0502020204030204" pitchFamily="34" charset="0"/>
                <a:ea typeface="+mj-ea"/>
                <a:cs typeface="+mj-cs"/>
              </a:rPr>
              <a:t>учење</a:t>
            </a:r>
            <a:r>
              <a:rPr lang="en-US" sz="3600" b="1" cap="all" dirty="0">
                <a:solidFill>
                  <a:schemeClr val="tx2"/>
                </a:solidFill>
                <a:latin typeface="Calibri" panose="020F0502020204030204" pitchFamily="34" charset="0"/>
                <a:ea typeface="+mj-ea"/>
                <a:cs typeface="+mj-cs"/>
              </a:rPr>
              <a:t> </a:t>
            </a:r>
            <a:r>
              <a:rPr lang="en-US" sz="3600" b="1" cap="all" dirty="0" smtClean="0">
                <a:solidFill>
                  <a:schemeClr val="tx2"/>
                </a:solidFill>
                <a:latin typeface="Calibri" panose="020F0502020204030204" pitchFamily="34" charset="0"/>
                <a:ea typeface="+mj-ea"/>
                <a:cs typeface="+mj-cs"/>
              </a:rPr>
              <a:t>?</a:t>
            </a:r>
            <a:endParaRPr lang="sr-Cyrl-RS" sz="3600" b="1" cap="all" dirty="0" smtClean="0">
              <a:solidFill>
                <a:schemeClr val="tx2"/>
              </a:solidFill>
              <a:latin typeface="Calibri" panose="020F0502020204030204" pitchFamily="34" charset="0"/>
              <a:ea typeface="+mj-ea"/>
              <a:cs typeface="+mj-cs"/>
            </a:endParaRPr>
          </a:p>
          <a:p>
            <a:pPr algn="ctr" defTabSz="914400">
              <a:lnSpc>
                <a:spcPct val="89000"/>
              </a:lnSpc>
              <a:spcBef>
                <a:spcPct val="0"/>
              </a:spcBef>
              <a:spcAft>
                <a:spcPts val="600"/>
              </a:spcAft>
            </a:pPr>
            <a:endParaRPr lang="sr-Latn-RS" sz="2000" b="1" cap="all" dirty="0" smtClean="0">
              <a:solidFill>
                <a:srgbClr val="FF0000"/>
              </a:solidFill>
              <a:latin typeface="Calibri" panose="020F0502020204030204" pitchFamily="34" charset="0"/>
              <a:ea typeface="+mj-ea"/>
              <a:cs typeface="+mj-cs"/>
            </a:endParaRPr>
          </a:p>
          <a:p>
            <a:pPr algn="ctr" defTabSz="914400">
              <a:lnSpc>
                <a:spcPct val="89000"/>
              </a:lnSpc>
              <a:spcBef>
                <a:spcPct val="0"/>
              </a:spcBef>
              <a:spcAft>
                <a:spcPts val="600"/>
              </a:spcAft>
            </a:pPr>
            <a:endParaRPr lang="sr-Latn-RS" sz="2000" b="1" cap="all" dirty="0" smtClean="0">
              <a:solidFill>
                <a:srgbClr val="FF0000"/>
              </a:solidFill>
              <a:latin typeface="Calibri" panose="020F0502020204030204" pitchFamily="34" charset="0"/>
              <a:ea typeface="+mj-ea"/>
              <a:cs typeface="+mj-cs"/>
            </a:endParaRPr>
          </a:p>
          <a:p>
            <a:pPr algn="ctr" defTabSz="914400">
              <a:lnSpc>
                <a:spcPct val="89000"/>
              </a:lnSpc>
              <a:spcBef>
                <a:spcPct val="0"/>
              </a:spcBef>
              <a:spcAft>
                <a:spcPts val="600"/>
              </a:spcAft>
            </a:pPr>
            <a:endParaRPr lang="sr-Latn-RS" sz="2000" b="1" cap="all" dirty="0" smtClean="0">
              <a:solidFill>
                <a:srgbClr val="FF0000"/>
              </a:solidFill>
              <a:latin typeface="Calibri" panose="020F0502020204030204" pitchFamily="34" charset="0"/>
              <a:ea typeface="+mj-ea"/>
              <a:cs typeface="+mj-cs"/>
            </a:endParaRPr>
          </a:p>
          <a:p>
            <a:pPr algn="ctr" defTabSz="914400">
              <a:lnSpc>
                <a:spcPct val="89000"/>
              </a:lnSpc>
              <a:spcBef>
                <a:spcPct val="0"/>
              </a:spcBef>
              <a:spcAft>
                <a:spcPts val="600"/>
              </a:spcAft>
            </a:pPr>
            <a:endParaRPr lang="en-US" sz="2000" b="1" cap="all" dirty="0" smtClean="0">
              <a:solidFill>
                <a:srgbClr val="FF0000"/>
              </a:solidFill>
              <a:latin typeface="Calibri" panose="020F0502020204030204" pitchFamily="34" charset="0"/>
              <a:ea typeface="+mj-ea"/>
              <a:cs typeface="+mj-cs"/>
            </a:endParaRPr>
          </a:p>
          <a:p>
            <a:pPr algn="r" defTabSz="914400">
              <a:lnSpc>
                <a:spcPct val="89000"/>
              </a:lnSpc>
              <a:spcBef>
                <a:spcPct val="0"/>
              </a:spcBef>
              <a:spcAft>
                <a:spcPts val="600"/>
              </a:spcAft>
            </a:pPr>
            <a:r>
              <a:rPr lang="sr-Cyrl-RS" sz="2400" cap="all" dirty="0" smtClean="0">
                <a:solidFill>
                  <a:schemeClr val="tx2"/>
                </a:solidFill>
                <a:latin typeface="Calibri" panose="020F0502020204030204" pitchFamily="34" charset="0"/>
                <a:ea typeface="+mj-ea"/>
                <a:cs typeface="+mj-cs"/>
              </a:rPr>
              <a:t>Гордана </a:t>
            </a:r>
            <a:r>
              <a:rPr lang="sr-Cyrl-RS" sz="2400" cap="all" dirty="0" smtClean="0">
                <a:solidFill>
                  <a:schemeClr val="tx2"/>
                </a:solidFill>
                <a:latin typeface="Calibri" panose="020F0502020204030204" pitchFamily="34" charset="0"/>
                <a:ea typeface="+mj-ea"/>
                <a:cs typeface="+mj-cs"/>
              </a:rPr>
              <a:t>миловановић,</a:t>
            </a:r>
          </a:p>
          <a:p>
            <a:pPr algn="r" defTabSz="914400">
              <a:lnSpc>
                <a:spcPct val="89000"/>
              </a:lnSpc>
              <a:spcBef>
                <a:spcPct val="0"/>
              </a:spcBef>
              <a:spcAft>
                <a:spcPts val="600"/>
              </a:spcAft>
            </a:pPr>
            <a:r>
              <a:rPr lang="sr-Cyrl-RS" sz="2400" cap="all" dirty="0" smtClean="0">
                <a:solidFill>
                  <a:schemeClr val="tx2"/>
                </a:solidFill>
                <a:latin typeface="Calibri" panose="020F0502020204030204" pitchFamily="34" charset="0"/>
                <a:ea typeface="+mj-ea"/>
                <a:cs typeface="+mj-cs"/>
              </a:rPr>
              <a:t>Економска школа, ваљево</a:t>
            </a:r>
          </a:p>
        </p:txBody>
      </p:sp>
      <p:sp>
        <p:nvSpPr>
          <p:cNvPr id="2" name="Rectangle 1"/>
          <p:cNvSpPr/>
          <p:nvPr/>
        </p:nvSpPr>
        <p:spPr>
          <a:xfrm>
            <a:off x="3048000" y="5486400"/>
            <a:ext cx="6324600" cy="784830"/>
          </a:xfrm>
          <a:prstGeom prst="rect">
            <a:avLst/>
          </a:prstGeom>
        </p:spPr>
        <p:txBody>
          <a:bodyPr wrap="square">
            <a:spAutoFit/>
          </a:bodyPr>
          <a:lstStyle/>
          <a:p>
            <a:pPr>
              <a:spcAft>
                <a:spcPts val="600"/>
              </a:spcAft>
            </a:pPr>
            <a:r>
              <a:rPr lang="sr-Cyrl-RS" sz="2000" b="1" dirty="0">
                <a:latin typeface="Calibri" panose="020F0502020204030204" pitchFamily="34" charset="0"/>
              </a:rPr>
              <a:t>                                         </a:t>
            </a:r>
            <a:r>
              <a:rPr lang="sr-Latn-RS" sz="2000" b="1" dirty="0">
                <a:latin typeface="Calibri" panose="020F0502020204030204" pitchFamily="34" charset="0"/>
              </a:rPr>
              <a:t>            </a:t>
            </a:r>
            <a:endParaRPr lang="sr-Cyrl-RS" sz="2000" dirty="0">
              <a:latin typeface="Calibri" panose="020F0502020204030204" pitchFamily="34" charset="0"/>
            </a:endParaRPr>
          </a:p>
          <a:p>
            <a:pPr>
              <a:spcAft>
                <a:spcPts val="600"/>
              </a:spcAft>
            </a:pPr>
            <a:endParaRPr lang="en-US" sz="2000" dirty="0">
              <a:latin typeface="+mj-lt"/>
            </a:endParaRPr>
          </a:p>
        </p:txBody>
      </p:sp>
    </p:spTree>
    <p:extLst>
      <p:ext uri="{BB962C8B-B14F-4D97-AF65-F5344CB8AC3E}">
        <p14:creationId xmlns:p14="http://schemas.microsoft.com/office/powerpoint/2010/main" val="1572346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F1527C3-06F4-4F4D-B364-8E97266450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xmlns="" id="{BF1C23D2-D74F-4456-AD7B-904A6E287C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xmlns="" id="{578577AD-563A-4936-9ACB-FDCF298412E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xmlns="" id="{1C9F3743-BFAB-4636-81C7-ACD99C694B6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xmlns="" id="{FC58029E-BC15-45E4-AA28-CC80C96A3F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xmlns="" id="{41CBB721-7EDD-4FEA-9D6B-A3656D9F454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xmlns="" id="{4C945CDA-4F14-4FA0-B272-B1E25B4FA1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xmlns="" id="{C8643778-7F6C-4E8D-84D1-D5CDB99281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1D22F88D-6907-48AF-B024-346E855E0D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72084" y="685801"/>
            <a:ext cx="2057400" cy="5105400"/>
          </a:xfrm>
          <a:prstGeom prst="rect">
            <a:avLst/>
          </a:prstGeom>
        </p:spPr>
        <p:txBody>
          <a:bodyPr vert="horz" lIns="91440" tIns="45720" rIns="91440" bIns="45720" rtlCol="0" anchor="ctr">
            <a:normAutofit/>
          </a:bodyPr>
          <a:lstStyle/>
          <a:p>
            <a:pPr>
              <a:spcBef>
                <a:spcPct val="0"/>
              </a:spcBef>
              <a:spcAft>
                <a:spcPts val="600"/>
              </a:spcAft>
            </a:pPr>
            <a:r>
              <a:rPr lang="en-US" sz="2800" b="1" dirty="0" err="1">
                <a:ln w="3175" cmpd="sng">
                  <a:noFill/>
                </a:ln>
                <a:solidFill>
                  <a:srgbClr val="FFFFFF"/>
                </a:solidFill>
                <a:latin typeface="Calibri" panose="020F0502020204030204" pitchFamily="34" charset="0"/>
                <a:ea typeface="+mj-ea"/>
                <a:cs typeface="+mj-cs"/>
              </a:rPr>
              <a:t>Основне</a:t>
            </a:r>
            <a:r>
              <a:rPr lang="en-US" sz="2800" b="1" dirty="0">
                <a:ln w="3175" cmpd="sng">
                  <a:noFill/>
                </a:ln>
                <a:solidFill>
                  <a:srgbClr val="FFFFFF"/>
                </a:solidFill>
                <a:latin typeface="Calibri" panose="020F0502020204030204" pitchFamily="34" charset="0"/>
                <a:ea typeface="+mj-ea"/>
                <a:cs typeface="+mj-cs"/>
              </a:rPr>
              <a:t> </a:t>
            </a:r>
            <a:r>
              <a:rPr lang="en-US" sz="2800" b="1" dirty="0" err="1">
                <a:ln w="3175" cmpd="sng">
                  <a:noFill/>
                </a:ln>
                <a:solidFill>
                  <a:srgbClr val="FFFFFF"/>
                </a:solidFill>
                <a:latin typeface="Calibri" panose="020F0502020204030204" pitchFamily="34" charset="0"/>
                <a:ea typeface="+mj-ea"/>
                <a:cs typeface="+mj-cs"/>
              </a:rPr>
              <a:t>функције</a:t>
            </a:r>
            <a:r>
              <a:rPr lang="en-US" sz="2800" b="1" dirty="0">
                <a:ln w="3175" cmpd="sng">
                  <a:noFill/>
                </a:ln>
                <a:solidFill>
                  <a:srgbClr val="FFFFFF"/>
                </a:solidFill>
                <a:latin typeface="Calibri" panose="020F0502020204030204" pitchFamily="34" charset="0"/>
                <a:ea typeface="+mj-ea"/>
                <a:cs typeface="+mj-cs"/>
              </a:rPr>
              <a:t> </a:t>
            </a:r>
            <a:r>
              <a:rPr lang="en-US" sz="2800" b="1" dirty="0" err="1">
                <a:ln w="3175" cmpd="sng">
                  <a:noFill/>
                </a:ln>
                <a:solidFill>
                  <a:srgbClr val="FFFFFF"/>
                </a:solidFill>
                <a:latin typeface="Calibri" panose="020F0502020204030204" pitchFamily="34" charset="0"/>
                <a:ea typeface="+mj-ea"/>
                <a:cs typeface="+mj-cs"/>
              </a:rPr>
              <a:t>слободног</a:t>
            </a:r>
            <a:r>
              <a:rPr lang="en-US" sz="2800" b="1" dirty="0">
                <a:ln w="3175" cmpd="sng">
                  <a:noFill/>
                </a:ln>
                <a:solidFill>
                  <a:srgbClr val="FFFFFF"/>
                </a:solidFill>
                <a:latin typeface="Calibri" panose="020F0502020204030204" pitchFamily="34" charset="0"/>
                <a:ea typeface="+mj-ea"/>
                <a:cs typeface="+mj-cs"/>
              </a:rPr>
              <a:t> </a:t>
            </a:r>
            <a:r>
              <a:rPr lang="en-US" sz="2800" b="1" dirty="0" err="1">
                <a:ln w="3175" cmpd="sng">
                  <a:noFill/>
                </a:ln>
                <a:solidFill>
                  <a:srgbClr val="FFFFFF"/>
                </a:solidFill>
                <a:latin typeface="Calibri" panose="020F0502020204030204" pitchFamily="34" charset="0"/>
                <a:ea typeface="+mj-ea"/>
                <a:cs typeface="+mj-cs"/>
              </a:rPr>
              <a:t>времена</a:t>
            </a:r>
            <a:endParaRPr lang="en-US" sz="2800" dirty="0">
              <a:ln w="3175" cmpd="sng">
                <a:noFill/>
              </a:ln>
              <a:solidFill>
                <a:srgbClr val="FFFFFF"/>
              </a:solidFill>
              <a:latin typeface="Calibri" panose="020F0502020204030204" pitchFamily="34" charset="0"/>
              <a:ea typeface="+mj-ea"/>
              <a:cs typeface="+mj-cs"/>
            </a:endParaRPr>
          </a:p>
          <a:p>
            <a:pPr>
              <a:spcBef>
                <a:spcPct val="0"/>
              </a:spcBef>
              <a:spcAft>
                <a:spcPts val="600"/>
              </a:spcAft>
            </a:pPr>
            <a:endParaRPr lang="en-US" sz="2800" dirty="0">
              <a:ln w="3175" cmpd="sng">
                <a:noFill/>
              </a:ln>
              <a:solidFill>
                <a:srgbClr val="FFFFFF"/>
              </a:solidFill>
              <a:latin typeface="+mj-lt"/>
              <a:ea typeface="+mj-ea"/>
              <a:cs typeface="+mj-cs"/>
            </a:endParaRPr>
          </a:p>
        </p:txBody>
      </p:sp>
      <p:grpSp>
        <p:nvGrpSpPr>
          <p:cNvPr id="20" name="Group 19">
            <a:extLst>
              <a:ext uri="{FF2B5EF4-FFF2-40B4-BE49-F238E27FC236}">
                <a16:creationId xmlns:a16="http://schemas.microsoft.com/office/drawing/2014/main" xmlns="" id="{F3842748-48B5-4DD0-A06A-A31C74024A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486469" y="0"/>
            <a:ext cx="1827609" cy="6858001"/>
            <a:chOff x="1320800" y="0"/>
            <a:chExt cx="2436813" cy="6858001"/>
          </a:xfrm>
        </p:grpSpPr>
        <p:sp>
          <p:nvSpPr>
            <p:cNvPr id="21" name="Freeform 6">
              <a:extLst>
                <a:ext uri="{FF2B5EF4-FFF2-40B4-BE49-F238E27FC236}">
                  <a16:creationId xmlns:a16="http://schemas.microsoft.com/office/drawing/2014/main" xmlns="" id="{548E99BE-1071-4690-9B9C-07926CEE555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xmlns="" id="{9301F039-B467-413A-B25C-770E51069D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xmlns="" id="{9F06AEC1-5558-49E8-8CAC-FEBD00DF0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xmlns="" id="{D10B76B9-BA68-471E-B58C-ED91198A9F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xmlns="" id="{FEB3913B-54A3-490E-BA4B-5D0330990F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xmlns="" id="{F75DC961-08A4-46F8-8A80-2E1FB977E1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Rectangle 1"/>
          <p:cNvSpPr/>
          <p:nvPr/>
        </p:nvSpPr>
        <p:spPr>
          <a:xfrm>
            <a:off x="3837829" y="685801"/>
            <a:ext cx="4789439" cy="5105400"/>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pPr>
            <a:endParaRPr lang="en-US" sz="1700" dirty="0"/>
          </a:p>
          <a:p>
            <a:pPr>
              <a:spcBef>
                <a:spcPct val="20000"/>
              </a:spcBef>
              <a:spcAft>
                <a:spcPts val="600"/>
              </a:spcAft>
              <a:buClr>
                <a:schemeClr val="accent1">
                  <a:lumMod val="75000"/>
                </a:schemeClr>
              </a:buClr>
              <a:buSzPct val="145000"/>
            </a:pPr>
            <a:r>
              <a:rPr lang="en-US" sz="2400" b="1" i="1" dirty="0" smtClean="0">
                <a:latin typeface="Calibri" panose="020F0502020204030204" pitchFamily="34" charset="0"/>
              </a:rPr>
              <a:t>1. </a:t>
            </a:r>
            <a:r>
              <a:rPr lang="en-US" sz="2400" b="1" i="1" dirty="0" err="1" smtClean="0">
                <a:latin typeface="Calibri" panose="020F0502020204030204" pitchFamily="34" charset="0"/>
              </a:rPr>
              <a:t>одмор</a:t>
            </a:r>
            <a:r>
              <a:rPr lang="en-US" sz="2400" b="1" i="1" dirty="0" smtClean="0">
                <a:latin typeface="Calibri" panose="020F0502020204030204" pitchFamily="34" charset="0"/>
              </a:rPr>
              <a:t>, </a:t>
            </a:r>
          </a:p>
          <a:p>
            <a:pPr>
              <a:spcBef>
                <a:spcPct val="20000"/>
              </a:spcBef>
              <a:spcAft>
                <a:spcPts val="600"/>
              </a:spcAft>
              <a:buClr>
                <a:schemeClr val="accent1">
                  <a:lumMod val="75000"/>
                </a:schemeClr>
              </a:buClr>
              <a:buSzPct val="145000"/>
            </a:pPr>
            <a:r>
              <a:rPr lang="en-US" sz="2400" b="1" i="1" dirty="0" smtClean="0">
                <a:latin typeface="Calibri" panose="020F0502020204030204" pitchFamily="34" charset="0"/>
              </a:rPr>
              <a:t>2. </a:t>
            </a:r>
            <a:r>
              <a:rPr lang="en-US" sz="2400" b="1" i="1" dirty="0" err="1" smtClean="0">
                <a:latin typeface="Calibri" panose="020F0502020204030204" pitchFamily="34" charset="0"/>
              </a:rPr>
              <a:t>разонода</a:t>
            </a:r>
            <a:r>
              <a:rPr lang="en-US" sz="2400" b="1" i="1" dirty="0" smtClean="0">
                <a:latin typeface="Calibri" panose="020F0502020204030204" pitchFamily="34" charset="0"/>
              </a:rPr>
              <a:t> и </a:t>
            </a:r>
          </a:p>
          <a:p>
            <a:pPr>
              <a:spcBef>
                <a:spcPct val="20000"/>
              </a:spcBef>
              <a:spcAft>
                <a:spcPts val="600"/>
              </a:spcAft>
              <a:buClr>
                <a:schemeClr val="accent1">
                  <a:lumMod val="75000"/>
                </a:schemeClr>
              </a:buClr>
              <a:buSzPct val="145000"/>
            </a:pPr>
            <a:r>
              <a:rPr lang="en-US" sz="2400" b="1" i="1" dirty="0" smtClean="0">
                <a:latin typeface="Calibri" panose="020F0502020204030204" pitchFamily="34" charset="0"/>
              </a:rPr>
              <a:t>3. </a:t>
            </a:r>
            <a:r>
              <a:rPr lang="en-US" sz="2400" b="1" i="1" dirty="0" err="1" smtClean="0">
                <a:latin typeface="Calibri" panose="020F0502020204030204" pitchFamily="34" charset="0"/>
              </a:rPr>
              <a:t>развој</a:t>
            </a:r>
            <a:r>
              <a:rPr lang="en-US" sz="2400" b="1" i="1" dirty="0" smtClean="0">
                <a:latin typeface="Calibri" panose="020F0502020204030204" pitchFamily="34" charset="0"/>
              </a:rPr>
              <a:t> </a:t>
            </a:r>
            <a:r>
              <a:rPr lang="en-US" sz="2400" b="1" i="1" dirty="0" err="1" smtClean="0">
                <a:latin typeface="Calibri" panose="020F0502020204030204" pitchFamily="34" charset="0"/>
              </a:rPr>
              <a:t>личности</a:t>
            </a:r>
            <a:endParaRPr lang="en-US" sz="2400" b="1" i="1" dirty="0" smtClean="0">
              <a:latin typeface="Calibri" panose="020F0502020204030204" pitchFamily="34" charset="0"/>
            </a:endParaRPr>
          </a:p>
          <a:p>
            <a:pPr>
              <a:spcBef>
                <a:spcPct val="20000"/>
              </a:spcBef>
              <a:spcAft>
                <a:spcPts val="600"/>
              </a:spcAft>
              <a:buClr>
                <a:schemeClr val="accent1">
                  <a:lumMod val="75000"/>
                </a:schemeClr>
              </a:buClr>
              <a:buSzPct val="145000"/>
              <a:buFont typeface="Arial"/>
              <a:buChar char="•"/>
            </a:pPr>
            <a:endParaRPr lang="en-US" sz="2000" dirty="0" smtClean="0">
              <a:solidFill>
                <a:srgbClr val="FF0000"/>
              </a:solidFill>
              <a:latin typeface="Calibri" panose="020F0502020204030204" pitchFamily="34" charset="0"/>
            </a:endParaRPr>
          </a:p>
          <a:p>
            <a:pPr>
              <a:spcBef>
                <a:spcPct val="20000"/>
              </a:spcBef>
              <a:spcAft>
                <a:spcPts val="600"/>
              </a:spcAft>
              <a:buClr>
                <a:schemeClr val="accent1">
                  <a:lumMod val="75000"/>
                </a:schemeClr>
              </a:buClr>
              <a:buSzPct val="145000"/>
              <a:buFont typeface="Arial"/>
              <a:buChar char="•"/>
            </a:pPr>
            <a:r>
              <a:rPr lang="sr-Cyrl-RS" sz="2000" dirty="0" smtClean="0">
                <a:solidFill>
                  <a:srgbClr val="FF0000"/>
                </a:solidFill>
                <a:latin typeface="Calibri" panose="020F0502020204030204" pitchFamily="34" charset="0"/>
              </a:rPr>
              <a:t> </a:t>
            </a:r>
            <a:r>
              <a:rPr lang="en-US" sz="2000" dirty="0" err="1" smtClean="0">
                <a:latin typeface="Calibri" panose="020F0502020204030204" pitchFamily="34" charset="0"/>
              </a:rPr>
              <a:t>Интервенција</a:t>
            </a:r>
            <a:r>
              <a:rPr lang="en-US" sz="2000" dirty="0" smtClean="0">
                <a:latin typeface="Calibri" panose="020F0502020204030204" pitchFamily="34" charset="0"/>
              </a:rPr>
              <a:t> у </a:t>
            </a:r>
            <a:r>
              <a:rPr lang="en-US" sz="2000" dirty="0" err="1" smtClean="0">
                <a:latin typeface="Calibri" panose="020F0502020204030204" pitchFamily="34" charset="0"/>
              </a:rPr>
              <a:t>области</a:t>
            </a:r>
            <a:r>
              <a:rPr lang="en-US" sz="2000" dirty="0" smtClean="0">
                <a:latin typeface="Calibri" panose="020F0502020204030204" pitchFamily="34" charset="0"/>
              </a:rPr>
              <a:t> </a:t>
            </a:r>
            <a:r>
              <a:rPr lang="en-US" sz="2000" dirty="0" err="1" smtClean="0">
                <a:latin typeface="Calibri" panose="020F0502020204030204" pitchFamily="34" charset="0"/>
              </a:rPr>
              <a:t>слободног</a:t>
            </a:r>
            <a:r>
              <a:rPr lang="en-US" sz="2000" dirty="0" smtClean="0">
                <a:latin typeface="Calibri" panose="020F0502020204030204" pitchFamily="34" charset="0"/>
              </a:rPr>
              <a:t> </a:t>
            </a:r>
            <a:r>
              <a:rPr lang="en-US" sz="2000" dirty="0" err="1" smtClean="0">
                <a:latin typeface="Calibri" panose="020F0502020204030204" pitchFamily="34" charset="0"/>
              </a:rPr>
              <a:t>времена</a:t>
            </a:r>
            <a:r>
              <a:rPr lang="en-US" sz="2000" dirty="0" smtClean="0">
                <a:latin typeface="Calibri" panose="020F0502020204030204" pitchFamily="34" charset="0"/>
              </a:rPr>
              <a:t> </a:t>
            </a:r>
            <a:r>
              <a:rPr lang="en-US" sz="2000" dirty="0" err="1" smtClean="0">
                <a:latin typeface="Calibri" panose="020F0502020204030204" pitchFamily="34" charset="0"/>
              </a:rPr>
              <a:t>треба</a:t>
            </a:r>
            <a:r>
              <a:rPr lang="en-US" sz="2000" dirty="0" smtClean="0">
                <a:latin typeface="Calibri" panose="020F0502020204030204" pitchFamily="34" charset="0"/>
              </a:rPr>
              <a:t> </a:t>
            </a:r>
            <a:r>
              <a:rPr lang="en-US" sz="2000" dirty="0" err="1" smtClean="0">
                <a:latin typeface="Calibri" panose="020F0502020204030204" pitchFamily="34" charset="0"/>
              </a:rPr>
              <a:t>да</a:t>
            </a:r>
            <a:r>
              <a:rPr lang="en-US" sz="2000" dirty="0" smtClean="0">
                <a:latin typeface="Calibri" panose="020F0502020204030204" pitchFamily="34" charset="0"/>
              </a:rPr>
              <a:t> </a:t>
            </a:r>
            <a:r>
              <a:rPr lang="en-US" sz="2000" dirty="0" err="1" smtClean="0">
                <a:latin typeface="Calibri" panose="020F0502020204030204" pitchFamily="34" charset="0"/>
              </a:rPr>
              <a:t>буде</a:t>
            </a:r>
            <a:r>
              <a:rPr lang="en-US" sz="2000" dirty="0" smtClean="0">
                <a:latin typeface="Calibri" panose="020F0502020204030204" pitchFamily="34" charset="0"/>
              </a:rPr>
              <a:t> </a:t>
            </a:r>
            <a:r>
              <a:rPr lang="en-US" sz="2000" dirty="0" err="1" smtClean="0">
                <a:latin typeface="Calibri" panose="020F0502020204030204" pitchFamily="34" charset="0"/>
              </a:rPr>
              <a:t>одмерена</a:t>
            </a:r>
            <a:r>
              <a:rPr lang="en-US" sz="2000" dirty="0" smtClean="0">
                <a:latin typeface="Calibri" panose="020F0502020204030204" pitchFamily="34" charset="0"/>
              </a:rPr>
              <a:t> и </a:t>
            </a:r>
            <a:r>
              <a:rPr lang="en-US" sz="2000" dirty="0" err="1" smtClean="0">
                <a:latin typeface="Calibri" panose="020F0502020204030204" pitchFamily="34" charset="0"/>
              </a:rPr>
              <a:t>целисходна</a:t>
            </a:r>
            <a:r>
              <a:rPr lang="en-US" sz="2000" dirty="0" smtClean="0">
                <a:latin typeface="Calibri" panose="020F0502020204030204" pitchFamily="34" charset="0"/>
              </a:rPr>
              <a:t> и </a:t>
            </a:r>
            <a:r>
              <a:rPr lang="en-US" sz="2000" dirty="0" err="1" smtClean="0">
                <a:latin typeface="Calibri" panose="020F0502020204030204" pitchFamily="34" charset="0"/>
              </a:rPr>
              <a:t>да</a:t>
            </a:r>
            <a:r>
              <a:rPr lang="en-US" sz="2000" dirty="0" smtClean="0">
                <a:latin typeface="Calibri" panose="020F0502020204030204" pitchFamily="34" charset="0"/>
              </a:rPr>
              <a:t> </a:t>
            </a:r>
            <a:r>
              <a:rPr lang="en-US" sz="2000" dirty="0" err="1" smtClean="0">
                <a:latin typeface="Calibri" panose="020F0502020204030204" pitchFamily="34" charset="0"/>
              </a:rPr>
              <a:t>створ</a:t>
            </a:r>
            <a:r>
              <a:rPr lang="sr-Cyrl-RS" sz="2000" dirty="0" smtClean="0">
                <a:latin typeface="Calibri" panose="020F0502020204030204" pitchFamily="34" charset="0"/>
              </a:rPr>
              <a:t>и</a:t>
            </a:r>
            <a:r>
              <a:rPr lang="en-US" sz="2000" dirty="0" smtClean="0">
                <a:latin typeface="Calibri" panose="020F0502020204030204" pitchFamily="34" charset="0"/>
              </a:rPr>
              <a:t> </a:t>
            </a:r>
            <a:r>
              <a:rPr lang="en-US" sz="2000" dirty="0" err="1" smtClean="0">
                <a:latin typeface="Calibri" panose="020F0502020204030204" pitchFamily="34" charset="0"/>
              </a:rPr>
              <a:t>што</a:t>
            </a:r>
            <a:r>
              <a:rPr lang="en-US" sz="2000" dirty="0" smtClean="0">
                <a:latin typeface="Calibri" panose="020F0502020204030204" pitchFamily="34" charset="0"/>
              </a:rPr>
              <a:t> </a:t>
            </a:r>
            <a:r>
              <a:rPr lang="en-US" sz="2000" dirty="0" err="1" smtClean="0">
                <a:latin typeface="Calibri" panose="020F0502020204030204" pitchFamily="34" charset="0"/>
              </a:rPr>
              <a:t>повољније</a:t>
            </a:r>
            <a:r>
              <a:rPr lang="en-US" sz="2000" dirty="0" smtClean="0">
                <a:latin typeface="Calibri" panose="020F0502020204030204" pitchFamily="34" charset="0"/>
              </a:rPr>
              <a:t> </a:t>
            </a:r>
            <a:r>
              <a:rPr lang="en-US" sz="2000" dirty="0" err="1" smtClean="0">
                <a:latin typeface="Calibri" panose="020F0502020204030204" pitchFamily="34" charset="0"/>
              </a:rPr>
              <a:t>услове</a:t>
            </a:r>
            <a:r>
              <a:rPr lang="en-US" sz="2000" dirty="0" smtClean="0">
                <a:latin typeface="Calibri" panose="020F0502020204030204" pitchFamily="34" charset="0"/>
              </a:rPr>
              <a:t> у </a:t>
            </a:r>
            <a:r>
              <a:rPr lang="en-US" sz="2000" dirty="0" err="1" smtClean="0">
                <a:latin typeface="Calibri" panose="020F0502020204030204" pitchFamily="34" charset="0"/>
              </a:rPr>
              <a:t>којима</a:t>
            </a:r>
            <a:r>
              <a:rPr lang="en-US" sz="2000" dirty="0" smtClean="0">
                <a:latin typeface="Calibri" panose="020F0502020204030204" pitchFamily="34" charset="0"/>
              </a:rPr>
              <a:t> </a:t>
            </a:r>
            <a:r>
              <a:rPr lang="en-US" sz="2000" dirty="0" err="1" smtClean="0">
                <a:latin typeface="Calibri" panose="020F0502020204030204" pitchFamily="34" charset="0"/>
              </a:rPr>
              <a:t>ће</a:t>
            </a:r>
            <a:r>
              <a:rPr lang="en-US" sz="2000" dirty="0" smtClean="0">
                <a:latin typeface="Calibri" panose="020F0502020204030204" pitchFamily="34" charset="0"/>
              </a:rPr>
              <a:t> </a:t>
            </a:r>
            <a:r>
              <a:rPr lang="en-US" sz="2000" dirty="0" err="1" smtClean="0">
                <a:latin typeface="Calibri" panose="020F0502020204030204" pitchFamily="34" charset="0"/>
              </a:rPr>
              <a:t>се</a:t>
            </a:r>
            <a:r>
              <a:rPr lang="en-US" sz="2000" dirty="0" smtClean="0">
                <a:latin typeface="Calibri" panose="020F0502020204030204" pitchFamily="34" charset="0"/>
              </a:rPr>
              <a:t> </a:t>
            </a:r>
            <a:r>
              <a:rPr lang="en-US" sz="2000" dirty="0" err="1" smtClean="0">
                <a:latin typeface="Calibri" panose="020F0502020204030204" pitchFamily="34" charset="0"/>
              </a:rPr>
              <a:t>понудити</a:t>
            </a:r>
            <a:r>
              <a:rPr lang="en-US" sz="2000" dirty="0" smtClean="0">
                <a:latin typeface="Calibri" panose="020F0502020204030204" pitchFamily="34" charset="0"/>
              </a:rPr>
              <a:t> </a:t>
            </a:r>
            <a:r>
              <a:rPr lang="en-US" sz="2000" dirty="0" err="1" smtClean="0">
                <a:latin typeface="Calibri" panose="020F0502020204030204" pitchFamily="34" charset="0"/>
              </a:rPr>
              <a:t>што</a:t>
            </a:r>
            <a:r>
              <a:rPr lang="en-US" sz="2000" dirty="0" smtClean="0">
                <a:latin typeface="Calibri" panose="020F0502020204030204" pitchFamily="34" charset="0"/>
              </a:rPr>
              <a:t> </a:t>
            </a:r>
            <a:r>
              <a:rPr lang="en-US" sz="2000" dirty="0" err="1" smtClean="0">
                <a:latin typeface="Calibri" panose="020F0502020204030204" pitchFamily="34" charset="0"/>
              </a:rPr>
              <a:t>већи</a:t>
            </a:r>
            <a:r>
              <a:rPr lang="en-US" sz="2000" dirty="0" smtClean="0">
                <a:latin typeface="Calibri" panose="020F0502020204030204" pitchFamily="34" charset="0"/>
              </a:rPr>
              <a:t> </a:t>
            </a:r>
            <a:r>
              <a:rPr lang="en-US" sz="2000" dirty="0" err="1" smtClean="0">
                <a:latin typeface="Calibri" panose="020F0502020204030204" pitchFamily="34" charset="0"/>
              </a:rPr>
              <a:t>број</a:t>
            </a:r>
            <a:r>
              <a:rPr lang="en-US" sz="2000" dirty="0" smtClean="0">
                <a:latin typeface="Calibri" panose="020F0502020204030204" pitchFamily="34" charset="0"/>
              </a:rPr>
              <a:t> и </a:t>
            </a:r>
            <a:r>
              <a:rPr lang="en-US" sz="2000" dirty="0" err="1" smtClean="0">
                <a:latin typeface="Calibri" panose="020F0502020204030204" pitchFamily="34" charset="0"/>
              </a:rPr>
              <a:t>избор</a:t>
            </a:r>
            <a:r>
              <a:rPr lang="en-US" sz="2000" dirty="0" smtClean="0">
                <a:latin typeface="Calibri" panose="020F0502020204030204" pitchFamily="34" charset="0"/>
              </a:rPr>
              <a:t> </a:t>
            </a:r>
            <a:r>
              <a:rPr lang="en-US" sz="2000" dirty="0" err="1" smtClean="0">
                <a:latin typeface="Calibri" panose="020F0502020204030204" pitchFamily="34" charset="0"/>
              </a:rPr>
              <a:t>активности</a:t>
            </a:r>
            <a:r>
              <a:rPr lang="en-US" sz="2000" dirty="0" smtClean="0">
                <a:latin typeface="Calibri" panose="020F0502020204030204" pitchFamily="34" charset="0"/>
              </a:rPr>
              <a:t> </a:t>
            </a:r>
            <a:r>
              <a:rPr lang="sr-Cyrl-RS" sz="1700" dirty="0" smtClean="0">
                <a:latin typeface="Calibri" panose="020F0502020204030204" pitchFamily="34" charset="0"/>
              </a:rPr>
              <a:t>.</a:t>
            </a:r>
            <a:endParaRPr lang="en-US" sz="1700" dirty="0">
              <a:latin typeface="Calibri" panose="020F0502020204030204" pitchFamily="34" charset="0"/>
            </a:endParaRPr>
          </a:p>
        </p:txBody>
      </p:sp>
    </p:spTree>
    <p:extLst>
      <p:ext uri="{BB962C8B-B14F-4D97-AF65-F5344CB8AC3E}">
        <p14:creationId xmlns:p14="http://schemas.microsoft.com/office/powerpoint/2010/main" val="4151027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1092D16-14DA-4606-831F-0DB3EEECB91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xmlns="" id="{81806E72-5EFD-4407-B492-2EBC71FF5E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BA81CA3B-9A2E-4F71-BF99-2C58BA76C2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xmlns="" id="{D00EF4F3-D70F-44D5-A71C-69C3FA0D28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xmlns="" id="{2CC930FA-FD42-4EF1-A9AB-0F9C302383F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F18F276C-D13F-46CF-9880-2050C2DBF9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EAB50995-FA10-4035-B16D-7D3989B2B6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1320529" y="866777"/>
            <a:ext cx="7306739" cy="1266824"/>
          </a:xfrm>
        </p:spPr>
        <p:txBody>
          <a:bodyPr vert="horz" lIns="91440" tIns="45720" rIns="91440" bIns="45720" rtlCol="0" anchor="ctr">
            <a:normAutofit fontScale="90000"/>
          </a:bodyPr>
          <a:lstStyle/>
          <a:p>
            <a:pPr>
              <a:lnSpc>
                <a:spcPct val="90000"/>
              </a:lnSpc>
            </a:pPr>
            <a:r>
              <a:rPr lang="sr-Cyrl-RS" b="1" dirty="0"/>
              <a:t/>
            </a:r>
            <a:br>
              <a:rPr lang="sr-Cyrl-RS" b="1" dirty="0"/>
            </a:br>
            <a:r>
              <a:rPr lang="en-US" sz="3100" b="1" dirty="0" smtClean="0">
                <a:latin typeface="Calibri" panose="020F0502020204030204" pitchFamily="34" charset="0"/>
              </a:rPr>
              <a:t>ИГРА-УЧЕЊЕ</a:t>
            </a:r>
            <a:r>
              <a:rPr lang="en-US" sz="3100" dirty="0">
                <a:latin typeface="Calibri" panose="020F0502020204030204" pitchFamily="34" charset="0"/>
              </a:rPr>
              <a:t/>
            </a:r>
            <a:br>
              <a:rPr lang="en-US" sz="3100" dirty="0">
                <a:latin typeface="Calibri" panose="020F0502020204030204" pitchFamily="34" charset="0"/>
              </a:rPr>
            </a:br>
            <a:endParaRPr lang="en-US" sz="3100" dirty="0">
              <a:latin typeface="Calibri" panose="020F0502020204030204" pitchFamily="34" charset="0"/>
            </a:endParaRPr>
          </a:p>
        </p:txBody>
      </p:sp>
      <p:graphicFrame>
        <p:nvGraphicFramePr>
          <p:cNvPr id="6" name="Content Placeholder 3">
            <a:extLst>
              <a:ext uri="{FF2B5EF4-FFF2-40B4-BE49-F238E27FC236}">
                <a16:creationId xmlns:a16="http://schemas.microsoft.com/office/drawing/2014/main" xmlns="" id="{2A8914B8-8122-46A8-88CF-8F3A5A1C0E82}"/>
              </a:ext>
            </a:extLst>
          </p:cNvPr>
          <p:cNvGraphicFramePr>
            <a:graphicFrameLocks noGrp="1"/>
          </p:cNvGraphicFramePr>
          <p:nvPr>
            <p:ph sz="half" idx="2"/>
            <p:extLst>
              <p:ext uri="{D42A27DB-BD31-4B8C-83A1-F6EECF244321}">
                <p14:modId xmlns:p14="http://schemas.microsoft.com/office/powerpoint/2010/main" val="1730062577"/>
              </p:ext>
            </p:extLst>
          </p:nvPr>
        </p:nvGraphicFramePr>
        <p:xfrm>
          <a:off x="1320528" y="1828800"/>
          <a:ext cx="730674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323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20000" cy="1143000"/>
          </a:xfrm>
        </p:spPr>
        <p:txBody>
          <a:bodyPr/>
          <a:lstStyle/>
          <a:p>
            <a:r>
              <a:rPr lang="sr-Latn-RS" sz="2800" b="1" dirty="0">
                <a:latin typeface="Calibri" panose="020F0502020204030204" pitchFamily="34" charset="0"/>
              </a:rPr>
              <a:t>ИГРА-УЧЕЊЕ</a:t>
            </a:r>
            <a:endParaRPr lang="en-US" sz="2800" dirty="0">
              <a:latin typeface="Calibri" panose="020F0502020204030204" pitchFamily="34" charset="0"/>
            </a:endParaRPr>
          </a:p>
        </p:txBody>
      </p:sp>
      <p:sp>
        <p:nvSpPr>
          <p:cNvPr id="3" name="Content Placeholder 2"/>
          <p:cNvSpPr>
            <a:spLocks noGrp="1"/>
          </p:cNvSpPr>
          <p:nvPr>
            <p:ph idx="1"/>
          </p:nvPr>
        </p:nvSpPr>
        <p:spPr>
          <a:xfrm>
            <a:off x="1219200" y="1447800"/>
            <a:ext cx="7704667" cy="4495800"/>
          </a:xfrm>
        </p:spPr>
        <p:txBody>
          <a:bodyPr>
            <a:normAutofit fontScale="47500" lnSpcReduction="20000"/>
          </a:bodyPr>
          <a:lstStyle/>
          <a:p>
            <a:pPr marL="114300" indent="0">
              <a:buNone/>
            </a:pPr>
            <a:endParaRPr lang="sr-Cyrl-RS" sz="2400" dirty="0" smtClean="0">
              <a:latin typeface="Calibri" panose="020F0502020204030204" pitchFamily="34" charset="0"/>
            </a:endParaRPr>
          </a:p>
          <a:p>
            <a:pPr marL="114300" indent="0">
              <a:buNone/>
            </a:pPr>
            <a:r>
              <a:rPr lang="sr-Latn-RS" sz="4200" dirty="0" smtClean="0">
                <a:latin typeface="Calibri" panose="020F0502020204030204" pitchFamily="34" charset="0"/>
              </a:rPr>
              <a:t>Учење </a:t>
            </a:r>
            <a:r>
              <a:rPr lang="sr-Latn-RS" sz="4200" dirty="0">
                <a:latin typeface="Calibri" panose="020F0502020204030204" pitchFamily="34" charset="0"/>
              </a:rPr>
              <a:t>кроз игру </a:t>
            </a:r>
            <a:r>
              <a:rPr lang="sr-Cyrl-RS" sz="4200" dirty="0">
                <a:latin typeface="Calibri" panose="020F0502020204030204" pitchFamily="34" charset="0"/>
              </a:rPr>
              <a:t>има </a:t>
            </a:r>
            <a:r>
              <a:rPr lang="sr-Latn-RS" sz="4200" dirty="0">
                <a:latin typeface="Calibri" panose="020F0502020204030204" pitchFamily="34" charset="0"/>
              </a:rPr>
              <a:t>различите форме:</a:t>
            </a:r>
            <a:endParaRPr lang="sr-Cyrl-RS" sz="4200" dirty="0">
              <a:latin typeface="Calibri" panose="020F0502020204030204" pitchFamily="34" charset="0"/>
            </a:endParaRPr>
          </a:p>
          <a:p>
            <a:endParaRPr lang="en-US" sz="4200" dirty="0">
              <a:latin typeface="Calibri" panose="020F0502020204030204" pitchFamily="34" charset="0"/>
            </a:endParaRPr>
          </a:p>
          <a:p>
            <a:pPr marL="114300" indent="0">
              <a:buNone/>
            </a:pPr>
            <a:r>
              <a:rPr lang="sr-Latn-RS" sz="4200" b="1" i="1" dirty="0">
                <a:solidFill>
                  <a:srgbClr val="00B0F0"/>
                </a:solidFill>
                <a:latin typeface="Calibri" panose="020F0502020204030204" pitchFamily="34" charset="0"/>
              </a:rPr>
              <a:t>1) </a:t>
            </a:r>
            <a:r>
              <a:rPr lang="sr-Cyrl-RS" sz="4200" b="1" i="1" dirty="0">
                <a:solidFill>
                  <a:srgbClr val="00B0F0"/>
                </a:solidFill>
                <a:latin typeface="Calibri" panose="020F0502020204030204" pitchFamily="34" charset="0"/>
              </a:rPr>
              <a:t> </a:t>
            </a:r>
            <a:r>
              <a:rPr lang="sr-Latn-RS" sz="4200" b="1" i="1" dirty="0">
                <a:solidFill>
                  <a:srgbClr val="00B0F0"/>
                </a:solidFill>
                <a:latin typeface="Calibri" panose="020F0502020204030204" pitchFamily="34" charset="0"/>
              </a:rPr>
              <a:t>Слободна игра коју самостално води дете</a:t>
            </a:r>
            <a:endParaRPr lang="en-US" sz="4200" b="1" i="1" dirty="0">
              <a:solidFill>
                <a:srgbClr val="00B0F0"/>
              </a:solidFill>
              <a:latin typeface="Calibri" panose="020F0502020204030204" pitchFamily="34" charset="0"/>
            </a:endParaRPr>
          </a:p>
          <a:p>
            <a:pPr marL="114300" indent="0">
              <a:buNone/>
            </a:pPr>
            <a:r>
              <a:rPr lang="sr-Latn-RS" sz="4200" b="1" i="1" dirty="0">
                <a:solidFill>
                  <a:srgbClr val="00B0F0"/>
                </a:solidFill>
                <a:latin typeface="Calibri" panose="020F0502020204030204" pitchFamily="34" charset="0"/>
              </a:rPr>
              <a:t>2)  Игра уз подршку одраслог</a:t>
            </a:r>
            <a:endParaRPr lang="en-US" sz="4200" b="1" i="1" dirty="0">
              <a:solidFill>
                <a:srgbClr val="00B0F0"/>
              </a:solidFill>
              <a:latin typeface="Calibri" panose="020F0502020204030204" pitchFamily="34" charset="0"/>
            </a:endParaRPr>
          </a:p>
          <a:p>
            <a:pPr marL="114300" indent="0">
              <a:buNone/>
            </a:pPr>
            <a:r>
              <a:rPr lang="sr-Cyrl-RS" sz="4200" b="1" i="1" dirty="0">
                <a:solidFill>
                  <a:srgbClr val="00B0F0"/>
                </a:solidFill>
                <a:latin typeface="Calibri" panose="020F0502020204030204" pitchFamily="34" charset="0"/>
              </a:rPr>
              <a:t>3)  </a:t>
            </a:r>
            <a:r>
              <a:rPr lang="sr-Latn-RS" sz="4200" b="1" i="1" dirty="0">
                <a:solidFill>
                  <a:srgbClr val="00B0F0"/>
                </a:solidFill>
                <a:latin typeface="Calibri" panose="020F0502020204030204" pitchFamily="34" charset="0"/>
              </a:rPr>
              <a:t>Игра по јасним инструкцијама</a:t>
            </a:r>
            <a:endParaRPr lang="sr-Cyrl-RS" sz="4200" b="1" i="1" dirty="0">
              <a:solidFill>
                <a:srgbClr val="00B0F0"/>
              </a:solidFill>
              <a:latin typeface="Calibri" panose="020F0502020204030204" pitchFamily="34" charset="0"/>
            </a:endParaRPr>
          </a:p>
          <a:p>
            <a:pPr marL="571500" indent="-457200">
              <a:buAutoNum type="arabicParenR" startAt="3"/>
            </a:pPr>
            <a:endParaRPr lang="en-US" sz="4200" dirty="0">
              <a:latin typeface="Calibri" panose="020F0502020204030204" pitchFamily="34" charset="0"/>
            </a:endParaRPr>
          </a:p>
          <a:p>
            <a:r>
              <a:rPr lang="sr-Latn-RS" sz="4200" dirty="0">
                <a:latin typeface="Calibri" panose="020F0502020204030204" pitchFamily="34" charset="0"/>
              </a:rPr>
              <a:t>Одрасли могу давати јасне инструкције и ограничења </a:t>
            </a:r>
            <a:endParaRPr lang="sr-Cyrl-RS" sz="4200" dirty="0">
              <a:latin typeface="Calibri" panose="020F0502020204030204" pitchFamily="34" charset="0"/>
            </a:endParaRPr>
          </a:p>
          <a:p>
            <a:r>
              <a:rPr lang="sr-Cyrl-RS" sz="4200" dirty="0">
                <a:latin typeface="Calibri" panose="020F0502020204030204" pitchFamily="34" charset="0"/>
              </a:rPr>
              <a:t>З</a:t>
            </a:r>
            <a:r>
              <a:rPr lang="sr-Latn-RS" sz="4200" dirty="0">
                <a:latin typeface="Calibri" panose="020F0502020204030204" pitchFamily="34" charset="0"/>
              </a:rPr>
              <a:t>а успешно учење кроз игру важн</a:t>
            </a:r>
            <a:r>
              <a:rPr lang="sr-Cyrl-RS" sz="4200" dirty="0">
                <a:latin typeface="Calibri" panose="020F0502020204030204" pitchFamily="34" charset="0"/>
              </a:rPr>
              <a:t>о  је </a:t>
            </a:r>
            <a:r>
              <a:rPr lang="sr-Latn-RS" sz="4200" dirty="0">
                <a:latin typeface="Calibri" panose="020F0502020204030204" pitchFamily="34" charset="0"/>
              </a:rPr>
              <a:t>подршк</a:t>
            </a:r>
            <a:r>
              <a:rPr lang="sr-Cyrl-RS" sz="4200" dirty="0">
                <a:latin typeface="Calibri" panose="020F0502020204030204" pitchFamily="34" charset="0"/>
              </a:rPr>
              <a:t>а.</a:t>
            </a:r>
            <a:r>
              <a:rPr lang="sr-Latn-RS" sz="4200" dirty="0">
                <a:latin typeface="Calibri" panose="020F0502020204030204" pitchFamily="34" charset="0"/>
              </a:rPr>
              <a:t> </a:t>
            </a:r>
            <a:endParaRPr lang="sr-Cyrl-RS" sz="4200" dirty="0">
              <a:latin typeface="Calibri" panose="020F0502020204030204" pitchFamily="34" charset="0"/>
            </a:endParaRPr>
          </a:p>
          <a:p>
            <a:r>
              <a:rPr lang="sr-Latn-RS" sz="4200" dirty="0">
                <a:latin typeface="Calibri" panose="020F0502020204030204" pitchFamily="34" charset="0"/>
              </a:rPr>
              <a:t> </a:t>
            </a:r>
            <a:r>
              <a:rPr lang="sr-Cyrl-RS" sz="4200" dirty="0">
                <a:latin typeface="Calibri" panose="020F0502020204030204" pitchFamily="34" charset="0"/>
              </a:rPr>
              <a:t>П</a:t>
            </a:r>
            <a:r>
              <a:rPr lang="sr-Latn-RS" sz="4200" dirty="0">
                <a:latin typeface="Calibri" panose="020F0502020204030204" pitchFamily="34" charset="0"/>
              </a:rPr>
              <a:t>омоћ одраслог подразумева да дете види као способно да изврши одређене задатке или реши одређени проблем.</a:t>
            </a:r>
            <a:endParaRPr lang="en-US" sz="4200" dirty="0">
              <a:latin typeface="Calibri" panose="020F0502020204030204" pitchFamily="34" charset="0"/>
            </a:endParaRPr>
          </a:p>
          <a:p>
            <a:endParaRPr lang="en-US" dirty="0"/>
          </a:p>
        </p:txBody>
      </p:sp>
    </p:spTree>
    <p:extLst>
      <p:ext uri="{BB962C8B-B14F-4D97-AF65-F5344CB8AC3E}">
        <p14:creationId xmlns:p14="http://schemas.microsoft.com/office/powerpoint/2010/main" val="3781547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26456"/>
            <a:ext cx="8077200" cy="868362"/>
          </a:xfrm>
        </p:spPr>
        <p:txBody>
          <a:bodyPr>
            <a:normAutofit fontScale="90000"/>
          </a:bodyPr>
          <a:lstStyle/>
          <a:p>
            <a:r>
              <a:rPr lang="sr-Cyrl-RS" sz="2400" b="1" dirty="0" smtClean="0">
                <a:latin typeface="Calibri" panose="020F0502020204030204" pitchFamily="34" charset="0"/>
              </a:rPr>
              <a:t/>
            </a:r>
            <a:br>
              <a:rPr lang="sr-Cyrl-RS" sz="2400" b="1" dirty="0" smtClean="0">
                <a:latin typeface="Calibri" panose="020F0502020204030204" pitchFamily="34" charset="0"/>
              </a:rPr>
            </a:br>
            <a:r>
              <a:rPr lang="sr-Cyrl-RS" sz="2400" b="1" dirty="0">
                <a:latin typeface="Calibri" panose="020F0502020204030204" pitchFamily="34" charset="0"/>
              </a:rPr>
              <a:t/>
            </a:r>
            <a:br>
              <a:rPr lang="sr-Cyrl-RS" sz="2400" b="1" dirty="0">
                <a:latin typeface="Calibri" panose="020F0502020204030204" pitchFamily="34" charset="0"/>
              </a:rPr>
            </a:br>
            <a:r>
              <a:rPr lang="sr-Latn-RS" sz="3100" b="1" dirty="0" smtClean="0">
                <a:latin typeface="Calibri" panose="020F0502020204030204" pitchFamily="34" charset="0"/>
              </a:rPr>
              <a:t>УЛОГА </a:t>
            </a:r>
            <a:r>
              <a:rPr lang="sr-Latn-RS" sz="3100" b="1" dirty="0">
                <a:latin typeface="Calibri" panose="020F0502020204030204" pitchFamily="34" charset="0"/>
              </a:rPr>
              <a:t>РОДИТЕЉА </a:t>
            </a:r>
            <a:r>
              <a:rPr lang="sr-Cyrl-RS" sz="3100" b="1" dirty="0">
                <a:latin typeface="Calibri" panose="020F0502020204030204" pitchFamily="34" charset="0"/>
              </a:rPr>
              <a:t> У ОРГАНИЗАЦИЈИ АКТИВНОСТИ</a:t>
            </a:r>
            <a:endParaRPr lang="en-US" sz="3100" dirty="0">
              <a:latin typeface="Calibri" panose="020F0502020204030204" pitchFamily="34" charset="0"/>
            </a:endParaRPr>
          </a:p>
        </p:txBody>
      </p:sp>
      <p:sp>
        <p:nvSpPr>
          <p:cNvPr id="3" name="Content Placeholder 2"/>
          <p:cNvSpPr>
            <a:spLocks noGrp="1"/>
          </p:cNvSpPr>
          <p:nvPr>
            <p:ph idx="1"/>
          </p:nvPr>
        </p:nvSpPr>
        <p:spPr>
          <a:xfrm>
            <a:off x="1143000" y="1828800"/>
            <a:ext cx="7620000" cy="4267200"/>
          </a:xfrm>
        </p:spPr>
        <p:txBody>
          <a:bodyPr>
            <a:normAutofit/>
          </a:bodyPr>
          <a:lstStyle/>
          <a:p>
            <a:pPr marL="114300" indent="0">
              <a:buNone/>
            </a:pPr>
            <a:r>
              <a:rPr lang="sr-Cyrl-RS" dirty="0">
                <a:sym typeface="Wingdings 2"/>
              </a:rPr>
              <a:t></a:t>
            </a:r>
            <a:r>
              <a:rPr lang="sr-Cyrl-RS" sz="2000" b="1" dirty="0">
                <a:latin typeface="Calibri" panose="020F0502020204030204" pitchFamily="34" charset="0"/>
                <a:sym typeface="Wingdings 2"/>
              </a:rPr>
              <a:t>В</a:t>
            </a:r>
            <a:r>
              <a:rPr lang="sr-Latn-RS" sz="2000" b="1" dirty="0">
                <a:latin typeface="Calibri" panose="020F0502020204030204" pitchFamily="34" charset="0"/>
              </a:rPr>
              <a:t>реме  структурисано</a:t>
            </a:r>
            <a:r>
              <a:rPr lang="sr-Cyrl-RS" sz="2000" b="1" dirty="0">
                <a:latin typeface="Calibri" panose="020F0502020204030204" pitchFamily="34" charset="0"/>
              </a:rPr>
              <a:t> </a:t>
            </a:r>
            <a:r>
              <a:rPr lang="sr-Cyrl-RS" b="1" dirty="0">
                <a:latin typeface="Calibri" panose="020F0502020204030204" pitchFamily="34" charset="0"/>
              </a:rPr>
              <a:t>-</a:t>
            </a:r>
            <a:r>
              <a:rPr lang="sr-Latn-RS" dirty="0">
                <a:latin typeface="Calibri" panose="020F0502020204030204" pitchFamily="34" charset="0"/>
              </a:rPr>
              <a:t> </a:t>
            </a:r>
            <a:r>
              <a:rPr lang="sr-Latn-RS" sz="2000" dirty="0">
                <a:latin typeface="Calibri" panose="020F0502020204030204" pitchFamily="34" charset="0"/>
              </a:rPr>
              <a:t>садржи одређене рутинске активности (оброк – одређене врсте активности – слободно време – оброк – одмор итд</a:t>
            </a:r>
            <a:endParaRPr lang="sr-Cyrl-RS" sz="2000" dirty="0">
              <a:latin typeface="Calibri" panose="020F0502020204030204" pitchFamily="34" charset="0"/>
            </a:endParaRPr>
          </a:p>
          <a:p>
            <a:r>
              <a:rPr lang="sr-Latn-RS" sz="2000" b="1" i="1" dirty="0">
                <a:latin typeface="Calibri" panose="020F0502020204030204" pitchFamily="34" charset="0"/>
              </a:rPr>
              <a:t>Родитељи деце 7-12 године</a:t>
            </a:r>
            <a:r>
              <a:rPr lang="sr-Cyrl-RS" sz="2000" b="1" i="1" dirty="0">
                <a:latin typeface="Calibri" panose="020F0502020204030204" pitchFamily="34" charset="0"/>
              </a:rPr>
              <a:t> </a:t>
            </a:r>
            <a:r>
              <a:rPr lang="sr-Cyrl-RS" b="1" i="1" dirty="0">
                <a:latin typeface="Calibri" panose="020F0502020204030204" pitchFamily="34" charset="0"/>
              </a:rPr>
              <a:t>- </a:t>
            </a:r>
            <a:r>
              <a:rPr lang="sr-Latn-RS" sz="2000" dirty="0">
                <a:latin typeface="Calibri" panose="020F0502020204030204" pitchFamily="34" charset="0"/>
              </a:rPr>
              <a:t>Обезбедите деци активности које личе на школске (цртање, приче, читање, питалице, пантомиме…). </a:t>
            </a:r>
            <a:endParaRPr lang="sr-Cyrl-RS" sz="2000" dirty="0">
              <a:latin typeface="Calibri" panose="020F0502020204030204" pitchFamily="34" charset="0"/>
            </a:endParaRPr>
          </a:p>
          <a:p>
            <a:r>
              <a:rPr lang="sr-Latn-RS" sz="2000" b="1" i="1" dirty="0">
                <a:latin typeface="Calibri" panose="020F0502020204030204" pitchFamily="34" charset="0"/>
              </a:rPr>
              <a:t>Родитељи адолесцената (преко 12 година) </a:t>
            </a:r>
            <a:endParaRPr lang="en-US" sz="2000" dirty="0">
              <a:latin typeface="Calibri" panose="020F0502020204030204" pitchFamily="34" charset="0"/>
            </a:endParaRPr>
          </a:p>
          <a:p>
            <a:pPr marL="114300" indent="0">
              <a:buNone/>
            </a:pPr>
            <a:r>
              <a:rPr lang="sr-Latn-RS" sz="2000" dirty="0">
                <a:latin typeface="Calibri" panose="020F0502020204030204" pitchFamily="34" charset="0"/>
              </a:rPr>
              <a:t>Тражите њихову помоћ у конкретним активностима (чување млађе деце, лакши физички послови, помоћ око рада на рачунару…). </a:t>
            </a:r>
            <a:endParaRPr lang="en-US" sz="2000" dirty="0">
              <a:latin typeface="Calibri" panose="020F0502020204030204" pitchFamily="34" charset="0"/>
            </a:endParaRPr>
          </a:p>
        </p:txBody>
      </p:sp>
    </p:spTree>
    <p:extLst>
      <p:ext uri="{BB962C8B-B14F-4D97-AF65-F5344CB8AC3E}">
        <p14:creationId xmlns:p14="http://schemas.microsoft.com/office/powerpoint/2010/main" val="153117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9CAC3B1-4879-424D-8F15-2062771961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3650" y="852055"/>
            <a:ext cx="5443091" cy="1752599"/>
          </a:xfrm>
        </p:spPr>
        <p:txBody>
          <a:bodyPr>
            <a:normAutofit/>
          </a:bodyPr>
          <a:lstStyle/>
          <a:p>
            <a:pPr>
              <a:lnSpc>
                <a:spcPct val="90000"/>
              </a:lnSpc>
            </a:pPr>
            <a:r>
              <a:rPr lang="sr-Cyrl-RS" sz="2600" b="1" dirty="0"/>
              <a:t/>
            </a:r>
            <a:br>
              <a:rPr lang="sr-Cyrl-RS" sz="2600" b="1" dirty="0"/>
            </a:br>
            <a:r>
              <a:rPr lang="sr-Cyrl-RS" sz="2600" b="1" dirty="0"/>
              <a:t/>
            </a:r>
            <a:br>
              <a:rPr lang="sr-Cyrl-RS" sz="2600" b="1" dirty="0"/>
            </a:br>
            <a:r>
              <a:rPr lang="en-US" sz="2600" b="1" dirty="0">
                <a:latin typeface="Calibri" panose="020F0502020204030204" pitchFamily="34" charset="0"/>
              </a:rPr>
              <a:t>P</a:t>
            </a:r>
            <a:r>
              <a:rPr lang="sr-Cyrl-RS" sz="2600" b="1" dirty="0">
                <a:latin typeface="Calibri" panose="020F0502020204030204" pitchFamily="34" charset="0"/>
              </a:rPr>
              <a:t>ОДИТЕЉ И</a:t>
            </a:r>
            <a:r>
              <a:rPr lang="sr-Latn-RS" sz="2600" b="1" dirty="0">
                <a:latin typeface="Calibri" panose="020F0502020204030204" pitchFamily="34" charset="0"/>
              </a:rPr>
              <a:t> ДИГИТАЛНЕ ТЕХНОЛОГИЈЕ ЗА ИГРУ И УЧЕЊЕ </a:t>
            </a:r>
            <a:endParaRPr lang="en-US" sz="2600" dirty="0">
              <a:latin typeface="Calibri" panose="020F0502020204030204" pitchFamily="34" charset="0"/>
            </a:endParaRPr>
          </a:p>
        </p:txBody>
      </p:sp>
      <p:sp>
        <p:nvSpPr>
          <p:cNvPr id="10" name="Freeform 6">
            <a:extLst>
              <a:ext uri="{FF2B5EF4-FFF2-40B4-BE49-F238E27FC236}">
                <a16:creationId xmlns:a16="http://schemas.microsoft.com/office/drawing/2014/main" xmlns="" id="{E34CC1C8-EBDD-4AEA-83E6-B27575B62E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1237275" y="0"/>
            <a:ext cx="797718"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xmlns="" id="{D6B38644-B85D-4211-9526-5B4C2A662B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1587318" y="0"/>
            <a:ext cx="776288"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4" name="Freeform 12">
            <a:extLst>
              <a:ext uri="{FF2B5EF4-FFF2-40B4-BE49-F238E27FC236}">
                <a16:creationId xmlns:a16="http://schemas.microsoft.com/office/drawing/2014/main" xmlns="" id="{8A8B2820-6B8F-4C19-BFC5-D28EE44E54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343115" y="2587625"/>
            <a:ext cx="2020490" cy="4270375"/>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6" name="Freeform: Shape 15">
            <a:extLst>
              <a:ext uri="{FF2B5EF4-FFF2-40B4-BE49-F238E27FC236}">
                <a16:creationId xmlns:a16="http://schemas.microsoft.com/office/drawing/2014/main" xmlns="" id="{DCA45AB7-441E-40A8-A98B-557D68F48A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2692400"/>
            <a:ext cx="2034993" cy="3390788"/>
          </a:xfrm>
          <a:custGeom>
            <a:avLst/>
            <a:gdLst>
              <a:gd name="connsiteX0" fmla="*/ 0 w 2713324"/>
              <a:gd name="connsiteY0" fmla="*/ 0 h 3390788"/>
              <a:gd name="connsiteX1" fmla="*/ 4763 w 2713324"/>
              <a:gd name="connsiteY1" fmla="*/ 4763 h 3390788"/>
              <a:gd name="connsiteX2" fmla="*/ 2713324 w 2713324"/>
              <a:gd name="connsiteY2" fmla="*/ 3390788 h 3390788"/>
              <a:gd name="connsiteX3" fmla="*/ 2713324 w 2713324"/>
              <a:gd name="connsiteY3" fmla="*/ 2368619 h 3390788"/>
              <a:gd name="connsiteX4" fmla="*/ 357188 w 2713324"/>
              <a:gd name="connsiteY4" fmla="*/ 90488 h 339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324" h="3390788">
                <a:moveTo>
                  <a:pt x="0" y="0"/>
                </a:moveTo>
                <a:lnTo>
                  <a:pt x="4763" y="4763"/>
                </a:lnTo>
                <a:lnTo>
                  <a:pt x="2713324" y="3390788"/>
                </a:lnTo>
                <a:lnTo>
                  <a:pt x="2713324" y="2368619"/>
                </a:lnTo>
                <a:lnTo>
                  <a:pt x="357188" y="90488"/>
                </a:lnTo>
                <a:close/>
              </a:path>
            </a:pathLst>
          </a:custGeom>
          <a:solidFill>
            <a:schemeClr val="accent1">
              <a:lumMod val="75000"/>
            </a:schemeClr>
          </a:solidFill>
          <a:ln>
            <a:noFill/>
          </a:ln>
        </p:spPr>
      </p:sp>
      <p:sp>
        <p:nvSpPr>
          <p:cNvPr id="18" name="Freeform: Shape 17">
            <a:extLst>
              <a:ext uri="{FF2B5EF4-FFF2-40B4-BE49-F238E27FC236}">
                <a16:creationId xmlns:a16="http://schemas.microsoft.com/office/drawing/2014/main" xmlns="" id="{5F516030-4F00-4C48-AD93-91EFA17A1A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2582863"/>
            <a:ext cx="2363605" cy="4275137"/>
          </a:xfrm>
          <a:custGeom>
            <a:avLst/>
            <a:gdLst>
              <a:gd name="connsiteX0" fmla="*/ 0 w 3151474"/>
              <a:gd name="connsiteY0" fmla="*/ 0 h 4275137"/>
              <a:gd name="connsiteX1" fmla="*/ 0 w 3151474"/>
              <a:gd name="connsiteY1" fmla="*/ 4757 h 4275137"/>
              <a:gd name="connsiteX2" fmla="*/ 2693987 w 3151474"/>
              <a:gd name="connsiteY2" fmla="*/ 4275137 h 4275137"/>
              <a:gd name="connsiteX3" fmla="*/ 3151474 w 3151474"/>
              <a:gd name="connsiteY3" fmla="*/ 4275137 h 4275137"/>
              <a:gd name="connsiteX4" fmla="*/ 3151474 w 3151474"/>
              <a:gd name="connsiteY4" fmla="*/ 3714295 h 4275137"/>
              <a:gd name="connsiteX5" fmla="*/ 419100 w 3151474"/>
              <a:gd name="connsiteY5" fmla="*/ 176017 h 4275137"/>
              <a:gd name="connsiteX6" fmla="*/ 361950 w 3151474"/>
              <a:gd name="connsiteY6" fmla="*/ 95144 h 4275137"/>
              <a:gd name="connsiteX7" fmla="*/ 357188 w 3151474"/>
              <a:gd name="connsiteY7" fmla="*/ 90387 h 42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474" h="4275137">
                <a:moveTo>
                  <a:pt x="0" y="0"/>
                </a:moveTo>
                <a:lnTo>
                  <a:pt x="0" y="4757"/>
                </a:lnTo>
                <a:lnTo>
                  <a:pt x="2693987" y="4275137"/>
                </a:lnTo>
                <a:lnTo>
                  <a:pt x="3151474" y="4275137"/>
                </a:lnTo>
                <a:lnTo>
                  <a:pt x="3151474" y="3714295"/>
                </a:lnTo>
                <a:lnTo>
                  <a:pt x="419100" y="176017"/>
                </a:lnTo>
                <a:lnTo>
                  <a:pt x="361950" y="95144"/>
                </a:lnTo>
                <a:lnTo>
                  <a:pt x="357188" y="90387"/>
                </a:lnTo>
                <a:close/>
              </a:path>
            </a:pathLst>
          </a:custGeom>
          <a:solidFill>
            <a:srgbClr val="404040"/>
          </a:solidFill>
          <a:ln>
            <a:noFill/>
          </a:ln>
        </p:spPr>
      </p:sp>
      <p:sp>
        <p:nvSpPr>
          <p:cNvPr id="20" name="Freeform: Shape 19">
            <a:extLst>
              <a:ext uri="{FF2B5EF4-FFF2-40B4-BE49-F238E27FC236}">
                <a16:creationId xmlns:a16="http://schemas.microsoft.com/office/drawing/2014/main" xmlns="" id="{5820085E-2582-4A95-98EE-45DFFD5C01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2697164"/>
            <a:ext cx="2029798" cy="3513899"/>
          </a:xfrm>
          <a:custGeom>
            <a:avLst/>
            <a:gdLst>
              <a:gd name="connsiteX0" fmla="*/ 0 w 2706398"/>
              <a:gd name="connsiteY0" fmla="*/ 0 h 3513899"/>
              <a:gd name="connsiteX1" fmla="*/ 2706398 w 2706398"/>
              <a:gd name="connsiteY1" fmla="*/ 3513899 h 3513899"/>
              <a:gd name="connsiteX2" fmla="*/ 2706398 w 2706398"/>
              <a:gd name="connsiteY2" fmla="*/ 3383321 h 3513899"/>
            </a:gdLst>
            <a:ahLst/>
            <a:cxnLst>
              <a:cxn ang="0">
                <a:pos x="connsiteX0" y="connsiteY0"/>
              </a:cxn>
              <a:cxn ang="0">
                <a:pos x="connsiteX1" y="connsiteY1"/>
              </a:cxn>
              <a:cxn ang="0">
                <a:pos x="connsiteX2" y="connsiteY2"/>
              </a:cxn>
            </a:cxnLst>
            <a:rect l="l" t="t" r="r" b="b"/>
            <a:pathLst>
              <a:path w="2706398" h="3513899">
                <a:moveTo>
                  <a:pt x="0" y="0"/>
                </a:moveTo>
                <a:lnTo>
                  <a:pt x="2706398" y="3513899"/>
                </a:lnTo>
                <a:lnTo>
                  <a:pt x="2706398" y="3383321"/>
                </a:lnTo>
                <a:close/>
              </a:path>
            </a:pathLst>
          </a:custGeom>
          <a:solidFill>
            <a:schemeClr val="accent1">
              <a:lumMod val="50000"/>
            </a:schemeClr>
          </a:solidFill>
          <a:ln>
            <a:noFill/>
          </a:ln>
        </p:spPr>
      </p:sp>
      <p:sp>
        <p:nvSpPr>
          <p:cNvPr id="3" name="Content Placeholder 2"/>
          <p:cNvSpPr>
            <a:spLocks noGrp="1"/>
          </p:cNvSpPr>
          <p:nvPr>
            <p:ph idx="1"/>
          </p:nvPr>
        </p:nvSpPr>
        <p:spPr>
          <a:xfrm>
            <a:off x="2709927" y="2839605"/>
            <a:ext cx="5400177" cy="2712842"/>
          </a:xfrm>
        </p:spPr>
        <p:txBody>
          <a:bodyPr anchor="t">
            <a:normAutofit/>
          </a:bodyPr>
          <a:lstStyle/>
          <a:p>
            <a:pPr marL="114300" indent="0">
              <a:buNone/>
            </a:pPr>
            <a:r>
              <a:rPr lang="sr-Cyrl-RS" sz="2000" dirty="0">
                <a:latin typeface="Calibri" panose="020F0502020204030204" pitchFamily="34" charset="0"/>
              </a:rPr>
              <a:t>Стручњак за медије и технологије др Девора Хајтнер“ суочава родитеље са чињеницом да је мудрост коју су „сакупили“ током живота једнако важна и неопходна као и додатак дигиталним вештинама њихове деце – а када се успешно комбинују, паметно резоновање и техничке вештине, креирају одговорне особе модерног, дигиталног доба“</a:t>
            </a:r>
            <a:endParaRPr lang="en-US" sz="2000" dirty="0">
              <a:latin typeface="Calibri" panose="020F0502020204030204" pitchFamily="34" charset="0"/>
            </a:endParaRPr>
          </a:p>
        </p:txBody>
      </p:sp>
    </p:spTree>
    <p:extLst>
      <p:ext uri="{BB962C8B-B14F-4D97-AF65-F5344CB8AC3E}">
        <p14:creationId xmlns:p14="http://schemas.microsoft.com/office/powerpoint/2010/main" val="386805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41629"/>
            <a:ext cx="7620000" cy="563562"/>
          </a:xfrm>
        </p:spPr>
        <p:txBody>
          <a:bodyPr>
            <a:normAutofit/>
          </a:bodyPr>
          <a:lstStyle/>
          <a:p>
            <a:r>
              <a:rPr lang="sr-Cyrl-RS" sz="2800" b="1" dirty="0">
                <a:latin typeface="Calibri" panose="020F0502020204030204" pitchFamily="34" charset="0"/>
              </a:rPr>
              <a:t>Пример 1</a:t>
            </a:r>
            <a:r>
              <a:rPr lang="sr-Latn-RS" sz="2800" b="1" dirty="0">
                <a:latin typeface="Calibri" panose="020F0502020204030204" pitchFamily="34" charset="0"/>
              </a:rPr>
              <a:t>.</a:t>
            </a:r>
            <a:r>
              <a:rPr lang="sr-Cyrl-RS" sz="2800" b="1" dirty="0">
                <a:latin typeface="Calibri" panose="020F0502020204030204" pitchFamily="34" charset="0"/>
              </a:rPr>
              <a:t> решења:</a:t>
            </a:r>
            <a:endParaRPr lang="en-US" sz="2800" b="1" dirty="0">
              <a:latin typeface="Calibri" panose="020F0502020204030204" pitchFamily="34" charset="0"/>
            </a:endParaRPr>
          </a:p>
        </p:txBody>
      </p:sp>
      <p:sp>
        <p:nvSpPr>
          <p:cNvPr id="3" name="Text Placeholder 2"/>
          <p:cNvSpPr>
            <a:spLocks noGrp="1"/>
          </p:cNvSpPr>
          <p:nvPr>
            <p:ph type="body" idx="1"/>
          </p:nvPr>
        </p:nvSpPr>
        <p:spPr>
          <a:xfrm>
            <a:off x="990600" y="2321795"/>
            <a:ext cx="7772400" cy="762001"/>
          </a:xfrm>
          <a:noFill/>
          <a:ln>
            <a:noFill/>
          </a:ln>
        </p:spPr>
        <p:style>
          <a:lnRef idx="2">
            <a:schemeClr val="accent3"/>
          </a:lnRef>
          <a:fillRef idx="1">
            <a:schemeClr val="lt1"/>
          </a:fillRef>
          <a:effectRef idx="0">
            <a:schemeClr val="accent3"/>
          </a:effectRef>
          <a:fontRef idx="minor">
            <a:schemeClr val="dk1"/>
          </a:fontRef>
        </p:style>
        <p:txBody>
          <a:bodyPr/>
          <a:lstStyle/>
          <a:p>
            <a:pPr algn="l"/>
            <a:r>
              <a:rPr lang="sr-Latn-RS" sz="2200" b="1" dirty="0">
                <a:ln w="0"/>
                <a:solidFill>
                  <a:schemeClr val="tx1"/>
                </a:solidFill>
                <a:latin typeface="Calibri" panose="020F0502020204030204" pitchFamily="34" charset="0"/>
              </a:rPr>
              <a:t>У породици је дете који је трећи разред и дете предшколског узраста (5 година). Како с у постигли договор?</a:t>
            </a:r>
            <a:r>
              <a:rPr lang="sr-Cyrl-RS" sz="2200" b="1" dirty="0">
                <a:ln w="0"/>
                <a:solidFill>
                  <a:schemeClr val="tx1"/>
                </a:solidFill>
                <a:latin typeface="Calibri" panose="020F0502020204030204" pitchFamily="34" charset="0"/>
              </a:rPr>
              <a:t> </a:t>
            </a:r>
            <a:endParaRPr lang="en-US" sz="2200" b="1" dirty="0">
              <a:ln w="0"/>
              <a:solidFill>
                <a:schemeClr val="tx1"/>
              </a:solidFill>
              <a:latin typeface="Calibri" panose="020F0502020204030204" pitchFamily="34" charset="0"/>
            </a:endParaRPr>
          </a:p>
        </p:txBody>
      </p:sp>
      <p:sp>
        <p:nvSpPr>
          <p:cNvPr id="4" name="Content Placeholder 3"/>
          <p:cNvSpPr>
            <a:spLocks noGrp="1"/>
          </p:cNvSpPr>
          <p:nvPr>
            <p:ph sz="half" idx="2"/>
          </p:nvPr>
        </p:nvSpPr>
        <p:spPr>
          <a:xfrm>
            <a:off x="889000" y="3200400"/>
            <a:ext cx="7620000" cy="3886200"/>
          </a:xfrm>
        </p:spPr>
        <p:txBody>
          <a:bodyPr>
            <a:noAutofit/>
          </a:bodyPr>
          <a:lstStyle/>
          <a:p>
            <a:pPr marL="114300" indent="0">
              <a:buNone/>
            </a:pPr>
            <a:r>
              <a:rPr lang="sr-Cyrl-RS" sz="2000" dirty="0" smtClean="0">
                <a:latin typeface="Calibri" panose="020F0502020204030204" pitchFamily="34" charset="0"/>
              </a:rPr>
              <a:t>Родитељима </a:t>
            </a:r>
            <a:r>
              <a:rPr lang="sr-Cyrl-RS" sz="2000" dirty="0" smtClean="0">
                <a:latin typeface="Calibri" panose="020F0502020204030204" pitchFamily="34" charset="0"/>
              </a:rPr>
              <a:t>је најтеже да одреде временску границу у коришћењу  уређаја .</a:t>
            </a:r>
          </a:p>
          <a:p>
            <a:pPr marL="114300" indent="0">
              <a:buNone/>
            </a:pPr>
            <a:r>
              <a:rPr lang="sr-Cyrl-RS" sz="2000" dirty="0" smtClean="0">
                <a:latin typeface="Calibri" panose="020F0502020204030204" pitchFamily="34" charset="0"/>
              </a:rPr>
              <a:t>„</a:t>
            </a:r>
            <a:r>
              <a:rPr lang="sr-Latn-RS" sz="2000" dirty="0" smtClean="0">
                <a:latin typeface="Calibri" panose="020F0502020204030204" pitchFamily="34" charset="0"/>
              </a:rPr>
              <a:t>Са </a:t>
            </a:r>
            <a:r>
              <a:rPr lang="sr-Latn-RS" sz="2000" dirty="0">
                <a:latin typeface="Calibri" panose="020F0502020204030204" pitchFamily="34" charset="0"/>
              </a:rPr>
              <a:t>трећакињом је договор да колико дневно времена чита књигу, толико може да гледа таблет. А петогодишњаку сам данас показала како изгледа апликација са мапом, па је био одушевљен што препознаје своју зграду, улицу, оближњи парк… Колико год било тешко одупрети се тој врсти искушења могуће је употребити га у корисне сврхе.” </a:t>
            </a:r>
            <a:endParaRPr lang="en-US" sz="2000" dirty="0">
              <a:latin typeface="Calibri" panose="020F0502020204030204" pitchFamily="34" charset="0"/>
            </a:endParaRPr>
          </a:p>
          <a:p>
            <a:pPr marL="114300" indent="0">
              <a:buNone/>
            </a:pPr>
            <a:endParaRPr lang="en-US" sz="2000" dirty="0">
              <a:latin typeface="Calibri" panose="020F0502020204030204" pitchFamily="34" charset="0"/>
            </a:endParaRPr>
          </a:p>
        </p:txBody>
      </p:sp>
    </p:spTree>
    <p:extLst>
      <p:ext uri="{BB962C8B-B14F-4D97-AF65-F5344CB8AC3E}">
        <p14:creationId xmlns:p14="http://schemas.microsoft.com/office/powerpoint/2010/main" val="39304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9800"/>
            <a:ext cx="7620000" cy="563562"/>
          </a:xfrm>
          <a:noFill/>
          <a:ln>
            <a:noFill/>
          </a:ln>
        </p:spPr>
        <p:style>
          <a:lnRef idx="2">
            <a:schemeClr val="accent3"/>
          </a:lnRef>
          <a:fillRef idx="1">
            <a:schemeClr val="lt1"/>
          </a:fillRef>
          <a:effectRef idx="0">
            <a:schemeClr val="accent3"/>
          </a:effectRef>
          <a:fontRef idx="minor">
            <a:schemeClr val="dk1"/>
          </a:fontRef>
        </p:style>
        <p:txBody>
          <a:bodyPr/>
          <a:lstStyle/>
          <a:p>
            <a:r>
              <a:rPr lang="sr-Cyrl-RS" sz="2200" b="1" dirty="0">
                <a:solidFill>
                  <a:srgbClr val="00B0F0"/>
                </a:solidFill>
                <a:latin typeface="+mn-lt"/>
              </a:rPr>
              <a:t>(Милица тинејџрка, 17 година)</a:t>
            </a:r>
            <a:endParaRPr lang="en-US" sz="2200" dirty="0">
              <a:solidFill>
                <a:srgbClr val="00B0F0"/>
              </a:solidFill>
              <a:latin typeface="+mn-lt"/>
            </a:endParaRPr>
          </a:p>
        </p:txBody>
      </p:sp>
      <p:sp>
        <p:nvSpPr>
          <p:cNvPr id="3" name="Content Placeholder 2"/>
          <p:cNvSpPr>
            <a:spLocks noGrp="1"/>
          </p:cNvSpPr>
          <p:nvPr>
            <p:ph idx="1"/>
          </p:nvPr>
        </p:nvSpPr>
        <p:spPr>
          <a:xfrm>
            <a:off x="914400" y="1760539"/>
            <a:ext cx="7620000" cy="4648200"/>
          </a:xfrm>
        </p:spPr>
        <p:txBody>
          <a:bodyPr>
            <a:normAutofit/>
          </a:bodyPr>
          <a:lstStyle/>
          <a:p>
            <a:pPr marL="114300" indent="0">
              <a:buNone/>
            </a:pPr>
            <a:r>
              <a:rPr lang="sr-Latn-RS" sz="2000" dirty="0">
                <a:latin typeface="Calibri" panose="020F0502020204030204" pitchFamily="34" charset="0"/>
              </a:rPr>
              <a:t>“Верујем да изолација свима нама пада тешко, а то посебно примећујем код нас младих, делимично јер нам је требало времена да разумемо озбиљност ситуације, али и зато што нисмо навикли на овакав животни режим. Сматрам да из ове ужасне ситуације можемо извући нешто позитивно чим схватимо да постоји та једна позитивна страна-више слободног </a:t>
            </a:r>
            <a:r>
              <a:rPr lang="sr-Latn-RS" sz="2000" dirty="0" smtClean="0">
                <a:latin typeface="Calibri" panose="020F0502020204030204" pitchFamily="34" charset="0"/>
              </a:rPr>
              <a:t>времена.</a:t>
            </a:r>
            <a:r>
              <a:rPr lang="sr-Cyrl-RS" sz="2000" dirty="0" smtClean="0">
                <a:latin typeface="Calibri" panose="020F0502020204030204" pitchFamily="34" charset="0"/>
              </a:rPr>
              <a:t>“</a:t>
            </a:r>
            <a:endParaRPr lang="en-US" sz="2000" dirty="0">
              <a:latin typeface="Calibri" panose="020F0502020204030204" pitchFamily="34" charset="0"/>
            </a:endParaRPr>
          </a:p>
        </p:txBody>
      </p:sp>
      <p:sp>
        <p:nvSpPr>
          <p:cNvPr id="4" name="TextBox 3"/>
          <p:cNvSpPr txBox="1"/>
          <p:nvPr/>
        </p:nvSpPr>
        <p:spPr>
          <a:xfrm>
            <a:off x="1066800" y="1600200"/>
            <a:ext cx="3273653" cy="523220"/>
          </a:xfrm>
          <a:prstGeom prst="rect">
            <a:avLst/>
          </a:prstGeom>
          <a:noFill/>
        </p:spPr>
        <p:txBody>
          <a:bodyPr wrap="none" rtlCol="0">
            <a:spAutoFit/>
          </a:bodyPr>
          <a:lstStyle/>
          <a:p>
            <a:r>
              <a:rPr lang="sr-Cyrl-RS" sz="2800" b="1" dirty="0">
                <a:latin typeface="+mj-lt"/>
              </a:rPr>
              <a:t>Пример 2. решења:</a:t>
            </a:r>
            <a:endParaRPr lang="en-US" sz="2800" dirty="0">
              <a:latin typeface="+mj-lt"/>
            </a:endParaRPr>
          </a:p>
        </p:txBody>
      </p:sp>
    </p:spTree>
    <p:extLst>
      <p:ext uri="{BB962C8B-B14F-4D97-AF65-F5344CB8AC3E}">
        <p14:creationId xmlns:p14="http://schemas.microsoft.com/office/powerpoint/2010/main" val="3791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7162800" cy="914400"/>
          </a:xfrm>
        </p:spPr>
        <p:txBody>
          <a:bodyPr>
            <a:normAutofit fontScale="90000"/>
          </a:bodyPr>
          <a:lstStyle/>
          <a:p>
            <a:r>
              <a:rPr lang="sr-Cyrl-RS" sz="2800" b="1" dirty="0" smtClean="0">
                <a:latin typeface="Calibri" panose="020F0502020204030204" pitchFamily="34" charset="0"/>
              </a:rPr>
              <a:t/>
            </a:r>
            <a:br>
              <a:rPr lang="sr-Cyrl-RS" sz="2800" b="1" dirty="0" smtClean="0">
                <a:latin typeface="Calibri" panose="020F0502020204030204" pitchFamily="34" charset="0"/>
              </a:rPr>
            </a:br>
            <a:r>
              <a:rPr lang="sr-Cyrl-RS" sz="2800" b="1" dirty="0">
                <a:latin typeface="Calibri" panose="020F0502020204030204" pitchFamily="34" charset="0"/>
              </a:rPr>
              <a:t/>
            </a:r>
            <a:br>
              <a:rPr lang="sr-Cyrl-RS" sz="2800" b="1" dirty="0">
                <a:latin typeface="Calibri" panose="020F0502020204030204" pitchFamily="34" charset="0"/>
              </a:rPr>
            </a:br>
            <a:r>
              <a:rPr lang="sr-Cyrl-RS" sz="2800" b="1" dirty="0" smtClean="0">
                <a:latin typeface="Calibri" panose="020F0502020204030204" pitchFamily="34" charset="0"/>
              </a:rPr>
              <a:t>Пример </a:t>
            </a:r>
            <a:r>
              <a:rPr lang="sr-Cyrl-RS" sz="2800" b="1" dirty="0">
                <a:latin typeface="Calibri" panose="020F0502020204030204" pitchFamily="34" charset="0"/>
              </a:rPr>
              <a:t>2. решења:</a:t>
            </a:r>
            <a:r>
              <a:rPr lang="en-US" sz="2800" dirty="0">
                <a:latin typeface="Calibri" panose="020F0502020204030204" pitchFamily="34" charset="0"/>
              </a:rPr>
              <a:t/>
            </a:r>
            <a:br>
              <a:rPr lang="en-US" sz="2800" dirty="0">
                <a:latin typeface="Calibri" panose="020F0502020204030204" pitchFamily="34" charset="0"/>
              </a:rPr>
            </a:br>
            <a:endParaRPr lang="en-US" sz="2800" dirty="0">
              <a:latin typeface="Calibri" panose="020F0502020204030204" pitchFamily="34" charset="0"/>
            </a:endParaRPr>
          </a:p>
        </p:txBody>
      </p:sp>
      <p:sp>
        <p:nvSpPr>
          <p:cNvPr id="3" name="Content Placeholder 2"/>
          <p:cNvSpPr>
            <a:spLocks noGrp="1"/>
          </p:cNvSpPr>
          <p:nvPr>
            <p:ph idx="1"/>
          </p:nvPr>
        </p:nvSpPr>
        <p:spPr>
          <a:xfrm>
            <a:off x="914400" y="1600200"/>
            <a:ext cx="7704667" cy="3332816"/>
          </a:xfrm>
        </p:spPr>
        <p:txBody>
          <a:bodyPr>
            <a:normAutofit fontScale="70000" lnSpcReduction="20000"/>
          </a:bodyPr>
          <a:lstStyle/>
          <a:p>
            <a:endParaRPr lang="sr-Cyrl-RS" dirty="0" smtClean="0">
              <a:latin typeface="Calibri" panose="020F0502020204030204" pitchFamily="34" charset="0"/>
            </a:endParaRPr>
          </a:p>
          <a:p>
            <a:endParaRPr lang="sr-Cyrl-RS" dirty="0">
              <a:latin typeface="Calibri" panose="020F0502020204030204" pitchFamily="34" charset="0"/>
            </a:endParaRPr>
          </a:p>
          <a:p>
            <a:r>
              <a:rPr lang="sr-Cyrl-RS" sz="2800" dirty="0" smtClean="0">
                <a:latin typeface="Calibri" panose="020F0502020204030204" pitchFamily="34" charset="0"/>
              </a:rPr>
              <a:t>Организовала </a:t>
            </a:r>
            <a:r>
              <a:rPr lang="sr-Cyrl-RS" sz="2800" dirty="0" smtClean="0">
                <a:latin typeface="Calibri" panose="020F0502020204030204" pitchFamily="34" charset="0"/>
              </a:rPr>
              <a:t>своје слободно време на </a:t>
            </a:r>
            <a:r>
              <a:rPr lang="sr-Cyrl-RS" sz="2800" dirty="0" smtClean="0">
                <a:latin typeface="Calibri" panose="020F0502020204030204" pitchFamily="34" charset="0"/>
              </a:rPr>
              <a:t>конструктиван начин</a:t>
            </a:r>
            <a:r>
              <a:rPr lang="sr-Cyrl-RS" sz="2800" dirty="0" smtClean="0">
                <a:latin typeface="Calibri" panose="020F0502020204030204" pitchFamily="34" charset="0"/>
              </a:rPr>
              <a:t>:</a:t>
            </a:r>
          </a:p>
          <a:p>
            <a:pPr marL="0" indent="0">
              <a:buNone/>
            </a:pPr>
            <a:r>
              <a:rPr lang="sr-Cyrl-RS" sz="2800" dirty="0" smtClean="0">
                <a:latin typeface="Calibri" panose="020F0502020204030204" pitchFamily="34" charset="0"/>
              </a:rPr>
              <a:t>    - онлајн читање књига на Интернету,</a:t>
            </a:r>
          </a:p>
          <a:p>
            <a:pPr marL="0" indent="0">
              <a:buNone/>
            </a:pPr>
            <a:r>
              <a:rPr lang="sr-Cyrl-RS" sz="2800" dirty="0">
                <a:latin typeface="Calibri" panose="020F0502020204030204" pitchFamily="34" charset="0"/>
              </a:rPr>
              <a:t> </a:t>
            </a:r>
            <a:r>
              <a:rPr lang="sr-Cyrl-RS" sz="2800" dirty="0" smtClean="0">
                <a:latin typeface="Calibri" panose="020F0502020204030204" pitchFamily="34" charset="0"/>
              </a:rPr>
              <a:t>   - путем друштвених мрежа повезала се са драгим особама и вршњацима ( разговор преко видео чета)</a:t>
            </a:r>
          </a:p>
          <a:p>
            <a:pPr marL="0" indent="0">
              <a:buNone/>
            </a:pPr>
            <a:r>
              <a:rPr lang="sr-Cyrl-RS" sz="2800" dirty="0">
                <a:latin typeface="Calibri" panose="020F0502020204030204" pitchFamily="34" charset="0"/>
              </a:rPr>
              <a:t> </a:t>
            </a:r>
            <a:r>
              <a:rPr lang="sr-Cyrl-RS" sz="2800" dirty="0" smtClean="0">
                <a:latin typeface="Calibri" panose="020F0502020204030204" pitchFamily="34" charset="0"/>
              </a:rPr>
              <a:t>   - инсталирање видео игара за забаву </a:t>
            </a:r>
          </a:p>
          <a:p>
            <a:pPr marL="0" indent="0">
              <a:buNone/>
            </a:pPr>
            <a:endParaRPr lang="sr-Cyrl-RS" dirty="0" smtClean="0">
              <a:latin typeface="Calibri" panose="020F0502020204030204" pitchFamily="34" charset="0"/>
            </a:endParaRPr>
          </a:p>
          <a:p>
            <a:pPr marL="0" indent="0">
              <a:buNone/>
            </a:pPr>
            <a:r>
              <a:rPr lang="sr-Cyrl-RS" dirty="0">
                <a:latin typeface="Calibri" panose="020F0502020204030204" pitchFamily="34" charset="0"/>
              </a:rPr>
              <a:t> </a:t>
            </a:r>
            <a:r>
              <a:rPr lang="sr-Cyrl-RS" dirty="0" smtClean="0">
                <a:latin typeface="Calibri" panose="020F0502020204030204" pitchFamily="34" charset="0"/>
              </a:rPr>
              <a:t>   </a:t>
            </a:r>
            <a:endParaRPr lang="en-US" dirty="0">
              <a:latin typeface="Calibri" panose="020F0502020204030204" pitchFamily="34" charset="0"/>
            </a:endParaRPr>
          </a:p>
        </p:txBody>
      </p:sp>
    </p:spTree>
    <p:extLst>
      <p:ext uri="{BB962C8B-B14F-4D97-AF65-F5344CB8AC3E}">
        <p14:creationId xmlns:p14="http://schemas.microsoft.com/office/powerpoint/2010/main" val="810867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761999"/>
          </a:xfrm>
        </p:spPr>
        <p:txBody>
          <a:bodyPr>
            <a:normAutofit/>
          </a:bodyPr>
          <a:lstStyle/>
          <a:p>
            <a:r>
              <a:rPr lang="sr-Cyrl-RS" sz="3200" b="1" dirty="0">
                <a:latin typeface="Calibri" panose="020F0502020204030204" pitchFamily="34" charset="0"/>
              </a:rPr>
              <a:t>САВЕТИ </a:t>
            </a:r>
            <a:r>
              <a:rPr lang="sr-Latn-RS" sz="3200" b="1" dirty="0">
                <a:latin typeface="Calibri" panose="020F0502020204030204" pitchFamily="34" charset="0"/>
              </a:rPr>
              <a:t>ЗА РОДИТЕЉЕ</a:t>
            </a:r>
            <a:endParaRPr lang="en-US" sz="3200" dirty="0">
              <a:latin typeface="Calibri" panose="020F0502020204030204" pitchFamily="34" charset="0"/>
            </a:endParaRPr>
          </a:p>
        </p:txBody>
      </p:sp>
      <p:sp>
        <p:nvSpPr>
          <p:cNvPr id="3" name="Content Placeholder 2"/>
          <p:cNvSpPr>
            <a:spLocks noGrp="1"/>
          </p:cNvSpPr>
          <p:nvPr>
            <p:ph idx="1"/>
          </p:nvPr>
        </p:nvSpPr>
        <p:spPr>
          <a:xfrm>
            <a:off x="982133" y="1600200"/>
            <a:ext cx="7704667" cy="4399616"/>
          </a:xfrm>
        </p:spPr>
        <p:txBody>
          <a:bodyPr/>
          <a:lstStyle/>
          <a:p>
            <a:r>
              <a:rPr lang="sr-Cyrl-RS" dirty="0">
                <a:latin typeface="Calibri" panose="020F0502020204030204" pitchFamily="34" charset="0"/>
              </a:rPr>
              <a:t>Сазнања о савременој информационо-комуникационој технологији  (рачунар, паметни телефони,таблети , виртуелна стварност, интернет, е-учење, учење на даљину....) и њиховим потенцијалима, даје широке могућности  </a:t>
            </a:r>
            <a:r>
              <a:rPr lang="sr-Cyrl-RS" dirty="0" smtClean="0">
                <a:latin typeface="Calibri" panose="020F0502020204030204" pitchFamily="34" charset="0"/>
              </a:rPr>
              <a:t>родитељима </a:t>
            </a:r>
            <a:r>
              <a:rPr lang="sr-Cyrl-RS" dirty="0">
                <a:latin typeface="Calibri" panose="020F0502020204030204" pitchFamily="34" charset="0"/>
              </a:rPr>
              <a:t>за ефикасније коришћење слободног врема и организацију игре и учења</a:t>
            </a:r>
            <a:r>
              <a:rPr lang="sr-Cyrl-RS" dirty="0" smtClean="0">
                <a:latin typeface="Calibri" panose="020F0502020204030204" pitchFamily="34" charset="0"/>
              </a:rPr>
              <a:t>.</a:t>
            </a:r>
          </a:p>
          <a:p>
            <a:r>
              <a:rPr lang="sr-Cyrl-RS" dirty="0" smtClean="0">
                <a:latin typeface="Calibri" panose="020F0502020204030204" pitchFamily="34" charset="0"/>
              </a:rPr>
              <a:t> </a:t>
            </a:r>
            <a:r>
              <a:rPr lang="sr-Cyrl-RS" dirty="0">
                <a:latin typeface="Calibri" panose="020F0502020204030204" pitchFamily="34" charset="0"/>
              </a:rPr>
              <a:t>При избору садржаја ,потребно је промишљати о квалитету садржаја, тј. с којом намером је креиран и коју поруку шаље деци и ставити их  у функцију дететовог развоја</a:t>
            </a:r>
            <a:r>
              <a:rPr lang="sr-Cyrl-RS" dirty="0"/>
              <a:t>. </a:t>
            </a:r>
            <a:endParaRPr lang="en-US" dirty="0">
              <a:latin typeface="Calibri" panose="020F0502020204030204" pitchFamily="34" charset="0"/>
            </a:endParaRPr>
          </a:p>
        </p:txBody>
      </p:sp>
    </p:spTree>
    <p:extLst>
      <p:ext uri="{BB962C8B-B14F-4D97-AF65-F5344CB8AC3E}">
        <p14:creationId xmlns:p14="http://schemas.microsoft.com/office/powerpoint/2010/main" val="2152026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3" y="685800"/>
            <a:ext cx="7514035" cy="1185333"/>
          </a:xfrm>
        </p:spPr>
        <p:txBody>
          <a:bodyPr>
            <a:normAutofit/>
          </a:bodyPr>
          <a:lstStyle/>
          <a:p>
            <a:r>
              <a:rPr lang="sr-Cyrl-RS" sz="2800" b="1" dirty="0">
                <a:latin typeface="Calibri" panose="020F0502020204030204" pitchFamily="34" charset="0"/>
              </a:rPr>
              <a:t>САВЕТИ </a:t>
            </a:r>
            <a:r>
              <a:rPr lang="sr-Latn-RS" sz="2800" b="1" dirty="0">
                <a:latin typeface="Calibri" panose="020F0502020204030204" pitchFamily="34" charset="0"/>
              </a:rPr>
              <a:t>ЗА РОДИТЕЉЕ</a:t>
            </a:r>
            <a:endParaRPr lang="en-US" sz="2800" dirty="0">
              <a:latin typeface="Calibri" panose="020F0502020204030204" pitchFamily="34" charset="0"/>
            </a:endParaRPr>
          </a:p>
        </p:txBody>
      </p:sp>
      <p:sp>
        <p:nvSpPr>
          <p:cNvPr id="3" name="Content Placeholder 2"/>
          <p:cNvSpPr>
            <a:spLocks noGrp="1"/>
          </p:cNvSpPr>
          <p:nvPr>
            <p:ph idx="1"/>
          </p:nvPr>
        </p:nvSpPr>
        <p:spPr>
          <a:xfrm>
            <a:off x="838201" y="1998133"/>
            <a:ext cx="5416550" cy="3793067"/>
          </a:xfrm>
        </p:spPr>
        <p:txBody>
          <a:bodyPr>
            <a:normAutofit lnSpcReduction="10000"/>
          </a:bodyPr>
          <a:lstStyle/>
          <a:p>
            <a:pPr>
              <a:lnSpc>
                <a:spcPct val="90000"/>
              </a:lnSpc>
            </a:pPr>
            <a:r>
              <a:rPr lang="sr-Latn-RS" sz="1800" dirty="0">
                <a:latin typeface="Calibri" panose="020F0502020204030204" pitchFamily="34" charset="0"/>
              </a:rPr>
              <a:t>Користите </a:t>
            </a:r>
            <a:r>
              <a:rPr lang="sr-Latn-RS" sz="1800" b="1" dirty="0">
                <a:latin typeface="Calibri" panose="020F0502020204030204" pitchFamily="34" charset="0"/>
              </a:rPr>
              <a:t>ПЕГИ </a:t>
            </a:r>
            <a:r>
              <a:rPr lang="sr-Latn-RS" sz="1800" dirty="0">
                <a:latin typeface="Calibri" panose="020F0502020204030204" pitchFamily="34" charset="0"/>
              </a:rPr>
              <a:t>систем који је једноставан. </a:t>
            </a:r>
            <a:endParaRPr lang="sr-Cyrl-RS" sz="1800" dirty="0">
              <a:latin typeface="Calibri" panose="020F0502020204030204" pitchFamily="34" charset="0"/>
            </a:endParaRPr>
          </a:p>
          <a:p>
            <a:pPr marL="114300" indent="0">
              <a:lnSpc>
                <a:spcPct val="90000"/>
              </a:lnSpc>
              <a:buNone/>
            </a:pPr>
            <a:r>
              <a:rPr lang="sr-Latn-RS" sz="1800" b="1" dirty="0">
                <a:latin typeface="Calibri" panose="020F0502020204030204" pitchFamily="34" charset="0"/>
              </a:rPr>
              <a:t>Важно</a:t>
            </a:r>
            <a:r>
              <a:rPr lang="sr-Cyrl-RS" sz="1800" b="1" dirty="0">
                <a:latin typeface="Calibri" panose="020F0502020204030204" pitchFamily="34" charset="0"/>
              </a:rPr>
              <a:t>!!!!</a:t>
            </a:r>
          </a:p>
          <a:p>
            <a:pPr>
              <a:lnSpc>
                <a:spcPct val="90000"/>
              </a:lnSpc>
            </a:pPr>
            <a:r>
              <a:rPr lang="sr-Latn-RS" sz="1800" dirty="0">
                <a:latin typeface="Calibri" panose="020F0502020204030204" pitchFamily="34" charset="0"/>
              </a:rPr>
              <a:t> </a:t>
            </a:r>
            <a:r>
              <a:rPr lang="sr-Cyrl-RS" sz="1800" dirty="0">
                <a:latin typeface="Calibri" panose="020F0502020204030204" pitchFamily="34" charset="0"/>
              </a:rPr>
              <a:t>Д</a:t>
            </a:r>
            <a:r>
              <a:rPr lang="sr-Latn-RS" sz="1800" dirty="0">
                <a:latin typeface="Calibri" panose="020F0502020204030204" pitchFamily="34" charset="0"/>
              </a:rPr>
              <a:t>а уочите стандардизовану ознаку и на основу тога процените да ли је садржај адекватан за Ваше дете и помаже родитељима </a:t>
            </a:r>
            <a:r>
              <a:rPr lang="sr-Cyrl-RS" sz="1800" dirty="0">
                <a:latin typeface="Calibri" panose="020F0502020204030204" pitchFamily="34" charset="0"/>
              </a:rPr>
              <a:t>д</a:t>
            </a:r>
            <a:r>
              <a:rPr lang="sr-Latn-RS" sz="1800" dirty="0">
                <a:latin typeface="Calibri" panose="020F0502020204030204" pitchFamily="34" charset="0"/>
              </a:rPr>
              <a:t>а препоруче адекватан дигитални садржај</a:t>
            </a:r>
            <a:r>
              <a:rPr lang="sr-Cyrl-RS" sz="1800" dirty="0">
                <a:latin typeface="Calibri" panose="020F0502020204030204" pitchFamily="34" charset="0"/>
              </a:rPr>
              <a:t>?</a:t>
            </a:r>
          </a:p>
          <a:p>
            <a:pPr>
              <a:lnSpc>
                <a:spcPct val="90000"/>
              </a:lnSpc>
            </a:pPr>
            <a:endParaRPr lang="sr-Cyrl-RS" sz="1800" dirty="0">
              <a:latin typeface="Calibri" panose="020F0502020204030204" pitchFamily="34" charset="0"/>
            </a:endParaRPr>
          </a:p>
          <a:p>
            <a:pPr marL="114300" indent="0">
              <a:lnSpc>
                <a:spcPct val="90000"/>
              </a:lnSpc>
              <a:buNone/>
            </a:pPr>
            <a:r>
              <a:rPr lang="sr-Cyrl-RS" sz="1800" b="1" dirty="0">
                <a:latin typeface="Calibri" panose="020F0502020204030204" pitchFamily="34" charset="0"/>
              </a:rPr>
              <a:t>Пример 1</a:t>
            </a:r>
            <a:endParaRPr lang="sr-Cyrl-RS" sz="1800" dirty="0">
              <a:latin typeface="Calibri" panose="020F0502020204030204" pitchFamily="34" charset="0"/>
            </a:endParaRPr>
          </a:p>
          <a:p>
            <a:pPr marL="114300" indent="0">
              <a:lnSpc>
                <a:spcPct val="90000"/>
              </a:lnSpc>
              <a:buNone/>
            </a:pPr>
            <a:r>
              <a:rPr lang="sr-Cyrl-RS" sz="1800" dirty="0">
                <a:latin typeface="Calibri" panose="020F0502020204030204" pitchFamily="34" charset="0"/>
              </a:rPr>
              <a:t>Погодан за све узрасте</a:t>
            </a:r>
          </a:p>
          <a:p>
            <a:pPr marL="114300" indent="0">
              <a:lnSpc>
                <a:spcPct val="90000"/>
              </a:lnSpc>
              <a:buNone/>
            </a:pPr>
            <a:r>
              <a:rPr lang="sr-Latn-RS" sz="1800" dirty="0">
                <a:latin typeface="Calibri" panose="020F0502020204030204" pitchFamily="34" charset="0"/>
              </a:rPr>
              <a:t>Поред наведених ознака за узрасте (7,12, 16,18,), ПЕГИ систем дефинише и ознаке које описују врсту садржаја која се налази у игрицама:</a:t>
            </a:r>
            <a:endParaRPr lang="en-US" sz="1800" dirty="0">
              <a:latin typeface="Calibri" panose="020F0502020204030204" pitchFamily="34" charset="0"/>
            </a:endParaRPr>
          </a:p>
          <a:p>
            <a:pPr marL="114300" indent="0">
              <a:lnSpc>
                <a:spcPct val="90000"/>
              </a:lnSpc>
              <a:buNone/>
            </a:pPr>
            <a:endParaRPr lang="en-US" sz="1100" dirty="0"/>
          </a:p>
        </p:txBody>
      </p:sp>
      <p:pic>
        <p:nvPicPr>
          <p:cNvPr id="4" name="Picture 3" descr="C:\Users\Goca\Desktop\1.jpg"/>
          <p:cNvPicPr/>
          <p:nvPr/>
        </p:nvPicPr>
        <p:blipFill>
          <a:blip r:embed="rId3">
            <a:extLst>
              <a:ext uri="{28A0092B-C50C-407E-A947-70E740481C1C}">
                <a14:useLocalDpi xmlns:a14="http://schemas.microsoft.com/office/drawing/2010/main" val="0"/>
              </a:ext>
            </a:extLst>
          </a:blip>
          <a:stretch>
            <a:fillRect/>
          </a:stretch>
        </p:blipFill>
        <p:spPr bwMode="auto">
          <a:xfrm>
            <a:off x="6477000" y="2286000"/>
            <a:ext cx="2325970" cy="2497233"/>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52442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xmlns="" id="{E9D059B6-ADD8-488A-B346-63289E90D13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09576" y="-4763"/>
            <a:ext cx="3761187" cy="6862763"/>
            <a:chOff x="2928938" y="-4763"/>
            <a:chExt cx="5014912" cy="6862763"/>
          </a:xfrm>
        </p:grpSpPr>
        <p:sp>
          <p:nvSpPr>
            <p:cNvPr id="8" name="Freeform 6">
              <a:extLst>
                <a:ext uri="{FF2B5EF4-FFF2-40B4-BE49-F238E27FC236}">
                  <a16:creationId xmlns:a16="http://schemas.microsoft.com/office/drawing/2014/main" xmlns="" id="{F69B42B4-BC82-4495-A6F9-A28167B56A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 name="Freeform 7">
              <a:extLst>
                <a:ext uri="{FF2B5EF4-FFF2-40B4-BE49-F238E27FC236}">
                  <a16:creationId xmlns:a16="http://schemas.microsoft.com/office/drawing/2014/main" xmlns="" id="{83CC168C-2AD4-4FFB-9F25-420ED6514C7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0" name="Freeform 9">
              <a:extLst>
                <a:ext uri="{FF2B5EF4-FFF2-40B4-BE49-F238E27FC236}">
                  <a16:creationId xmlns:a16="http://schemas.microsoft.com/office/drawing/2014/main" xmlns="" id="{6C9F369A-6158-4AE8-BA04-138A9DFFAE0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5" name="Freeform 10">
              <a:extLst>
                <a:ext uri="{FF2B5EF4-FFF2-40B4-BE49-F238E27FC236}">
                  <a16:creationId xmlns:a16="http://schemas.microsoft.com/office/drawing/2014/main" xmlns="" id="{FC7B1DF4-AD98-42A8-820F-667A3DCC40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2" name="Freeform 11">
              <a:extLst>
                <a:ext uri="{FF2B5EF4-FFF2-40B4-BE49-F238E27FC236}">
                  <a16:creationId xmlns:a16="http://schemas.microsoft.com/office/drawing/2014/main" xmlns="" id="{61C58B74-3656-4FD5-AC47-EE3A59EBB8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 name="Freeform 12">
              <a:extLst>
                <a:ext uri="{FF2B5EF4-FFF2-40B4-BE49-F238E27FC236}">
                  <a16:creationId xmlns:a16="http://schemas.microsoft.com/office/drawing/2014/main" xmlns="" id="{8B349A01-D803-4A18-B608-47BFCED434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4" name="Rectangle 14">
            <a:extLst>
              <a:ext uri="{FF2B5EF4-FFF2-40B4-BE49-F238E27FC236}">
                <a16:creationId xmlns:a16="http://schemas.microsoft.com/office/drawing/2014/main" xmlns="" id="{15655827-B42D-4180-88D3-D83F25E4B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a:effectLst/>
        </p:spPr>
        <p:txBody>
          <a:bodyPr rtlCol="0" anchor="ctr"/>
          <a:lstStyle/>
          <a:p>
            <a:pPr algn="ctr"/>
            <a:endParaRPr lang="en-US"/>
          </a:p>
        </p:txBody>
      </p:sp>
      <p:sp>
        <p:nvSpPr>
          <p:cNvPr id="16" name="Freeform: Shape 16">
            <a:extLst>
              <a:ext uri="{FF2B5EF4-FFF2-40B4-BE49-F238E27FC236}">
                <a16:creationId xmlns:a16="http://schemas.microsoft.com/office/drawing/2014/main" xmlns="" id="{24ACCB06-563C-4ADE-B4D6-1FE9F723C7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3955594"/>
            <a:ext cx="137171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sp>
      <p:sp>
        <p:nvSpPr>
          <p:cNvPr id="19" name="Freeform: Shape 18">
            <a:extLst>
              <a:ext uri="{FF2B5EF4-FFF2-40B4-BE49-F238E27FC236}">
                <a16:creationId xmlns:a16="http://schemas.microsoft.com/office/drawing/2014/main" xmlns="" id="{40761ECD-D92B-46AE-82CA-640023D282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3220098"/>
            <a:ext cx="2182534"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sp>
      <p:sp>
        <p:nvSpPr>
          <p:cNvPr id="21" name="Freeform: Shape 20">
            <a:extLst>
              <a:ext uri="{FF2B5EF4-FFF2-40B4-BE49-F238E27FC236}">
                <a16:creationId xmlns:a16="http://schemas.microsoft.com/office/drawing/2014/main" xmlns="" id="{9A928607-C55C-40FD-B2DF-6CD6A7226A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2845509"/>
            <a:ext cx="311241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sp>
      <p:sp>
        <p:nvSpPr>
          <p:cNvPr id="23" name="Freeform: Shape 22">
            <a:extLst>
              <a:ext uri="{FF2B5EF4-FFF2-40B4-BE49-F238E27FC236}">
                <a16:creationId xmlns:a16="http://schemas.microsoft.com/office/drawing/2014/main" xmlns="" id="{400A20C1-29A4-43E0-AB15-7931F76F8C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3332410"/>
            <a:ext cx="2039659"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sp>
      <p:sp>
        <p:nvSpPr>
          <p:cNvPr id="2" name="Title 1"/>
          <p:cNvSpPr>
            <a:spLocks noGrp="1"/>
          </p:cNvSpPr>
          <p:nvPr>
            <p:ph type="title"/>
          </p:nvPr>
        </p:nvSpPr>
        <p:spPr>
          <a:xfrm>
            <a:off x="1633655" y="457200"/>
            <a:ext cx="6858000" cy="4949597"/>
          </a:xfrm>
        </p:spPr>
        <p:txBody>
          <a:bodyPr vert="horz" lIns="91440" tIns="45720" rIns="91440" bIns="45720" rtlCol="0" anchor="b">
            <a:noAutofit/>
          </a:bodyPr>
          <a:lstStyle/>
          <a:p>
            <a:pPr algn="l">
              <a:lnSpc>
                <a:spcPct val="90000"/>
              </a:lnSpc>
            </a:pPr>
            <a:r>
              <a:rPr lang="sr-Cyrl-RS" sz="2400" b="1" dirty="0" smtClean="0">
                <a:latin typeface="Calibri" panose="020F0502020204030204" pitchFamily="34" charset="0"/>
              </a:rPr>
              <a:t/>
            </a:r>
            <a:br>
              <a:rPr lang="sr-Cyrl-RS" sz="2400" b="1" dirty="0" smtClean="0">
                <a:latin typeface="Calibri" panose="020F0502020204030204" pitchFamily="34" charset="0"/>
              </a:rPr>
            </a:br>
            <a:r>
              <a:rPr lang="sr-Cyrl-RS" sz="2400" b="1" dirty="0">
                <a:latin typeface="Calibri" panose="020F0502020204030204" pitchFamily="34" charset="0"/>
              </a:rPr>
              <a:t/>
            </a:r>
            <a:br>
              <a:rPr lang="sr-Cyrl-RS" sz="2400" b="1" dirty="0">
                <a:latin typeface="Calibri" panose="020F0502020204030204" pitchFamily="34" charset="0"/>
              </a:rPr>
            </a:br>
            <a:r>
              <a:rPr lang="sr-Cyrl-RS" sz="2400" b="1" dirty="0" smtClean="0">
                <a:latin typeface="Calibri" panose="020F0502020204030204" pitchFamily="34" charset="0"/>
              </a:rPr>
              <a:t/>
            </a:r>
            <a:br>
              <a:rPr lang="sr-Cyrl-RS" sz="2400" b="1" dirty="0" smtClean="0">
                <a:latin typeface="Calibri" panose="020F0502020204030204" pitchFamily="34" charset="0"/>
              </a:rPr>
            </a:br>
            <a:r>
              <a:rPr lang="sr-Cyrl-RS" sz="2400" b="1" dirty="0">
                <a:latin typeface="Calibri" panose="020F0502020204030204" pitchFamily="34" charset="0"/>
              </a:rPr>
              <a:t/>
            </a:r>
            <a:br>
              <a:rPr lang="sr-Cyrl-RS" sz="2400" b="1" dirty="0">
                <a:latin typeface="Calibri" panose="020F0502020204030204" pitchFamily="34" charset="0"/>
              </a:rPr>
            </a:br>
            <a:r>
              <a:rPr lang="sr-Cyrl-RS" sz="2400" b="1" dirty="0" smtClean="0">
                <a:latin typeface="Calibri" panose="020F0502020204030204" pitchFamily="34" charset="0"/>
              </a:rPr>
              <a:t/>
            </a:r>
            <a:br>
              <a:rPr lang="sr-Cyrl-RS" sz="2400" b="1" dirty="0" smtClean="0">
                <a:latin typeface="Calibri" panose="020F0502020204030204" pitchFamily="34" charset="0"/>
              </a:rPr>
            </a:br>
            <a:r>
              <a:rPr lang="sr-Cyrl-RS" sz="2400" b="1" dirty="0" smtClean="0">
                <a:latin typeface="Calibri" panose="020F0502020204030204" pitchFamily="34" charset="0"/>
              </a:rPr>
              <a:t/>
            </a:r>
            <a:br>
              <a:rPr lang="sr-Cyrl-RS" sz="2400" b="1" dirty="0" smtClean="0">
                <a:latin typeface="Calibri" panose="020F0502020204030204" pitchFamily="34" charset="0"/>
              </a:rPr>
            </a:br>
            <a:r>
              <a:rPr lang="sr-Cyrl-RS" sz="2400" b="1" dirty="0">
                <a:latin typeface="Calibri" panose="020F0502020204030204" pitchFamily="34" charset="0"/>
              </a:rPr>
              <a:t/>
            </a:r>
            <a:br>
              <a:rPr lang="sr-Cyrl-RS" sz="2400" b="1" dirty="0">
                <a:latin typeface="Calibri" panose="020F0502020204030204" pitchFamily="34" charset="0"/>
              </a:rPr>
            </a:br>
            <a:r>
              <a:rPr lang="en-US" sz="2800" b="1" dirty="0" smtClean="0">
                <a:latin typeface="Calibri" panose="020F0502020204030204" pitchFamily="34" charset="0"/>
              </a:rPr>
              <a:t>САДРЖАЈ:</a:t>
            </a:r>
            <a:r>
              <a:rPr lang="en-US" sz="2400" b="1" dirty="0">
                <a:latin typeface="Calibri" panose="020F0502020204030204" pitchFamily="34" charset="0"/>
              </a:rPr>
              <a:t/>
            </a:r>
            <a:br>
              <a:rPr lang="en-US" sz="2400" b="1" dirty="0">
                <a:latin typeface="Calibri" panose="020F0502020204030204" pitchFamily="34" charset="0"/>
              </a:rPr>
            </a:br>
            <a:r>
              <a:rPr lang="en-US" sz="2400" b="1" dirty="0">
                <a:latin typeface="Calibri" panose="020F0502020204030204" pitchFamily="34" charset="0"/>
              </a:rPr>
              <a:t/>
            </a:r>
            <a:br>
              <a:rPr lang="en-US" sz="2400" b="1" dirty="0">
                <a:latin typeface="Calibri" panose="020F0502020204030204" pitchFamily="34" charset="0"/>
              </a:rPr>
            </a:br>
            <a:r>
              <a:rPr lang="en-US" sz="2400" b="1" dirty="0" smtClean="0">
                <a:latin typeface="Calibri" panose="020F0502020204030204" pitchFamily="34" charset="0"/>
                <a:sym typeface="Wingdings 2"/>
              </a:rPr>
              <a:t></a:t>
            </a:r>
            <a:r>
              <a:rPr lang="en-US" sz="2400" b="1" dirty="0" err="1">
                <a:latin typeface="Calibri" panose="020F0502020204030204" pitchFamily="34" charset="0"/>
              </a:rPr>
              <a:t>Дигитална</a:t>
            </a:r>
            <a:r>
              <a:rPr lang="en-US" sz="2400" b="1" dirty="0">
                <a:latin typeface="Calibri" panose="020F0502020204030204" pitchFamily="34" charset="0"/>
              </a:rPr>
              <a:t> </a:t>
            </a:r>
            <a:r>
              <a:rPr lang="en-US" sz="2400" b="1" dirty="0" err="1">
                <a:latin typeface="Calibri" panose="020F0502020204030204" pitchFamily="34" charset="0"/>
              </a:rPr>
              <a:t>технологија</a:t>
            </a:r>
            <a:r>
              <a:rPr lang="en-US" sz="2400" b="1" dirty="0">
                <a:latin typeface="Calibri" panose="020F0502020204030204" pitchFamily="34" charset="0"/>
              </a:rPr>
              <a:t> –</a:t>
            </a:r>
            <a:r>
              <a:rPr lang="en-US" sz="2400" b="1" dirty="0" err="1">
                <a:latin typeface="Calibri" panose="020F0502020204030204" pitchFamily="34" charset="0"/>
              </a:rPr>
              <a:t>дете-игра-учење-родитељ</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Развојне</a:t>
            </a:r>
            <a:r>
              <a:rPr lang="en-US" sz="2400" b="1" dirty="0">
                <a:latin typeface="Calibri" panose="020F0502020204030204" pitchFamily="34" charset="0"/>
              </a:rPr>
              <a:t> </a:t>
            </a:r>
            <a:r>
              <a:rPr lang="en-US" sz="2400" b="1" dirty="0" err="1">
                <a:latin typeface="Calibri" panose="020F0502020204030204" pitchFamily="34" charset="0"/>
              </a:rPr>
              <a:t>фазе</a:t>
            </a:r>
            <a:r>
              <a:rPr lang="en-US" sz="2400" b="1" dirty="0">
                <a:latin typeface="Calibri" panose="020F0502020204030204" pitchFamily="34" charset="0"/>
              </a:rPr>
              <a:t> </a:t>
            </a:r>
            <a:r>
              <a:rPr lang="en-US" sz="2400" b="1" dirty="0" err="1">
                <a:latin typeface="Calibri" panose="020F0502020204030204" pitchFamily="34" charset="0"/>
              </a:rPr>
              <a:t>животног</a:t>
            </a:r>
            <a:r>
              <a:rPr lang="en-US" sz="2400" b="1" dirty="0">
                <a:latin typeface="Calibri" panose="020F0502020204030204" pitchFamily="34" charset="0"/>
              </a:rPr>
              <a:t> </a:t>
            </a:r>
            <a:r>
              <a:rPr lang="en-US" sz="2400" b="1" dirty="0" err="1">
                <a:latin typeface="Calibri" panose="020F0502020204030204" pitchFamily="34" charset="0"/>
              </a:rPr>
              <a:t>циклуса</a:t>
            </a:r>
            <a:r>
              <a:rPr lang="en-US" sz="2400" b="1" dirty="0">
                <a:latin typeface="Calibri" panose="020F0502020204030204" pitchFamily="34" charset="0"/>
              </a:rPr>
              <a:t> </a:t>
            </a:r>
            <a:r>
              <a:rPr lang="en-US" sz="2400" b="1" dirty="0" err="1">
                <a:latin typeface="Calibri" panose="020F0502020204030204" pitchFamily="34" charset="0"/>
              </a:rPr>
              <a:t>деце</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Слободно</a:t>
            </a:r>
            <a:r>
              <a:rPr lang="en-US" sz="2400" b="1" dirty="0">
                <a:latin typeface="Calibri" panose="020F0502020204030204" pitchFamily="34" charset="0"/>
              </a:rPr>
              <a:t> </a:t>
            </a:r>
            <a:r>
              <a:rPr lang="en-US" sz="2400" b="1" dirty="0" err="1">
                <a:latin typeface="Calibri" panose="020F0502020204030204" pitchFamily="34" charset="0"/>
              </a:rPr>
              <a:t>време</a:t>
            </a:r>
            <a:r>
              <a:rPr lang="en-US" sz="2400" b="1" dirty="0">
                <a:latin typeface="Calibri" panose="020F0502020204030204" pitchFamily="34" charset="0"/>
              </a:rPr>
              <a:t> </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Игра-учење</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Улога</a:t>
            </a:r>
            <a:r>
              <a:rPr lang="en-US" sz="2400" b="1" dirty="0">
                <a:latin typeface="Calibri" panose="020F0502020204030204" pitchFamily="34" charset="0"/>
              </a:rPr>
              <a:t> </a:t>
            </a:r>
            <a:r>
              <a:rPr lang="en-US" sz="2400" b="1" dirty="0" err="1">
                <a:latin typeface="Calibri" panose="020F0502020204030204" pitchFamily="34" charset="0"/>
              </a:rPr>
              <a:t>родитеља</a:t>
            </a:r>
            <a:r>
              <a:rPr lang="en-US" sz="2400" b="1" dirty="0">
                <a:latin typeface="Calibri" panose="020F0502020204030204" pitchFamily="34" charset="0"/>
              </a:rPr>
              <a:t>  у </a:t>
            </a:r>
            <a:r>
              <a:rPr lang="en-US" sz="2400" b="1" dirty="0" err="1">
                <a:latin typeface="Calibri" panose="020F0502020204030204" pitchFamily="34" charset="0"/>
              </a:rPr>
              <a:t>организацији</a:t>
            </a:r>
            <a:r>
              <a:rPr lang="en-US" sz="2400" b="1" dirty="0">
                <a:latin typeface="Calibri" panose="020F0502020204030204" pitchFamily="34" charset="0"/>
              </a:rPr>
              <a:t> </a:t>
            </a:r>
            <a:r>
              <a:rPr lang="en-US" sz="2400" b="1" dirty="0" err="1">
                <a:latin typeface="Calibri" panose="020F0502020204030204" pitchFamily="34" charset="0"/>
              </a:rPr>
              <a:t>активности</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Родитељ</a:t>
            </a:r>
            <a:r>
              <a:rPr lang="en-US" sz="2400" b="1" dirty="0">
                <a:latin typeface="Calibri" panose="020F0502020204030204" pitchFamily="34" charset="0"/>
              </a:rPr>
              <a:t> и </a:t>
            </a:r>
            <a:r>
              <a:rPr lang="en-US" sz="2400" b="1" dirty="0" err="1">
                <a:latin typeface="Calibri" panose="020F0502020204030204" pitchFamily="34" charset="0"/>
              </a:rPr>
              <a:t>дигиталне</a:t>
            </a:r>
            <a:r>
              <a:rPr lang="en-US" sz="2400" b="1" dirty="0">
                <a:latin typeface="Calibri" panose="020F0502020204030204" pitchFamily="34" charset="0"/>
              </a:rPr>
              <a:t> </a:t>
            </a:r>
            <a:r>
              <a:rPr lang="en-US" sz="2400" b="1" dirty="0" err="1">
                <a:latin typeface="Calibri" panose="020F0502020204030204" pitchFamily="34" charset="0"/>
              </a:rPr>
              <a:t>технологије</a:t>
            </a:r>
            <a:r>
              <a:rPr lang="en-US" sz="2400" b="1" dirty="0">
                <a:latin typeface="Calibri" panose="020F0502020204030204" pitchFamily="34" charset="0"/>
              </a:rPr>
              <a:t> </a:t>
            </a:r>
            <a:r>
              <a:rPr lang="en-US" sz="2400" b="1" dirty="0" err="1">
                <a:latin typeface="Calibri" panose="020F0502020204030204" pitchFamily="34" charset="0"/>
              </a:rPr>
              <a:t>за</a:t>
            </a:r>
            <a:r>
              <a:rPr lang="en-US" sz="2400" b="1" dirty="0">
                <a:latin typeface="Calibri" panose="020F0502020204030204" pitchFamily="34" charset="0"/>
              </a:rPr>
              <a:t> </a:t>
            </a:r>
            <a:r>
              <a:rPr lang="en-US" sz="2400" b="1" dirty="0" err="1">
                <a:latin typeface="Calibri" panose="020F0502020204030204" pitchFamily="34" charset="0"/>
              </a:rPr>
              <a:t>игру</a:t>
            </a:r>
            <a:r>
              <a:rPr lang="en-US" sz="2400" b="1" dirty="0">
                <a:latin typeface="Calibri" panose="020F0502020204030204" pitchFamily="34" charset="0"/>
              </a:rPr>
              <a:t> и </a:t>
            </a:r>
            <a:r>
              <a:rPr lang="en-US" sz="2400" b="1" dirty="0" err="1">
                <a:latin typeface="Calibri" panose="020F0502020204030204" pitchFamily="34" charset="0"/>
              </a:rPr>
              <a:t>учење</a:t>
            </a:r>
            <a:r>
              <a:rPr lang="en-US" sz="2400" b="1" dirty="0">
                <a:latin typeface="Calibri" panose="020F0502020204030204" pitchFamily="34" charset="0"/>
              </a:rPr>
              <a:t> </a:t>
            </a:r>
            <a:r>
              <a:rPr lang="en-US" sz="2400" dirty="0">
                <a:latin typeface="Calibri" panose="020F0502020204030204" pitchFamily="34" charset="0"/>
              </a:rPr>
              <a:t/>
            </a:r>
            <a:br>
              <a:rPr lang="en-US" sz="2400" dirty="0">
                <a:latin typeface="Calibri" panose="020F0502020204030204" pitchFamily="34" charset="0"/>
              </a:rPr>
            </a:br>
            <a:r>
              <a:rPr lang="en-US" sz="2400" dirty="0">
                <a:latin typeface="Calibri" panose="020F0502020204030204" pitchFamily="34" charset="0"/>
                <a:sym typeface="Wingdings 2"/>
              </a:rPr>
              <a:t></a:t>
            </a:r>
            <a:r>
              <a:rPr lang="en-US" sz="2400" b="1" dirty="0" err="1">
                <a:latin typeface="Calibri" panose="020F0502020204030204" pitchFamily="34" charset="0"/>
              </a:rPr>
              <a:t>Савети</a:t>
            </a:r>
            <a:r>
              <a:rPr lang="en-US" sz="2400" b="1" dirty="0">
                <a:latin typeface="Calibri" panose="020F0502020204030204" pitchFamily="34" charset="0"/>
              </a:rPr>
              <a:t> </a:t>
            </a:r>
            <a:r>
              <a:rPr lang="en-US" sz="2400" b="1" dirty="0" err="1">
                <a:latin typeface="Calibri" panose="020F0502020204030204" pitchFamily="34" charset="0"/>
              </a:rPr>
              <a:t>за</a:t>
            </a:r>
            <a:r>
              <a:rPr lang="en-US" sz="2400" b="1" dirty="0">
                <a:latin typeface="Calibri" panose="020F0502020204030204" pitchFamily="34" charset="0"/>
              </a:rPr>
              <a:t> </a:t>
            </a:r>
            <a:r>
              <a:rPr lang="en-US" sz="2400" b="1" dirty="0" err="1">
                <a:latin typeface="Calibri" panose="020F0502020204030204" pitchFamily="34" charset="0"/>
              </a:rPr>
              <a:t>родитеље</a:t>
            </a:r>
            <a:r>
              <a:rPr lang="en-US" sz="2400" b="1" dirty="0">
                <a:latin typeface="Calibri" panose="020F0502020204030204" pitchFamily="34" charset="0"/>
              </a:rPr>
              <a:t/>
            </a:r>
            <a:br>
              <a:rPr lang="en-US" sz="2400" b="1" dirty="0">
                <a:latin typeface="Calibri" panose="020F0502020204030204" pitchFamily="34" charset="0"/>
              </a:rPr>
            </a:br>
            <a:r>
              <a:rPr lang="en-US" sz="2400" b="1" dirty="0">
                <a:latin typeface="Calibri" panose="020F0502020204030204" pitchFamily="34" charset="0"/>
                <a:sym typeface="Wingdings 2"/>
              </a:rPr>
              <a:t></a:t>
            </a:r>
            <a:r>
              <a:rPr lang="en-US" sz="2400" b="1" dirty="0" err="1">
                <a:latin typeface="Calibri" panose="020F0502020204030204" pitchFamily="34" charset="0"/>
              </a:rPr>
              <a:t>Онлајн</a:t>
            </a:r>
            <a:r>
              <a:rPr lang="en-US" sz="2400" b="1" dirty="0">
                <a:latin typeface="Calibri" panose="020F0502020204030204" pitchFamily="34" charset="0"/>
              </a:rPr>
              <a:t> </a:t>
            </a:r>
            <a:r>
              <a:rPr lang="en-US" sz="2400" b="1" dirty="0" err="1">
                <a:latin typeface="Calibri" panose="020F0502020204030204" pitchFamily="34" charset="0"/>
              </a:rPr>
              <a:t>активности</a:t>
            </a:r>
            <a:endParaRPr lang="en-US" sz="2400" dirty="0">
              <a:latin typeface="Calibri" panose="020F0502020204030204" pitchFamily="34" charset="0"/>
            </a:endParaRPr>
          </a:p>
        </p:txBody>
      </p:sp>
    </p:spTree>
    <p:extLst>
      <p:ext uri="{BB962C8B-B14F-4D97-AF65-F5344CB8AC3E}">
        <p14:creationId xmlns:p14="http://schemas.microsoft.com/office/powerpoint/2010/main" val="3071740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3" y="685800"/>
            <a:ext cx="7514035" cy="1185333"/>
          </a:xfrm>
        </p:spPr>
        <p:txBody>
          <a:bodyPr>
            <a:normAutofit/>
          </a:bodyPr>
          <a:lstStyle/>
          <a:p>
            <a:r>
              <a:rPr lang="sr-Cyrl-RS" sz="2800" b="1" dirty="0">
                <a:latin typeface="Calibri" panose="020F0502020204030204" pitchFamily="34" charset="0"/>
              </a:rPr>
              <a:t>САВЕТИ </a:t>
            </a:r>
            <a:r>
              <a:rPr lang="sr-Latn-RS" sz="2800" b="1" dirty="0">
                <a:latin typeface="Calibri" panose="020F0502020204030204" pitchFamily="34" charset="0"/>
              </a:rPr>
              <a:t>ЗА РОДИТЕЉЕ</a:t>
            </a:r>
            <a:endParaRPr lang="en-US" sz="2800" dirty="0">
              <a:latin typeface="Calibri" panose="020F0502020204030204" pitchFamily="34" charset="0"/>
            </a:endParaRPr>
          </a:p>
        </p:txBody>
      </p:sp>
      <p:sp>
        <p:nvSpPr>
          <p:cNvPr id="3" name="Content Placeholder 2"/>
          <p:cNvSpPr>
            <a:spLocks noGrp="1"/>
          </p:cNvSpPr>
          <p:nvPr>
            <p:ph idx="1"/>
          </p:nvPr>
        </p:nvSpPr>
        <p:spPr>
          <a:xfrm>
            <a:off x="1113233" y="1998133"/>
            <a:ext cx="5141517" cy="3793067"/>
          </a:xfrm>
        </p:spPr>
        <p:txBody>
          <a:bodyPr>
            <a:normAutofit/>
          </a:bodyPr>
          <a:lstStyle/>
          <a:p>
            <a:pPr marL="114300" indent="0">
              <a:lnSpc>
                <a:spcPct val="90000"/>
              </a:lnSpc>
              <a:buNone/>
            </a:pPr>
            <a:r>
              <a:rPr lang="sr-Latn-RS" sz="2200" b="1" dirty="0">
                <a:latin typeface="Calibri" panose="020F0502020204030204" pitchFamily="34" charset="0"/>
              </a:rPr>
              <a:t>Пример</a:t>
            </a:r>
            <a:r>
              <a:rPr lang="sr-Cyrl-RS" sz="2200" b="1" dirty="0">
                <a:latin typeface="Calibri" panose="020F0502020204030204" pitchFamily="34" charset="0"/>
              </a:rPr>
              <a:t> 2 </a:t>
            </a:r>
            <a:endParaRPr lang="sr-Latn-RS" sz="2200" b="1" dirty="0">
              <a:latin typeface="Calibri" panose="020F0502020204030204" pitchFamily="34" charset="0"/>
            </a:endParaRPr>
          </a:p>
          <a:p>
            <a:pPr marL="114300" indent="0">
              <a:lnSpc>
                <a:spcPct val="90000"/>
              </a:lnSpc>
              <a:buNone/>
            </a:pPr>
            <a:r>
              <a:rPr lang="sr-Latn-RS" sz="2200" b="1" dirty="0">
                <a:latin typeface="Calibri" panose="020F0502020204030204" pitchFamily="34" charset="0"/>
              </a:rPr>
              <a:t>-</a:t>
            </a:r>
            <a:r>
              <a:rPr lang="sr-Cyrl-RS" sz="2200" dirty="0">
                <a:latin typeface="Calibri" panose="020F0502020204030204" pitchFamily="34" charset="0"/>
              </a:rPr>
              <a:t>Насиље</a:t>
            </a:r>
            <a:r>
              <a:rPr lang="sr-Latn-RS" sz="2200" dirty="0">
                <a:latin typeface="Calibri" panose="020F0502020204030204" pitchFamily="34" charset="0"/>
              </a:rPr>
              <a:t>-</a:t>
            </a:r>
            <a:endParaRPr lang="en-US" sz="2200" dirty="0">
              <a:latin typeface="Calibri" panose="020F0502020204030204" pitchFamily="34" charset="0"/>
            </a:endParaRPr>
          </a:p>
          <a:p>
            <a:pPr>
              <a:lnSpc>
                <a:spcPct val="90000"/>
              </a:lnSpc>
            </a:pPr>
            <a:r>
              <a:rPr lang="sr-Latn-RS" sz="2000" dirty="0">
                <a:latin typeface="Calibri" panose="020F0502020204030204" pitchFamily="34" charset="0"/>
              </a:rPr>
              <a:t>  У зависности од старосне категорије, игра може садржати призоре људи који се повређују или умиру, често користећи оружје, реално или не. Може такође приказати детаље о повредама, крв…</a:t>
            </a:r>
            <a:endParaRPr lang="en-US" sz="2000" dirty="0">
              <a:latin typeface="Calibri" panose="020F0502020204030204" pitchFamily="34" charset="0"/>
            </a:endParaRPr>
          </a:p>
          <a:p>
            <a:pPr>
              <a:lnSpc>
                <a:spcPct val="90000"/>
              </a:lnSpc>
            </a:pPr>
            <a:r>
              <a:rPr lang="sr-Latn-RS" sz="2000" dirty="0">
                <a:latin typeface="Calibri" panose="020F0502020204030204" pitchFamily="34" charset="0"/>
              </a:rPr>
              <a:t>Одговарајућа оцена узраста:  7, 12, 16, 18</a:t>
            </a:r>
            <a:endParaRPr lang="en-US" sz="2000" dirty="0">
              <a:latin typeface="Calibri" panose="020F0502020204030204" pitchFamily="34" charset="0"/>
            </a:endParaRPr>
          </a:p>
          <a:p>
            <a:pPr>
              <a:lnSpc>
                <a:spcPct val="90000"/>
              </a:lnSpc>
            </a:pPr>
            <a:endParaRPr lang="en-US" sz="2200" dirty="0"/>
          </a:p>
        </p:txBody>
      </p:sp>
      <p:pic>
        <p:nvPicPr>
          <p:cNvPr id="4" name="Picture 3" descr="C:\Users\Goca\Desktop\6.jpg"/>
          <p:cNvPicPr/>
          <p:nvPr/>
        </p:nvPicPr>
        <p:blipFill>
          <a:blip r:embed="rId3" cstate="print">
            <a:extLst>
              <a:ext uri="{28A0092B-C50C-407E-A947-70E740481C1C}">
                <a14:useLocalDpi xmlns:a14="http://schemas.microsoft.com/office/drawing/2010/main" val="0"/>
              </a:ext>
            </a:extLst>
          </a:blip>
          <a:stretch>
            <a:fillRect/>
          </a:stretch>
        </p:blipFill>
        <p:spPr bwMode="auto">
          <a:xfrm>
            <a:off x="6589430" y="2874971"/>
            <a:ext cx="2037837" cy="203783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33594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387993">
            <a:off x="1354828" y="1106811"/>
            <a:ext cx="7713604" cy="41974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1"/>
          <p:cNvSpPr/>
          <p:nvPr/>
        </p:nvSpPr>
        <p:spPr>
          <a:xfrm>
            <a:off x="1524000" y="2719569"/>
            <a:ext cx="6705600" cy="1200329"/>
          </a:xfrm>
          <a:prstGeom prst="rect">
            <a:avLst/>
          </a:prstGeom>
        </p:spPr>
        <p:txBody>
          <a:bodyPr wrap="square">
            <a:spAutoFit/>
          </a:bodyPr>
          <a:lstStyle/>
          <a:p>
            <a:pPr algn="ctr"/>
            <a:r>
              <a:rPr lang="sr-Cyrl-RS" sz="2400" b="1" dirty="0">
                <a:solidFill>
                  <a:srgbClr val="FFFF00"/>
                </a:solidFill>
                <a:latin typeface="Calibri" panose="020F0502020204030204" pitchFamily="34" charset="0"/>
              </a:rPr>
              <a:t>У ПЕГИ систему д</a:t>
            </a:r>
            <a:r>
              <a:rPr lang="sr-Latn-RS" sz="2400" b="1" dirty="0">
                <a:solidFill>
                  <a:srgbClr val="FFFF00"/>
                </a:solidFill>
                <a:latin typeface="Calibri" panose="020F0502020204030204" pitchFamily="34" charset="0"/>
              </a:rPr>
              <a:t>ате су </a:t>
            </a:r>
            <a:r>
              <a:rPr lang="sr-Cyrl-RS" sz="2400" b="1" dirty="0">
                <a:solidFill>
                  <a:srgbClr val="FFFF00"/>
                </a:solidFill>
                <a:latin typeface="Calibri" panose="020F0502020204030204" pitchFamily="34" charset="0"/>
              </a:rPr>
              <a:t>и </a:t>
            </a:r>
            <a:r>
              <a:rPr lang="sr-Latn-RS" sz="2400" b="1" dirty="0">
                <a:solidFill>
                  <a:srgbClr val="FFFF00"/>
                </a:solidFill>
                <a:latin typeface="Calibri" panose="020F0502020204030204" pitchFamily="34" charset="0"/>
              </a:rPr>
              <a:t>процене садржаја који</a:t>
            </a:r>
            <a:r>
              <a:rPr lang="sr-Cyrl-RS" sz="2400" b="1" dirty="0">
                <a:solidFill>
                  <a:srgbClr val="FFFF00"/>
                </a:solidFill>
                <a:latin typeface="Calibri" panose="020F0502020204030204" pitchFamily="34" charset="0"/>
              </a:rPr>
              <a:t> се </a:t>
            </a:r>
            <a:r>
              <a:rPr lang="sr-Latn-RS" sz="2400" b="1" dirty="0">
                <a:solidFill>
                  <a:srgbClr val="FFFF00"/>
                </a:solidFill>
                <a:latin typeface="Calibri" panose="020F0502020204030204" pitchFamily="34" charset="0"/>
              </a:rPr>
              <a:t> користе: ружан речник, страх-ужас,секс, лекови-алкохол,коцкање, дискриминација</a:t>
            </a:r>
            <a:r>
              <a:rPr lang="sr-Cyrl-RS" sz="2400" b="1" dirty="0">
                <a:solidFill>
                  <a:srgbClr val="FFFF00"/>
                </a:solidFill>
                <a:latin typeface="Calibri" panose="020F0502020204030204" pitchFamily="34" charset="0"/>
              </a:rPr>
              <a:t>.</a:t>
            </a:r>
            <a:endParaRPr lang="en-US" sz="24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741335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761999"/>
          </a:xfrm>
        </p:spPr>
        <p:txBody>
          <a:bodyPr>
            <a:normAutofit fontScale="90000"/>
          </a:bodyPr>
          <a:lstStyle/>
          <a:p>
            <a:r>
              <a:rPr lang="sr-Cyrl-RS" sz="3200" b="1" dirty="0" smtClean="0">
                <a:latin typeface="Calibri" panose="020F0502020204030204" pitchFamily="34" charset="0"/>
              </a:rPr>
              <a:t/>
            </a:r>
            <a:br>
              <a:rPr lang="sr-Cyrl-RS" sz="3200" b="1" dirty="0" smtClean="0">
                <a:latin typeface="Calibri" panose="020F0502020204030204" pitchFamily="34" charset="0"/>
              </a:rPr>
            </a:br>
            <a:r>
              <a:rPr lang="sr-Cyrl-RS" sz="3100" b="1" dirty="0" smtClean="0">
                <a:latin typeface="Calibri" panose="020F0502020204030204" pitchFamily="34" charset="0"/>
              </a:rPr>
              <a:t>ОНЛАЈН АКТИВНОСТИ</a:t>
            </a:r>
            <a:r>
              <a:rPr lang="sr-Cyrl-RS" sz="3200" b="1" dirty="0" smtClean="0">
                <a:latin typeface="Calibri" panose="020F0502020204030204" pitchFamily="34" charset="0"/>
              </a:rPr>
              <a:t>-</a:t>
            </a:r>
            <a:r>
              <a:rPr lang="sr-Cyrl-RS" sz="3200" dirty="0" smtClean="0">
                <a:latin typeface="Calibri" panose="020F0502020204030204" pitchFamily="34" charset="0"/>
              </a:rPr>
              <a:t>предлог</a:t>
            </a:r>
            <a:r>
              <a:rPr lang="en-US" sz="3200" dirty="0">
                <a:latin typeface="Calibri" panose="020F0502020204030204" pitchFamily="34" charset="0"/>
              </a:rPr>
              <a:t/>
            </a:r>
            <a:br>
              <a:rPr lang="en-US" sz="3200" dirty="0">
                <a:latin typeface="Calibri" panose="020F0502020204030204" pitchFamily="34" charset="0"/>
              </a:rPr>
            </a:br>
            <a:endParaRPr lang="en-US" sz="3200" dirty="0">
              <a:latin typeface="Calibri" panose="020F0502020204030204" pitchFamily="34" charset="0"/>
            </a:endParaRPr>
          </a:p>
        </p:txBody>
      </p:sp>
      <p:sp>
        <p:nvSpPr>
          <p:cNvPr id="3" name="Content Placeholder 2"/>
          <p:cNvSpPr>
            <a:spLocks noGrp="1"/>
          </p:cNvSpPr>
          <p:nvPr>
            <p:ph idx="1"/>
          </p:nvPr>
        </p:nvSpPr>
        <p:spPr>
          <a:xfrm>
            <a:off x="609601" y="1447800"/>
            <a:ext cx="8077200" cy="4552016"/>
          </a:xfrm>
        </p:spPr>
        <p:txBody>
          <a:bodyPr>
            <a:normAutofit/>
          </a:bodyPr>
          <a:lstStyle/>
          <a:p>
            <a:endParaRPr lang="sr-Cyrl-RS" sz="2000" b="1" dirty="0" smtClean="0">
              <a:latin typeface="Calibri" panose="020F0502020204030204" pitchFamily="34" charset="0"/>
            </a:endParaRPr>
          </a:p>
          <a:p>
            <a:r>
              <a:rPr lang="sr-Cyrl-RS" sz="2600" b="1" dirty="0" smtClean="0">
                <a:latin typeface="Calibri" panose="020F0502020204030204" pitchFamily="34" charset="0"/>
              </a:rPr>
              <a:t>Представе </a:t>
            </a:r>
            <a:r>
              <a:rPr lang="sr-Cyrl-RS" sz="2600" b="1" dirty="0">
                <a:latin typeface="Calibri" panose="020F0502020204030204" pitchFamily="34" charset="0"/>
              </a:rPr>
              <a:t>за децу </a:t>
            </a:r>
            <a:r>
              <a:rPr lang="en-US" sz="2600" dirty="0">
                <a:latin typeface="Calibri" panose="020F0502020204030204" pitchFamily="34" charset="0"/>
              </a:rPr>
              <a:t>– </a:t>
            </a:r>
            <a:r>
              <a:rPr lang="sr-Cyrl-RS" sz="2600" dirty="0">
                <a:latin typeface="Calibri" panose="020F0502020204030204" pitchFamily="34" charset="0"/>
              </a:rPr>
              <a:t>Репертоар на </a:t>
            </a:r>
            <a:r>
              <a:rPr lang="sr-Latn-RS" sz="2600" dirty="0">
                <a:latin typeface="Calibri" panose="020F0502020204030204" pitchFamily="34" charset="0"/>
              </a:rPr>
              <a:t>YT </a:t>
            </a:r>
            <a:r>
              <a:rPr lang="sr-Cyrl-RS" sz="2600" dirty="0">
                <a:latin typeface="Calibri" panose="020F0502020204030204" pitchFamily="34" charset="0"/>
              </a:rPr>
              <a:t>каналу </a:t>
            </a:r>
            <a:r>
              <a:rPr lang="sr-Cyrl-RS" sz="2600" u="sng" dirty="0">
                <a:latin typeface="Calibri" panose="020F0502020204030204" pitchFamily="34" charset="0"/>
                <a:hlinkClick r:id="rId2"/>
              </a:rPr>
              <a:t>https://</a:t>
            </a:r>
            <a:r>
              <a:rPr lang="sr-Cyrl-RS" sz="2600" u="sng" dirty="0" smtClean="0">
                <a:latin typeface="Calibri" panose="020F0502020204030204" pitchFamily="34" charset="0"/>
                <a:hlinkClick r:id="rId2"/>
              </a:rPr>
              <a:t>www.eci-pec.rs/blog/vodic-za-roditelje-saveti-linkovi-za-organizaciju-aktivnosti-za-decu-u-kucnim-uslovima</a:t>
            </a:r>
            <a:endParaRPr lang="sr-Cyrl-RS" sz="2600" u="sng" dirty="0" smtClean="0">
              <a:latin typeface="Calibri" panose="020F0502020204030204" pitchFamily="34" charset="0"/>
            </a:endParaRPr>
          </a:p>
          <a:p>
            <a:pPr marL="0" indent="0">
              <a:buNone/>
            </a:pPr>
            <a:r>
              <a:rPr lang="sr-Cyrl-RS" sz="2600" b="1" dirty="0" smtClean="0">
                <a:solidFill>
                  <a:srgbClr val="FF0000"/>
                </a:solidFill>
                <a:latin typeface="Calibri" panose="020F0502020204030204" pitchFamily="34" charset="0"/>
              </a:rPr>
              <a:t>↓</a:t>
            </a:r>
            <a:endParaRPr lang="sr-Cyrl-RS" sz="2600" dirty="0" smtClean="0">
              <a:solidFill>
                <a:schemeClr val="accent5">
                  <a:lumMod val="75000"/>
                </a:schemeClr>
              </a:solidFill>
            </a:endParaRPr>
          </a:p>
          <a:p>
            <a:pPr marL="0" indent="0">
              <a:buNone/>
            </a:pPr>
            <a:r>
              <a:rPr lang="sr-Cyrl-RS" sz="2600" b="1" i="1" dirty="0" smtClean="0">
                <a:latin typeface="Calibri" panose="020F0502020204030204" pitchFamily="34" charset="0"/>
              </a:rPr>
              <a:t>Подршка </a:t>
            </a:r>
            <a:r>
              <a:rPr lang="sr-Cyrl-RS" sz="2600" b="1" i="1" dirty="0">
                <a:latin typeface="Calibri" panose="020F0502020204030204" pitchFamily="34" charset="0"/>
              </a:rPr>
              <a:t>за децу и одрасле и бољу организацију дневних активности</a:t>
            </a:r>
            <a:r>
              <a:rPr lang="sr-Cyrl-RS" sz="2600" b="1" i="1" dirty="0" smtClean="0">
                <a:latin typeface="Calibri" panose="020F0502020204030204" pitchFamily="34" charset="0"/>
              </a:rPr>
              <a:t>.</a:t>
            </a:r>
            <a:endParaRPr lang="en-US" sz="2600" dirty="0">
              <a:latin typeface="Calibri" panose="020F0502020204030204" pitchFamily="34" charset="0"/>
            </a:endParaRPr>
          </a:p>
          <a:p>
            <a:pPr marL="0" indent="0">
              <a:buNone/>
            </a:pPr>
            <a:endParaRPr lang="en-US" sz="2600" dirty="0"/>
          </a:p>
        </p:txBody>
      </p:sp>
      <p:sp>
        <p:nvSpPr>
          <p:cNvPr id="10" name="TextBox 9"/>
          <p:cNvSpPr txBox="1"/>
          <p:nvPr/>
        </p:nvSpPr>
        <p:spPr>
          <a:xfrm>
            <a:off x="4114800" y="2971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3375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533399"/>
          </a:xfrm>
        </p:spPr>
        <p:txBody>
          <a:bodyPr>
            <a:normAutofit fontScale="90000"/>
          </a:bodyPr>
          <a:lstStyle/>
          <a:p>
            <a:r>
              <a:rPr lang="sr-Cyrl-RS" b="1" dirty="0" smtClean="0">
                <a:latin typeface="Calibri" panose="020F0502020204030204" pitchFamily="34" charset="0"/>
              </a:rPr>
              <a:t/>
            </a:r>
            <a:br>
              <a:rPr lang="sr-Cyrl-RS" b="1" dirty="0" smtClean="0">
                <a:latin typeface="Calibri" panose="020F0502020204030204" pitchFamily="34" charset="0"/>
              </a:rPr>
            </a:br>
            <a:r>
              <a:rPr lang="sr-Cyrl-RS" sz="3100" b="1" dirty="0" smtClean="0">
                <a:latin typeface="Calibri" panose="020F0502020204030204" pitchFamily="34" charset="0"/>
              </a:rPr>
              <a:t>ОНЛАЈН </a:t>
            </a:r>
            <a:r>
              <a:rPr lang="sr-Cyrl-RS" sz="3100" b="1" dirty="0">
                <a:latin typeface="Calibri" panose="020F0502020204030204" pitchFamily="34" charset="0"/>
              </a:rPr>
              <a:t>АКТИВНОСТИ-</a:t>
            </a:r>
            <a:r>
              <a:rPr lang="sr-Cyrl-RS" sz="3100" dirty="0">
                <a:latin typeface="Calibri" panose="020F0502020204030204" pitchFamily="34" charset="0"/>
              </a:rPr>
              <a:t>предлог</a:t>
            </a:r>
            <a:r>
              <a:rPr lang="en-US" dirty="0">
                <a:latin typeface="Calibri" panose="020F0502020204030204" pitchFamily="34" charset="0"/>
              </a:rPr>
              <a:t/>
            </a:r>
            <a:br>
              <a:rPr lang="en-US" dirty="0">
                <a:latin typeface="Calibri" panose="020F0502020204030204" pitchFamily="34" charset="0"/>
              </a:rPr>
            </a:br>
            <a:endParaRPr lang="en-US" dirty="0"/>
          </a:p>
        </p:txBody>
      </p:sp>
      <p:sp>
        <p:nvSpPr>
          <p:cNvPr id="3" name="Content Placeholder 2"/>
          <p:cNvSpPr>
            <a:spLocks noGrp="1"/>
          </p:cNvSpPr>
          <p:nvPr>
            <p:ph idx="1"/>
          </p:nvPr>
        </p:nvSpPr>
        <p:spPr>
          <a:xfrm>
            <a:off x="982133" y="1371600"/>
            <a:ext cx="7704667" cy="4628216"/>
          </a:xfrm>
        </p:spPr>
        <p:txBody>
          <a:bodyPr>
            <a:normAutofit/>
          </a:bodyPr>
          <a:lstStyle/>
          <a:p>
            <a:r>
              <a:rPr lang="sr-Cyrl-RS" b="1" dirty="0">
                <a:latin typeface="Calibri" panose="020F0502020204030204" pitchFamily="34" charset="0"/>
              </a:rPr>
              <a:t>Школарци</a:t>
            </a:r>
            <a:r>
              <a:rPr lang="en-US" dirty="0">
                <a:latin typeface="Calibri" panose="020F0502020204030204" pitchFamily="34" charset="0"/>
              </a:rPr>
              <a:t> - </a:t>
            </a:r>
            <a:r>
              <a:rPr lang="en-US" dirty="0" err="1">
                <a:latin typeface="Calibri" panose="020F0502020204030204" pitchFamily="34" charset="0"/>
              </a:rPr>
              <a:t>онлајн</a:t>
            </a:r>
            <a:r>
              <a:rPr lang="en-US" dirty="0">
                <a:latin typeface="Calibri" panose="020F0502020204030204" pitchFamily="34" charset="0"/>
              </a:rPr>
              <a:t> </a:t>
            </a:r>
            <a:r>
              <a:rPr lang="en-US" dirty="0" err="1">
                <a:latin typeface="Calibri" panose="020F0502020204030204" pitchFamily="34" charset="0"/>
              </a:rPr>
              <a:t>настава</a:t>
            </a:r>
            <a:r>
              <a:rPr lang="en-US" dirty="0">
                <a:latin typeface="Calibri" panose="020F0502020204030204" pitchFamily="34" charset="0"/>
              </a:rPr>
              <a:t> </a:t>
            </a:r>
            <a:r>
              <a:rPr lang="en-US" dirty="0" smtClean="0">
                <a:latin typeface="Calibri" panose="020F0502020204030204" pitchFamily="34" charset="0"/>
              </a:rPr>
              <a:t> </a:t>
            </a:r>
            <a:r>
              <a:rPr lang="en-US" dirty="0" err="1">
                <a:latin typeface="Calibri" panose="020F0502020204030204" pitchFamily="34" charset="0"/>
              </a:rPr>
              <a:t>на</a:t>
            </a:r>
            <a:r>
              <a:rPr lang="en-US" dirty="0">
                <a:latin typeface="Calibri" panose="020F0502020204030204" pitchFamily="34" charset="0"/>
              </a:rPr>
              <a:t> РТС2 и РТС3 </a:t>
            </a:r>
            <a:r>
              <a:rPr lang="en-US" dirty="0" err="1">
                <a:latin typeface="Calibri" panose="020F0502020204030204" pitchFamily="34" charset="0"/>
              </a:rPr>
              <a:t>каналу</a:t>
            </a:r>
            <a:r>
              <a:rPr lang="en-US" dirty="0">
                <a:latin typeface="Calibri" panose="020F0502020204030204" pitchFamily="34" charset="0"/>
              </a:rPr>
              <a:t> и РТС </a:t>
            </a:r>
            <a:r>
              <a:rPr lang="en-US" dirty="0" err="1">
                <a:latin typeface="Calibri" panose="020F0502020204030204" pitchFamily="34" charset="0"/>
              </a:rPr>
              <a:t>Планета</a:t>
            </a:r>
            <a:r>
              <a:rPr lang="en-US" dirty="0">
                <a:latin typeface="Calibri" panose="020F0502020204030204" pitchFamily="34" charset="0"/>
              </a:rPr>
              <a:t> </a:t>
            </a:r>
            <a:r>
              <a:rPr lang="en-US" dirty="0" err="1">
                <a:latin typeface="Calibri" panose="020F0502020204030204" pitchFamily="34" charset="0"/>
              </a:rPr>
              <a:t>апликацији</a:t>
            </a:r>
            <a:r>
              <a:rPr lang="en-US" dirty="0">
                <a:latin typeface="Calibri" panose="020F0502020204030204" pitchFamily="34" charset="0"/>
              </a:rPr>
              <a:t>. </a:t>
            </a:r>
            <a:r>
              <a:rPr lang="en-US" dirty="0" err="1">
                <a:latin typeface="Calibri" panose="020F0502020204030204" pitchFamily="34" charset="0"/>
              </a:rPr>
              <a:t>Распоред</a:t>
            </a:r>
            <a:r>
              <a:rPr lang="en-US" dirty="0">
                <a:latin typeface="Calibri" panose="020F0502020204030204" pitchFamily="34" charset="0"/>
              </a:rPr>
              <a:t> </a:t>
            </a:r>
            <a:r>
              <a:rPr lang="en-US" dirty="0" err="1">
                <a:latin typeface="Calibri" panose="020F0502020204030204" pitchFamily="34" charset="0"/>
              </a:rPr>
              <a:t>часова</a:t>
            </a:r>
            <a:r>
              <a:rPr lang="en-US" dirty="0">
                <a:latin typeface="Calibri" panose="020F0502020204030204" pitchFamily="34" charset="0"/>
              </a:rPr>
              <a:t> </a:t>
            </a:r>
            <a:r>
              <a:rPr lang="en-US" dirty="0" err="1">
                <a:latin typeface="Calibri" panose="020F0502020204030204" pitchFamily="34" charset="0"/>
              </a:rPr>
              <a:t>је</a:t>
            </a:r>
            <a:r>
              <a:rPr lang="en-US" dirty="0">
                <a:latin typeface="Calibri" panose="020F0502020204030204" pitchFamily="34" charset="0"/>
              </a:rPr>
              <a:t> </a:t>
            </a:r>
            <a:r>
              <a:rPr lang="en-US" dirty="0" err="1">
                <a:latin typeface="Calibri" panose="020F0502020204030204" pitchFamily="34" charset="0"/>
              </a:rPr>
              <a:t>на</a:t>
            </a:r>
            <a:r>
              <a:rPr lang="en-US" dirty="0">
                <a:latin typeface="Calibri" panose="020F0502020204030204" pitchFamily="34" charset="0"/>
              </a:rPr>
              <a:t> </a:t>
            </a:r>
            <a:r>
              <a:rPr lang="en-US" dirty="0" err="1" smtClean="0">
                <a:latin typeface="Calibri" panose="020F0502020204030204" pitchFamily="34" charset="0"/>
              </a:rPr>
              <a:t>линку</a:t>
            </a:r>
            <a:r>
              <a:rPr lang="en-US" dirty="0" smtClean="0">
                <a:latin typeface="Calibri" panose="020F0502020204030204" pitchFamily="34" charset="0"/>
              </a:rPr>
              <a:t> </a:t>
            </a:r>
            <a:r>
              <a:rPr lang="en-US" dirty="0">
                <a:latin typeface="Calibri" panose="020F0502020204030204" pitchFamily="34" charset="0"/>
              </a:rPr>
              <a:t>- </a:t>
            </a:r>
            <a:r>
              <a:rPr lang="en-US" dirty="0">
                <a:latin typeface="Calibri" panose="020F0502020204030204" pitchFamily="34" charset="0"/>
                <a:hlinkClick r:id="rId2"/>
              </a:rPr>
              <a:t>https://www.rasporednastave.gov.rs/</a:t>
            </a:r>
            <a:endParaRPr lang="en-US" dirty="0">
              <a:latin typeface="Calibri" panose="020F0502020204030204" pitchFamily="34" charset="0"/>
            </a:endParaRPr>
          </a:p>
          <a:p>
            <a:pPr marL="0" indent="0">
              <a:buNone/>
            </a:pPr>
            <a:r>
              <a:rPr lang="sr-Cyrl-RS" dirty="0">
                <a:latin typeface="Calibri" panose="020F0502020204030204" pitchFamily="34" charset="0"/>
              </a:rPr>
              <a:t>-</a:t>
            </a:r>
            <a:r>
              <a:rPr lang="en-US" b="1" i="1" dirty="0" err="1">
                <a:latin typeface="Calibri" panose="020F0502020204030204" pitchFamily="34" charset="0"/>
              </a:rPr>
              <a:t>Распоред</a:t>
            </a:r>
            <a:r>
              <a:rPr lang="en-US" b="1" i="1" dirty="0">
                <a:latin typeface="Calibri" panose="020F0502020204030204" pitchFamily="34" charset="0"/>
              </a:rPr>
              <a:t> </a:t>
            </a:r>
            <a:r>
              <a:rPr lang="en-US" b="1" i="1" dirty="0" err="1">
                <a:latin typeface="Calibri" panose="020F0502020204030204" pitchFamily="34" charset="0"/>
              </a:rPr>
              <a:t>емитовања</a:t>
            </a:r>
            <a:r>
              <a:rPr lang="en-US" b="1" i="1" dirty="0">
                <a:latin typeface="Calibri" panose="020F0502020204030204" pitchFamily="34" charset="0"/>
              </a:rPr>
              <a:t> </a:t>
            </a:r>
            <a:r>
              <a:rPr lang="en-US" b="1" i="1" dirty="0" err="1">
                <a:latin typeface="Calibri" panose="020F0502020204030204" pitchFamily="34" charset="0"/>
              </a:rPr>
              <a:t>образовних</a:t>
            </a:r>
            <a:r>
              <a:rPr lang="en-US" b="1" i="1" dirty="0">
                <a:latin typeface="Calibri" panose="020F0502020204030204" pitchFamily="34" charset="0"/>
              </a:rPr>
              <a:t> </a:t>
            </a:r>
            <a:r>
              <a:rPr lang="en-US" b="1" i="1" dirty="0" err="1">
                <a:latin typeface="Calibri" panose="020F0502020204030204" pitchFamily="34" charset="0"/>
              </a:rPr>
              <a:t>садржаја</a:t>
            </a:r>
            <a:r>
              <a:rPr lang="sr-Cyrl-RS" b="1" i="1" dirty="0">
                <a:latin typeface="Calibri" panose="020F0502020204030204" pitchFamily="34" charset="0"/>
              </a:rPr>
              <a:t>, </a:t>
            </a:r>
            <a:r>
              <a:rPr lang="en-US" b="1" i="1" dirty="0" err="1">
                <a:latin typeface="Calibri" panose="020F0502020204030204" pitchFamily="34" charset="0"/>
              </a:rPr>
              <a:t>Онлајн</a:t>
            </a:r>
            <a:r>
              <a:rPr lang="en-US" b="1" i="1" dirty="0">
                <a:latin typeface="Calibri" panose="020F0502020204030204" pitchFamily="34" charset="0"/>
              </a:rPr>
              <a:t> </a:t>
            </a:r>
            <a:r>
              <a:rPr lang="en-US" b="1" i="1" dirty="0" err="1">
                <a:latin typeface="Calibri" panose="020F0502020204030204" pitchFamily="34" charset="0"/>
              </a:rPr>
              <a:t>платформе</a:t>
            </a:r>
            <a:r>
              <a:rPr lang="en-US" b="1" i="1" dirty="0">
                <a:latin typeface="Calibri" panose="020F0502020204030204" pitchFamily="34" charset="0"/>
              </a:rPr>
              <a:t> – </a:t>
            </a:r>
            <a:r>
              <a:rPr lang="en-US" b="1" i="1" dirty="0" err="1">
                <a:latin typeface="Calibri" panose="020F0502020204030204" pitchFamily="34" charset="0"/>
              </a:rPr>
              <a:t>подршка</a:t>
            </a:r>
            <a:r>
              <a:rPr lang="en-US" b="1" i="1" dirty="0">
                <a:latin typeface="Calibri" panose="020F0502020204030204" pitchFamily="34" charset="0"/>
              </a:rPr>
              <a:t> </a:t>
            </a:r>
            <a:r>
              <a:rPr lang="en-US" b="1" i="1" dirty="0" err="1">
                <a:latin typeface="Calibri" panose="020F0502020204030204" pitchFamily="34" charset="0"/>
              </a:rPr>
              <a:t>учењу</a:t>
            </a:r>
            <a:r>
              <a:rPr lang="sr-Cyrl-RS" b="1" i="1" dirty="0">
                <a:latin typeface="Calibri" panose="020F0502020204030204" pitchFamily="34" charset="0"/>
              </a:rPr>
              <a:t> (а</a:t>
            </a:r>
            <a:r>
              <a:rPr lang="en-US" b="1" i="1" dirty="0" err="1">
                <a:latin typeface="Calibri" panose="020F0502020204030204" pitchFamily="34" charset="0"/>
              </a:rPr>
              <a:t>лати</a:t>
            </a:r>
            <a:r>
              <a:rPr lang="en-US" b="1" i="1" dirty="0">
                <a:latin typeface="Calibri" panose="020F0502020204030204" pitchFamily="34" charset="0"/>
              </a:rPr>
              <a:t> и </a:t>
            </a:r>
            <a:r>
              <a:rPr lang="en-US" b="1" i="1" dirty="0" err="1">
                <a:latin typeface="Calibri" panose="020F0502020204030204" pitchFamily="34" charset="0"/>
              </a:rPr>
              <a:t>упутства</a:t>
            </a:r>
            <a:r>
              <a:rPr lang="sr-Cyrl-RS" b="1" i="1" dirty="0">
                <a:latin typeface="Calibri" panose="020F0502020204030204" pitchFamily="34" charset="0"/>
              </a:rPr>
              <a:t> за онлајн комуникацију);</a:t>
            </a:r>
            <a:endParaRPr lang="en-US" b="1" i="1" dirty="0">
              <a:latin typeface="Calibri" panose="020F0502020204030204" pitchFamily="34" charset="0"/>
            </a:endParaRPr>
          </a:p>
          <a:p>
            <a:pPr marL="0" indent="0">
              <a:buNone/>
            </a:pPr>
            <a:r>
              <a:rPr lang="sr-Cyrl-RS" b="1" i="1" dirty="0">
                <a:latin typeface="Calibri" panose="020F0502020204030204" pitchFamily="34" charset="0"/>
              </a:rPr>
              <a:t>-</a:t>
            </a:r>
            <a:r>
              <a:rPr lang="en-US" b="1" i="1" dirty="0" err="1">
                <a:latin typeface="Calibri" panose="020F0502020204030204" pitchFamily="34" charset="0"/>
              </a:rPr>
              <a:t>Портал</a:t>
            </a:r>
            <a:r>
              <a:rPr lang="en-US" b="1" i="1" dirty="0">
                <a:latin typeface="Calibri" panose="020F0502020204030204" pitchFamily="34" charset="0"/>
              </a:rPr>
              <a:t> </a:t>
            </a:r>
            <a:r>
              <a:rPr lang="en-US" b="1" i="1" dirty="0" err="1">
                <a:latin typeface="Calibri" panose="020F0502020204030204" pitchFamily="34" charset="0"/>
              </a:rPr>
              <a:t>Дигитална</a:t>
            </a:r>
            <a:r>
              <a:rPr lang="en-US" b="1" i="1" dirty="0">
                <a:latin typeface="Calibri" panose="020F0502020204030204" pitchFamily="34" charset="0"/>
              </a:rPr>
              <a:t> </a:t>
            </a:r>
            <a:r>
              <a:rPr lang="en-US" b="1" i="1" dirty="0" err="1">
                <a:latin typeface="Calibri" panose="020F0502020204030204" pitchFamily="34" charset="0"/>
              </a:rPr>
              <a:t>солидарност</a:t>
            </a:r>
            <a:r>
              <a:rPr lang="en-US" b="1" i="1" dirty="0">
                <a:latin typeface="Calibri" panose="020F0502020204030204" pitchFamily="34" charset="0"/>
              </a:rPr>
              <a:t> </a:t>
            </a:r>
            <a:r>
              <a:rPr lang="en-US" b="1" i="1" dirty="0" err="1">
                <a:latin typeface="Calibri" panose="020F0502020204030204" pitchFamily="34" charset="0"/>
              </a:rPr>
              <a:t>намењен</a:t>
            </a:r>
            <a:r>
              <a:rPr lang="en-US" b="1" i="1" dirty="0">
                <a:latin typeface="Calibri" panose="020F0502020204030204" pitchFamily="34" charset="0"/>
              </a:rPr>
              <a:t> </a:t>
            </a:r>
            <a:r>
              <a:rPr lang="en-US" b="1" i="1" dirty="0" err="1">
                <a:latin typeface="Calibri" panose="020F0502020204030204" pitchFamily="34" charset="0"/>
              </a:rPr>
              <a:t>је</a:t>
            </a:r>
            <a:r>
              <a:rPr lang="en-US" b="1" i="1" dirty="0">
                <a:latin typeface="Calibri" panose="020F0502020204030204" pitchFamily="34" charset="0"/>
              </a:rPr>
              <a:t> </a:t>
            </a:r>
            <a:r>
              <a:rPr lang="en-US" b="1" i="1" dirty="0" err="1">
                <a:latin typeface="Calibri" panose="020F0502020204030204" pitchFamily="34" charset="0"/>
              </a:rPr>
              <a:t>свима</a:t>
            </a:r>
            <a:r>
              <a:rPr lang="en-US" b="1" i="1" dirty="0">
                <a:latin typeface="Calibri" panose="020F0502020204030204" pitchFamily="34" charset="0"/>
              </a:rPr>
              <a:t> </a:t>
            </a:r>
            <a:r>
              <a:rPr lang="en-US" b="1" i="1" dirty="0" err="1">
                <a:latin typeface="Calibri" panose="020F0502020204030204" pitchFamily="34" charset="0"/>
              </a:rPr>
              <a:t>који</a:t>
            </a:r>
            <a:r>
              <a:rPr lang="en-US" b="1" i="1" dirty="0">
                <a:latin typeface="Calibri" panose="020F0502020204030204" pitchFamily="34" charset="0"/>
              </a:rPr>
              <a:t> </a:t>
            </a:r>
            <a:r>
              <a:rPr lang="en-US" b="1" i="1" dirty="0" err="1">
                <a:latin typeface="Calibri" panose="020F0502020204030204" pitchFamily="34" charset="0"/>
              </a:rPr>
              <a:t>су</a:t>
            </a:r>
            <a:r>
              <a:rPr lang="en-US" b="1" i="1" dirty="0">
                <a:latin typeface="Calibri" panose="020F0502020204030204" pitchFamily="34" charset="0"/>
              </a:rPr>
              <a:t> </a:t>
            </a:r>
            <a:r>
              <a:rPr lang="en-US" b="1" i="1" dirty="0" err="1">
                <a:latin typeface="Calibri" panose="020F0502020204030204" pitchFamily="34" charset="0"/>
              </a:rPr>
              <a:t>услед</a:t>
            </a:r>
            <a:r>
              <a:rPr lang="en-US" b="1" i="1" dirty="0">
                <a:latin typeface="Calibri" panose="020F0502020204030204" pitchFamily="34" charset="0"/>
              </a:rPr>
              <a:t> </a:t>
            </a:r>
            <a:r>
              <a:rPr lang="en-US" b="1" i="1" dirty="0" err="1">
                <a:latin typeface="Calibri" panose="020F0502020204030204" pitchFamily="34" charset="0"/>
              </a:rPr>
              <a:t>пандемије</a:t>
            </a:r>
            <a:r>
              <a:rPr lang="en-US" b="1" i="1" dirty="0">
                <a:latin typeface="Calibri" panose="020F0502020204030204" pitchFamily="34" charset="0"/>
              </a:rPr>
              <a:t> </a:t>
            </a:r>
            <a:r>
              <a:rPr lang="en-US" b="1" i="1" dirty="0" err="1">
                <a:latin typeface="Calibri" panose="020F0502020204030204" pitchFamily="34" charset="0"/>
              </a:rPr>
              <a:t>коронавируса</a:t>
            </a:r>
            <a:r>
              <a:rPr lang="en-US" b="1" i="1" dirty="0">
                <a:latin typeface="Calibri" panose="020F0502020204030204" pitchFamily="34" charset="0"/>
              </a:rPr>
              <a:t> у </a:t>
            </a:r>
            <a:r>
              <a:rPr lang="en-US" b="1" i="1" dirty="0" err="1">
                <a:latin typeface="Calibri" panose="020F0502020204030204" pitchFamily="34" charset="0"/>
              </a:rPr>
              <a:t>својим</a:t>
            </a:r>
            <a:r>
              <a:rPr lang="en-US" b="1" i="1" dirty="0">
                <a:latin typeface="Calibri" panose="020F0502020204030204" pitchFamily="34" charset="0"/>
              </a:rPr>
              <a:t> </a:t>
            </a:r>
            <a:r>
              <a:rPr lang="en-US" b="1" i="1" dirty="0" err="1">
                <a:latin typeface="Calibri" panose="020F0502020204030204" pitchFamily="34" charset="0"/>
              </a:rPr>
              <a:t>кућама</a:t>
            </a:r>
            <a:r>
              <a:rPr lang="en-US" b="1" i="1" dirty="0">
                <a:latin typeface="Calibri" panose="020F0502020204030204" pitchFamily="34" charset="0"/>
              </a:rPr>
              <a:t>. </a:t>
            </a:r>
            <a:r>
              <a:rPr lang="en-US" b="1" i="1" dirty="0" err="1">
                <a:latin typeface="Calibri" panose="020F0502020204030204" pitchFamily="34" charset="0"/>
              </a:rPr>
              <a:t>бесплатним</a:t>
            </a:r>
            <a:r>
              <a:rPr lang="en-US" b="1" i="1" dirty="0">
                <a:latin typeface="Calibri" panose="020F0502020204030204" pitchFamily="34" charset="0"/>
              </a:rPr>
              <a:t> </a:t>
            </a:r>
            <a:r>
              <a:rPr lang="en-US" b="1" i="1" dirty="0" err="1">
                <a:latin typeface="Calibri" panose="020F0502020204030204" pitchFamily="34" charset="0"/>
              </a:rPr>
              <a:t>платформама</a:t>
            </a:r>
            <a:r>
              <a:rPr lang="en-US" b="1" i="1" dirty="0">
                <a:latin typeface="Calibri" panose="020F0502020204030204" pitchFamily="34" charset="0"/>
              </a:rPr>
              <a:t> </a:t>
            </a:r>
            <a:r>
              <a:rPr lang="en-US" b="1" i="1" dirty="0" err="1">
                <a:latin typeface="Calibri" panose="020F0502020204030204" pitchFamily="34" charset="0"/>
              </a:rPr>
              <a:t>за</a:t>
            </a:r>
            <a:r>
              <a:rPr lang="en-US" b="1" i="1" dirty="0">
                <a:latin typeface="Calibri" panose="020F0502020204030204" pitchFamily="34" charset="0"/>
              </a:rPr>
              <a:t> </a:t>
            </a:r>
            <a:r>
              <a:rPr lang="en-US" b="1" i="1" dirty="0" err="1">
                <a:latin typeface="Calibri" panose="020F0502020204030204" pitchFamily="34" charset="0"/>
              </a:rPr>
              <a:t>учење</a:t>
            </a:r>
            <a:r>
              <a:rPr lang="en-US" b="1" i="1" dirty="0">
                <a:latin typeface="Calibri" panose="020F0502020204030204" pitchFamily="34" charset="0"/>
              </a:rPr>
              <a:t> </a:t>
            </a:r>
            <a:r>
              <a:rPr lang="en-US" b="1" i="1" dirty="0" err="1">
                <a:latin typeface="Calibri" panose="020F0502020204030204" pitchFamily="34" charset="0"/>
              </a:rPr>
              <a:t>на</a:t>
            </a:r>
            <a:r>
              <a:rPr lang="en-US" b="1" i="1" dirty="0">
                <a:latin typeface="Calibri" panose="020F0502020204030204" pitchFamily="34" charset="0"/>
              </a:rPr>
              <a:t> </a:t>
            </a:r>
            <a:r>
              <a:rPr lang="en-US" b="1" i="1" dirty="0" err="1">
                <a:latin typeface="Calibri" panose="020F0502020204030204" pitchFamily="34" charset="0"/>
              </a:rPr>
              <a:t>даљину</a:t>
            </a:r>
            <a:r>
              <a:rPr lang="en-US" b="1" i="1" dirty="0">
                <a:latin typeface="Calibri" panose="020F0502020204030204" pitchFamily="34" charset="0"/>
              </a:rPr>
              <a:t>, </a:t>
            </a:r>
            <a:r>
              <a:rPr lang="en-US" b="1" i="1" dirty="0" err="1">
                <a:latin typeface="Calibri" panose="020F0502020204030204" pitchFamily="34" charset="0"/>
              </a:rPr>
              <a:t>рад</a:t>
            </a:r>
            <a:r>
              <a:rPr lang="en-US" b="1" i="1" dirty="0">
                <a:latin typeface="Calibri" panose="020F0502020204030204" pitchFamily="34" charset="0"/>
              </a:rPr>
              <a:t> </a:t>
            </a:r>
            <a:r>
              <a:rPr lang="en-US" b="1" i="1" dirty="0" err="1">
                <a:latin typeface="Calibri" panose="020F0502020204030204" pitchFamily="34" charset="0"/>
              </a:rPr>
              <a:t>од</a:t>
            </a:r>
            <a:r>
              <a:rPr lang="en-US" b="1" i="1" dirty="0">
                <a:latin typeface="Calibri" panose="020F0502020204030204" pitchFamily="34" charset="0"/>
              </a:rPr>
              <a:t> </a:t>
            </a:r>
            <a:r>
              <a:rPr lang="en-US" b="1" i="1" dirty="0" err="1">
                <a:latin typeface="Calibri" panose="020F0502020204030204" pitchFamily="34" charset="0"/>
              </a:rPr>
              <a:t>куће</a:t>
            </a:r>
            <a:r>
              <a:rPr lang="en-US" b="1" i="1" dirty="0">
                <a:latin typeface="Calibri" panose="020F0502020204030204" pitchFamily="34" charset="0"/>
              </a:rPr>
              <a:t>, </a:t>
            </a:r>
            <a:r>
              <a:rPr lang="en-US" b="1" i="1" dirty="0" err="1">
                <a:latin typeface="Calibri" panose="020F0502020204030204" pitchFamily="34" charset="0"/>
              </a:rPr>
              <a:t>бесплатним</a:t>
            </a:r>
            <a:r>
              <a:rPr lang="en-US" b="1" i="1" dirty="0">
                <a:latin typeface="Calibri" panose="020F0502020204030204" pitchFamily="34" charset="0"/>
              </a:rPr>
              <a:t> </a:t>
            </a:r>
            <a:r>
              <a:rPr lang="en-US" b="1" i="1" dirty="0" err="1">
                <a:latin typeface="Calibri" panose="020F0502020204030204" pitchFamily="34" charset="0"/>
              </a:rPr>
              <a:t>онлајн</a:t>
            </a:r>
            <a:r>
              <a:rPr lang="en-US" b="1" i="1" dirty="0">
                <a:latin typeface="Calibri" panose="020F0502020204030204" pitchFamily="34" charset="0"/>
              </a:rPr>
              <a:t> </a:t>
            </a:r>
            <a:r>
              <a:rPr lang="en-US" b="1" i="1" dirty="0" err="1">
                <a:latin typeface="Calibri" panose="020F0502020204030204" pitchFamily="34" charset="0"/>
              </a:rPr>
              <a:t>књигама</a:t>
            </a:r>
            <a:r>
              <a:rPr lang="en-US" b="1" i="1" dirty="0">
                <a:latin typeface="Calibri" panose="020F0502020204030204" pitchFamily="34" charset="0"/>
              </a:rPr>
              <a:t>, </a:t>
            </a:r>
            <a:r>
              <a:rPr lang="en-US" b="1" i="1" dirty="0" err="1">
                <a:latin typeface="Calibri" panose="020F0502020204030204" pitchFamily="34" charset="0"/>
              </a:rPr>
              <a:t>курсевима</a:t>
            </a:r>
            <a:r>
              <a:rPr lang="en-US" b="1" i="1" dirty="0">
                <a:latin typeface="Calibri" panose="020F0502020204030204" pitchFamily="34" charset="0"/>
              </a:rPr>
              <a:t>, </a:t>
            </a:r>
            <a:r>
              <a:rPr lang="en-US" b="1" i="1" dirty="0" err="1">
                <a:latin typeface="Calibri" panose="020F0502020204030204" pitchFamily="34" charset="0"/>
              </a:rPr>
              <a:t>филмовима</a:t>
            </a:r>
            <a:r>
              <a:rPr lang="en-US" b="1" i="1" dirty="0">
                <a:latin typeface="Calibri" panose="020F0502020204030204" pitchFamily="34" charset="0"/>
              </a:rPr>
              <a:t>, </a:t>
            </a:r>
            <a:r>
              <a:rPr lang="en-US" b="1" i="1" dirty="0" err="1">
                <a:latin typeface="Calibri" panose="020F0502020204030204" pitchFamily="34" charset="0"/>
              </a:rPr>
              <a:t>музици</a:t>
            </a:r>
            <a:r>
              <a:rPr lang="sr-Cyrl-RS" b="1" i="1" dirty="0">
                <a:latin typeface="Calibri" panose="020F0502020204030204" pitchFamily="34" charset="0"/>
              </a:rPr>
              <a:t>....</a:t>
            </a:r>
            <a:endParaRPr lang="en-US" b="1" i="1" dirty="0">
              <a:latin typeface="Calibri" panose="020F0502020204030204" pitchFamily="34" charset="0"/>
            </a:endParaRPr>
          </a:p>
          <a:p>
            <a:endParaRPr lang="en-US" dirty="0"/>
          </a:p>
        </p:txBody>
      </p:sp>
    </p:spTree>
    <p:extLst>
      <p:ext uri="{BB962C8B-B14F-4D97-AF65-F5344CB8AC3E}">
        <p14:creationId xmlns:p14="http://schemas.microsoft.com/office/powerpoint/2010/main" val="64536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09599"/>
          </a:xfrm>
        </p:spPr>
        <p:txBody>
          <a:bodyPr>
            <a:normAutofit fontScale="90000"/>
          </a:bodyPr>
          <a:lstStyle/>
          <a:p>
            <a:r>
              <a:rPr lang="sr-Cyrl-RS" sz="3200" b="1" dirty="0" smtClean="0">
                <a:latin typeface="Calibri" panose="020F0502020204030204" pitchFamily="34" charset="0"/>
              </a:rPr>
              <a:t/>
            </a:r>
            <a:br>
              <a:rPr lang="sr-Cyrl-RS" sz="3200" b="1" dirty="0" smtClean="0">
                <a:latin typeface="Calibri" panose="020F0502020204030204" pitchFamily="34" charset="0"/>
              </a:rPr>
            </a:br>
            <a:r>
              <a:rPr lang="sr-Cyrl-RS" sz="3200" b="1" dirty="0" smtClean="0">
                <a:latin typeface="Calibri" panose="020F0502020204030204" pitchFamily="34" charset="0"/>
              </a:rPr>
              <a:t>ОНЛАЈН АКТИВНОСТИ-</a:t>
            </a:r>
            <a:r>
              <a:rPr lang="sr-Cyrl-RS" sz="2400" dirty="0" smtClean="0">
                <a:latin typeface="Calibri" panose="020F0502020204030204" pitchFamily="34" charset="0"/>
              </a:rPr>
              <a:t>ПРЕДЛОГ</a:t>
            </a:r>
            <a:endParaRPr lang="en-US" sz="2400" dirty="0">
              <a:latin typeface="Calibri" panose="020F0502020204030204" pitchFamily="34" charset="0"/>
            </a:endParaRPr>
          </a:p>
        </p:txBody>
      </p:sp>
      <p:sp>
        <p:nvSpPr>
          <p:cNvPr id="3" name="Content Placeholder 2"/>
          <p:cNvSpPr>
            <a:spLocks noGrp="1"/>
          </p:cNvSpPr>
          <p:nvPr>
            <p:ph idx="1"/>
          </p:nvPr>
        </p:nvSpPr>
        <p:spPr>
          <a:xfrm>
            <a:off x="685799" y="1295400"/>
            <a:ext cx="8001001" cy="4704416"/>
          </a:xfrm>
        </p:spPr>
        <p:txBody>
          <a:bodyPr>
            <a:normAutofit fontScale="25000" lnSpcReduction="20000"/>
          </a:bodyPr>
          <a:lstStyle/>
          <a:p>
            <a:pPr marL="0" indent="0">
              <a:buNone/>
            </a:pPr>
            <a:endParaRPr lang="sr-Cyrl-RS" dirty="0" smtClean="0"/>
          </a:p>
          <a:p>
            <a:pPr marL="0" indent="0">
              <a:buNone/>
            </a:pPr>
            <a:endParaRPr lang="sr-Cyrl-RS" dirty="0" smtClean="0"/>
          </a:p>
          <a:p>
            <a:endParaRPr lang="sr-Cyrl-RS" sz="8000" b="1" dirty="0" smtClean="0">
              <a:latin typeface="Calibri" panose="020F0502020204030204" pitchFamily="34" charset="0"/>
            </a:endParaRPr>
          </a:p>
          <a:p>
            <a:endParaRPr lang="sr-Cyrl-RS" sz="8000" b="1" dirty="0">
              <a:latin typeface="Calibri" panose="020F0502020204030204" pitchFamily="34" charset="0"/>
            </a:endParaRPr>
          </a:p>
          <a:p>
            <a:r>
              <a:rPr lang="sr-Cyrl-RS" sz="8000" b="1" dirty="0" smtClean="0">
                <a:latin typeface="Calibri" panose="020F0502020204030204" pitchFamily="34" charset="0"/>
              </a:rPr>
              <a:t>Идеје </a:t>
            </a:r>
            <a:r>
              <a:rPr lang="sr-Cyrl-RS" sz="8000" b="1" dirty="0">
                <a:latin typeface="Calibri" panose="020F0502020204030204" pitchFamily="34" charset="0"/>
              </a:rPr>
              <a:t>за разне забавне пројекте који су савршени за кућне услове, посетите линкове:</a:t>
            </a:r>
            <a:endParaRPr lang="en-US" sz="8000" b="1" dirty="0">
              <a:latin typeface="Calibri" panose="020F0502020204030204" pitchFamily="34" charset="0"/>
            </a:endParaRPr>
          </a:p>
          <a:p>
            <a:pPr marL="0" indent="0">
              <a:lnSpc>
                <a:spcPct val="110000"/>
              </a:lnSpc>
              <a:buNone/>
            </a:pPr>
            <a:r>
              <a:rPr lang="en-US" sz="6400" dirty="0">
                <a:latin typeface="Calibri" panose="020F0502020204030204" pitchFamily="34" charset="0"/>
                <a:hlinkClick r:id="rId3"/>
              </a:rPr>
              <a:t>https://www.facebook.com/raisingdragons/</a:t>
            </a:r>
            <a:endParaRPr lang="en-US" sz="6400" dirty="0">
              <a:latin typeface="Calibri" panose="020F0502020204030204" pitchFamily="34" charset="0"/>
            </a:endParaRPr>
          </a:p>
          <a:p>
            <a:pPr marL="0" indent="0">
              <a:lnSpc>
                <a:spcPct val="110000"/>
              </a:lnSpc>
              <a:buNone/>
            </a:pPr>
            <a:r>
              <a:rPr lang="en-US" sz="6400" dirty="0">
                <a:latin typeface="Calibri" panose="020F0502020204030204" pitchFamily="34" charset="0"/>
                <a:hlinkClick r:id="rId4"/>
              </a:rPr>
              <a:t>https://www.facebook.com/beststemactivitiesforkids</a:t>
            </a:r>
            <a:r>
              <a:rPr lang="en-US" sz="8000" dirty="0" smtClean="0">
                <a:latin typeface="Calibri" panose="020F0502020204030204" pitchFamily="34" charset="0"/>
                <a:hlinkClick r:id="rId4"/>
              </a:rPr>
              <a:t>/</a:t>
            </a:r>
            <a:endParaRPr lang="en-US" sz="8000" dirty="0">
              <a:latin typeface="Calibri" panose="020F0502020204030204" pitchFamily="34" charset="0"/>
            </a:endParaRPr>
          </a:p>
          <a:p>
            <a:pPr lvl="0"/>
            <a:r>
              <a:rPr lang="sr-Cyrl-RS" sz="8000" b="1" dirty="0" smtClean="0">
                <a:latin typeface="Calibri" panose="020F0502020204030204" pitchFamily="34" charset="0"/>
              </a:rPr>
              <a:t>Најбоље </a:t>
            </a:r>
            <a:r>
              <a:rPr lang="sr-Cyrl-RS" sz="8000" b="1" dirty="0">
                <a:latin typeface="Calibri" panose="020F0502020204030204" pitchFamily="34" charset="0"/>
              </a:rPr>
              <a:t>бесплатне видео игрице (</a:t>
            </a:r>
            <a:r>
              <a:rPr lang="sr-Latn-RS" sz="8000" b="1" dirty="0">
                <a:latin typeface="Calibri" panose="020F0502020204030204" pitchFamily="34" charset="0"/>
              </a:rPr>
              <a:t> Акција и авантура</a:t>
            </a:r>
            <a:r>
              <a:rPr lang="sr-Cyrl-RS" sz="8000" b="1" dirty="0">
                <a:latin typeface="Calibri" panose="020F0502020204030204" pitchFamily="34" charset="0"/>
              </a:rPr>
              <a:t>, образовне,  друштвене игре, </a:t>
            </a:r>
            <a:r>
              <a:rPr lang="sr-Cyrl-RS" sz="8000" b="1" dirty="0" smtClean="0">
                <a:latin typeface="Calibri" panose="020F0502020204030204" pitchFamily="34" charset="0"/>
              </a:rPr>
              <a:t>музика, платформе,слагалице,спорт</a:t>
            </a:r>
            <a:r>
              <a:rPr lang="sr-Cyrl-RS" sz="8000" b="1" dirty="0">
                <a:latin typeface="Calibri" panose="020F0502020204030204" pitchFamily="34" charset="0"/>
              </a:rPr>
              <a:t>..)</a:t>
            </a:r>
            <a:endParaRPr lang="en-US" sz="8000" b="1" dirty="0">
              <a:latin typeface="Calibri" panose="020F0502020204030204" pitchFamily="34" charset="0"/>
            </a:endParaRPr>
          </a:p>
          <a:p>
            <a:pPr marL="0" indent="0">
              <a:buNone/>
            </a:pPr>
            <a:r>
              <a:rPr lang="sr-Cyrl-RS" sz="6400" u="sng" dirty="0" smtClean="0">
                <a:latin typeface="Calibri" panose="020F0502020204030204" pitchFamily="34" charset="0"/>
                <a:hlinkClick r:id="rId5"/>
              </a:rPr>
              <a:t>https</a:t>
            </a:r>
            <a:r>
              <a:rPr lang="sr-Cyrl-RS" sz="6400" u="sng" dirty="0">
                <a:latin typeface="Calibri" panose="020F0502020204030204" pitchFamily="34" charset="0"/>
                <a:hlinkClick r:id="rId5"/>
              </a:rPr>
              <a:t>://</a:t>
            </a:r>
            <a:r>
              <a:rPr lang="sr-Cyrl-RS" sz="6400" u="sng" dirty="0" smtClean="0">
                <a:latin typeface="Calibri" panose="020F0502020204030204" pitchFamily="34" charset="0"/>
                <a:hlinkClick r:id="rId5"/>
              </a:rPr>
              <a:t>www.microsoft.com/sr-latn-rs/store/top-free/games/pc</a:t>
            </a:r>
            <a:endParaRPr lang="sr-Cyrl-RS" sz="6400" u="sng" dirty="0" smtClean="0">
              <a:latin typeface="Calibri" panose="020F0502020204030204" pitchFamily="34" charset="0"/>
            </a:endParaRPr>
          </a:p>
          <a:p>
            <a:pPr marL="0" indent="0">
              <a:buNone/>
            </a:pPr>
            <a:r>
              <a:rPr lang="en-US" sz="8000" dirty="0" smtClean="0">
                <a:latin typeface="Calibri" panose="020F0502020204030204" pitchFamily="34" charset="0"/>
                <a:sym typeface="Wingdings 2"/>
              </a:rPr>
              <a:t></a:t>
            </a:r>
            <a:r>
              <a:rPr lang="sr-Cyrl-RS" sz="8000" dirty="0" smtClean="0">
                <a:latin typeface="Calibri" panose="020F0502020204030204" pitchFamily="34" charset="0"/>
                <a:sym typeface="Wingdings 2"/>
              </a:rPr>
              <a:t>  </a:t>
            </a:r>
            <a:r>
              <a:rPr lang="en-US" sz="8000" b="1" dirty="0" err="1" smtClean="0">
                <a:latin typeface="Calibri" panose="020F0502020204030204" pitchFamily="34" charset="0"/>
              </a:rPr>
              <a:t>Duolingo</a:t>
            </a:r>
            <a:r>
              <a:rPr lang="en-US" sz="8000" b="1" dirty="0">
                <a:latin typeface="Calibri" panose="020F0502020204030204" pitchFamily="34" charset="0"/>
              </a:rPr>
              <a:t>: Learn Languages </a:t>
            </a:r>
            <a:r>
              <a:rPr lang="en-US" sz="8000" b="1" dirty="0" smtClean="0">
                <a:latin typeface="Calibri" panose="020F0502020204030204" pitchFamily="34" charset="0"/>
              </a:rPr>
              <a:t>Free</a:t>
            </a:r>
            <a:endParaRPr lang="sr-Cyrl-RS" sz="8000" b="1" u="sng" dirty="0" smtClean="0">
              <a:latin typeface="Calibri" panose="020F0502020204030204" pitchFamily="34" charset="0"/>
            </a:endParaRPr>
          </a:p>
          <a:p>
            <a:pPr marL="0" indent="0">
              <a:buNone/>
            </a:pPr>
            <a:r>
              <a:rPr lang="sr-Cyrl-RS" sz="8000" i="1" dirty="0" smtClean="0">
                <a:latin typeface="Calibri" panose="020F0502020204030204" pitchFamily="34" charset="0"/>
              </a:rPr>
              <a:t>Апликација за  учење и обнављање страног језика које дете жели да научи или усаврши знање. Нуди игру, забаву кроз разне мултимедијалне садржаје</a:t>
            </a:r>
          </a:p>
          <a:p>
            <a:pPr marL="0" indent="0">
              <a:buNone/>
            </a:pPr>
            <a:r>
              <a:rPr lang="en-US" sz="6400" dirty="0">
                <a:latin typeface="Calibri" panose="020F0502020204030204" pitchFamily="34" charset="0"/>
                <a:hlinkClick r:id="rId6"/>
              </a:rPr>
              <a:t>https://</a:t>
            </a:r>
            <a:r>
              <a:rPr lang="en-US" sz="6400" dirty="0" smtClean="0">
                <a:latin typeface="Calibri" panose="020F0502020204030204" pitchFamily="34" charset="0"/>
                <a:hlinkClick r:id="rId6"/>
              </a:rPr>
              <a:t>play.google.com/store/apps/details?id=com.duolingo</a:t>
            </a:r>
            <a:endParaRPr lang="sr-Cyrl-RS" sz="6400" dirty="0" smtClean="0">
              <a:latin typeface="Calibri" panose="020F0502020204030204" pitchFamily="34" charset="0"/>
            </a:endParaRPr>
          </a:p>
          <a:p>
            <a:pPr marL="0" indent="0">
              <a:buNone/>
            </a:pPr>
            <a:endParaRPr lang="en-US" sz="8000" dirty="0">
              <a:solidFill>
                <a:srgbClr val="00B0F0"/>
              </a:solidFill>
              <a:latin typeface="Calibri" panose="020F0502020204030204" pitchFamily="34" charset="0"/>
            </a:endParaRPr>
          </a:p>
          <a:p>
            <a:pPr marL="0" indent="0">
              <a:buNone/>
            </a:pPr>
            <a:endParaRPr lang="en-US" dirty="0">
              <a:latin typeface="Calibri" panose="020F0502020204030204" pitchFamily="34" charset="0"/>
            </a:endParaRPr>
          </a:p>
          <a:p>
            <a:pPr marL="0" indent="0">
              <a:buNone/>
            </a:pPr>
            <a:endParaRPr lang="en-US" dirty="0"/>
          </a:p>
          <a:p>
            <a:endParaRPr lang="en-US" dirty="0"/>
          </a:p>
        </p:txBody>
      </p:sp>
    </p:spTree>
    <p:extLst>
      <p:ext uri="{BB962C8B-B14F-4D97-AF65-F5344CB8AC3E}">
        <p14:creationId xmlns:p14="http://schemas.microsoft.com/office/powerpoint/2010/main" val="4121473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2800" b="1" dirty="0" smtClean="0"/>
              <a:t>УМЕСТО ЗАКЉУЧКА</a:t>
            </a:r>
            <a:endParaRPr lang="en-US" sz="2800" b="1" dirty="0"/>
          </a:p>
        </p:txBody>
      </p:sp>
      <p:sp>
        <p:nvSpPr>
          <p:cNvPr id="3" name="Text Placeholder 2"/>
          <p:cNvSpPr>
            <a:spLocks noGrp="1"/>
          </p:cNvSpPr>
          <p:nvPr>
            <p:ph type="body" idx="1"/>
          </p:nvPr>
        </p:nvSpPr>
        <p:spPr>
          <a:xfrm>
            <a:off x="381000" y="2971800"/>
            <a:ext cx="8458200" cy="2057400"/>
          </a:xfrm>
        </p:spPr>
        <p:txBody>
          <a:bodyPr>
            <a:normAutofit fontScale="70000" lnSpcReduction="20000"/>
          </a:bodyPr>
          <a:lstStyle/>
          <a:p>
            <a:r>
              <a:rPr lang="en-US" sz="4700" b="1" i="1" dirty="0">
                <a:solidFill>
                  <a:srgbClr val="7030A0"/>
                </a:solidFill>
                <a:latin typeface="Calibri" panose="020F0502020204030204" pitchFamily="34" charset="0"/>
              </a:rPr>
              <a:t>„ </a:t>
            </a:r>
            <a:r>
              <a:rPr lang="en-US" sz="4700" b="1" i="1" dirty="0" err="1">
                <a:solidFill>
                  <a:srgbClr val="7030A0"/>
                </a:solidFill>
                <a:latin typeface="Calibri" panose="020F0502020204030204" pitchFamily="34" charset="0"/>
              </a:rPr>
              <a:t>Ум</a:t>
            </a:r>
            <a:r>
              <a:rPr lang="en-US" sz="4700" b="1" i="1" dirty="0">
                <a:solidFill>
                  <a:srgbClr val="7030A0"/>
                </a:solidFill>
                <a:latin typeface="Calibri" panose="020F0502020204030204" pitchFamily="34" charset="0"/>
              </a:rPr>
              <a:t> </a:t>
            </a:r>
            <a:r>
              <a:rPr lang="en-US" sz="4700" b="1" i="1" dirty="0" err="1">
                <a:solidFill>
                  <a:srgbClr val="7030A0"/>
                </a:solidFill>
                <a:latin typeface="Calibri" panose="020F0502020204030204" pitchFamily="34" charset="0"/>
              </a:rPr>
              <a:t>проширен</a:t>
            </a:r>
            <a:r>
              <a:rPr lang="en-US" sz="4700" b="1" i="1" dirty="0">
                <a:solidFill>
                  <a:srgbClr val="7030A0"/>
                </a:solidFill>
                <a:latin typeface="Calibri" panose="020F0502020204030204" pitchFamily="34" charset="0"/>
              </a:rPr>
              <a:t> </a:t>
            </a:r>
            <a:r>
              <a:rPr lang="en-US" sz="4700" b="1" i="1" dirty="0" err="1">
                <a:solidFill>
                  <a:srgbClr val="7030A0"/>
                </a:solidFill>
                <a:latin typeface="Calibri" panose="020F0502020204030204" pitchFamily="34" charset="0"/>
              </a:rPr>
              <a:t>новом</a:t>
            </a:r>
            <a:r>
              <a:rPr lang="en-US" sz="4700" b="1" i="1" dirty="0">
                <a:solidFill>
                  <a:srgbClr val="7030A0"/>
                </a:solidFill>
                <a:latin typeface="Calibri" panose="020F0502020204030204" pitchFamily="34" charset="0"/>
              </a:rPr>
              <a:t> </a:t>
            </a:r>
            <a:r>
              <a:rPr lang="en-US" sz="4700" b="1" i="1" dirty="0" err="1">
                <a:solidFill>
                  <a:srgbClr val="7030A0"/>
                </a:solidFill>
                <a:latin typeface="Calibri" panose="020F0502020204030204" pitchFamily="34" charset="0"/>
              </a:rPr>
              <a:t>идејом</a:t>
            </a:r>
            <a:r>
              <a:rPr lang="en-US" sz="4700" b="1" i="1" dirty="0">
                <a:solidFill>
                  <a:srgbClr val="7030A0"/>
                </a:solidFill>
                <a:latin typeface="Calibri" panose="020F0502020204030204" pitchFamily="34" charset="0"/>
              </a:rPr>
              <a:t> </a:t>
            </a:r>
            <a:r>
              <a:rPr lang="en-US" sz="4700" b="1" i="1" dirty="0" err="1">
                <a:solidFill>
                  <a:srgbClr val="7030A0"/>
                </a:solidFill>
                <a:latin typeface="Calibri" panose="020F0502020204030204" pitchFamily="34" charset="0"/>
              </a:rPr>
              <a:t>никада</a:t>
            </a:r>
            <a:r>
              <a:rPr lang="en-US" sz="4700" b="1" i="1" dirty="0">
                <a:solidFill>
                  <a:srgbClr val="7030A0"/>
                </a:solidFill>
                <a:latin typeface="Calibri" panose="020F0502020204030204" pitchFamily="34" charset="0"/>
              </a:rPr>
              <a:t> </a:t>
            </a:r>
            <a:r>
              <a:rPr lang="sr-Cyrl-RS" sz="4700" b="1" i="1" dirty="0" smtClean="0">
                <a:solidFill>
                  <a:srgbClr val="7030A0"/>
                </a:solidFill>
                <a:latin typeface="Calibri" panose="020F0502020204030204" pitchFamily="34" charset="0"/>
              </a:rPr>
              <a:t>се не </a:t>
            </a:r>
            <a:r>
              <a:rPr lang="en-US" sz="4700" b="1" i="1" dirty="0" err="1" smtClean="0">
                <a:solidFill>
                  <a:srgbClr val="7030A0"/>
                </a:solidFill>
                <a:latin typeface="Calibri" panose="020F0502020204030204" pitchFamily="34" charset="0"/>
              </a:rPr>
              <a:t>враћа</a:t>
            </a:r>
            <a:r>
              <a:rPr lang="sr-Cyrl-RS" sz="4700" b="1" i="1" dirty="0">
                <a:solidFill>
                  <a:srgbClr val="7030A0"/>
                </a:solidFill>
                <a:latin typeface="Calibri" panose="020F0502020204030204" pitchFamily="34" charset="0"/>
              </a:rPr>
              <a:t> </a:t>
            </a:r>
            <a:r>
              <a:rPr lang="sr-Cyrl-RS" sz="4700" b="1" i="1" dirty="0" smtClean="0">
                <a:solidFill>
                  <a:srgbClr val="7030A0"/>
                </a:solidFill>
                <a:latin typeface="Calibri" panose="020F0502020204030204" pitchFamily="34" charset="0"/>
              </a:rPr>
              <a:t>на </a:t>
            </a:r>
            <a:r>
              <a:rPr lang="en-US" sz="4700" b="1" i="1" dirty="0" err="1" smtClean="0">
                <a:solidFill>
                  <a:srgbClr val="7030A0"/>
                </a:solidFill>
                <a:latin typeface="Calibri" panose="020F0502020204030204" pitchFamily="34" charset="0"/>
              </a:rPr>
              <a:t>своје</a:t>
            </a:r>
            <a:r>
              <a:rPr lang="en-US" sz="4700" b="1" i="1" dirty="0" smtClean="0">
                <a:solidFill>
                  <a:srgbClr val="7030A0"/>
                </a:solidFill>
                <a:latin typeface="Calibri" panose="020F0502020204030204" pitchFamily="34" charset="0"/>
              </a:rPr>
              <a:t> </a:t>
            </a:r>
            <a:r>
              <a:rPr lang="sr-Cyrl-RS" sz="4700" b="1" i="1" dirty="0" smtClean="0">
                <a:solidFill>
                  <a:srgbClr val="7030A0"/>
                </a:solidFill>
                <a:latin typeface="Calibri" panose="020F0502020204030204" pitchFamily="34" charset="0"/>
              </a:rPr>
              <a:t>почетне димензије“</a:t>
            </a:r>
            <a:r>
              <a:rPr lang="en-US" sz="4700" b="1" i="1" dirty="0">
                <a:solidFill>
                  <a:srgbClr val="7030A0"/>
                </a:solidFill>
                <a:latin typeface="Calibri" panose="020F0502020204030204" pitchFamily="34" charset="0"/>
              </a:rPr>
              <a:t>                                                                 </a:t>
            </a:r>
            <a:r>
              <a:rPr lang="en-US" sz="4700" b="1" i="1" dirty="0">
                <a:latin typeface="Calibri" panose="020F0502020204030204" pitchFamily="34" charset="0"/>
              </a:rPr>
              <a:t>     </a:t>
            </a:r>
            <a:r>
              <a:rPr lang="en-US" sz="3600" b="1" dirty="0">
                <a:solidFill>
                  <a:srgbClr val="FF0000"/>
                </a:solidFill>
                <a:latin typeface="Calibri" panose="020F0502020204030204" pitchFamily="34" charset="0"/>
              </a:rPr>
              <a:t>                  </a:t>
            </a:r>
            <a:r>
              <a:rPr lang="sr-Cyrl-RS" sz="3600" b="1" dirty="0">
                <a:solidFill>
                  <a:srgbClr val="FF0000"/>
                </a:solidFill>
                <a:latin typeface="Calibri" panose="020F0502020204030204" pitchFamily="34" charset="0"/>
              </a:rPr>
              <a:t/>
            </a:r>
            <a:br>
              <a:rPr lang="sr-Cyrl-RS" sz="3600" b="1" dirty="0">
                <a:solidFill>
                  <a:srgbClr val="FF0000"/>
                </a:solidFill>
                <a:latin typeface="Calibri" panose="020F0502020204030204" pitchFamily="34" charset="0"/>
              </a:rPr>
            </a:br>
            <a:r>
              <a:rPr lang="sr-Cyrl-RS" sz="3400" dirty="0">
                <a:latin typeface="Calibri" panose="020F0502020204030204" pitchFamily="34" charset="0"/>
              </a:rPr>
              <a:t>                                                </a:t>
            </a:r>
            <a:r>
              <a:rPr lang="en-US" sz="3400" dirty="0">
                <a:latin typeface="Calibri" panose="020F0502020204030204" pitchFamily="34" charset="0"/>
              </a:rPr>
              <a:t>Oliver </a:t>
            </a:r>
            <a:r>
              <a:rPr lang="en-US" sz="3400" dirty="0" err="1">
                <a:latin typeface="Calibri" panose="020F0502020204030204" pitchFamily="34" charset="0"/>
              </a:rPr>
              <a:t>Wendel</a:t>
            </a:r>
            <a:r>
              <a:rPr lang="en-US" sz="3400" dirty="0">
                <a:latin typeface="Calibri" panose="020F0502020204030204" pitchFamily="34" charset="0"/>
              </a:rPr>
              <a:t> Holmes</a:t>
            </a:r>
          </a:p>
        </p:txBody>
      </p:sp>
    </p:spTree>
    <p:extLst>
      <p:ext uri="{BB962C8B-B14F-4D97-AF65-F5344CB8AC3E}">
        <p14:creationId xmlns:p14="http://schemas.microsoft.com/office/powerpoint/2010/main" val="193744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57400" y="1143000"/>
            <a:ext cx="6858000" cy="2514600"/>
          </a:xfrm>
        </p:spPr>
        <p:txBody>
          <a:bodyPr>
            <a:normAutofit/>
          </a:bodyPr>
          <a:lstStyle/>
          <a:p>
            <a:pPr algn="just"/>
            <a:r>
              <a:rPr lang="sr-Latn-RS" sz="2000" dirty="0">
                <a:ln w="0"/>
                <a:solidFill>
                  <a:srgbClr val="000E2A"/>
                </a:solidFill>
                <a:effectLst>
                  <a:outerShdw blurRad="38100" dist="25400" dir="5400000" algn="ctr" rotWithShape="0">
                    <a:srgbClr val="6E747A">
                      <a:alpha val="43000"/>
                    </a:srgbClr>
                  </a:outerShdw>
                </a:effectLst>
                <a:latin typeface="Calibri" panose="020F0502020204030204" pitchFamily="34" charset="0"/>
              </a:rPr>
              <a:t>“Дигитално родитељство је појам који се везује за дигитално доба и везује се за родитеље који користе сет програмских алата и сервиса у свакодневним активностима у подизању и васпитању деце. Дигитални родитељи, на овај начин, играју најбитнију улогу у обликовању начина на који њихова деца користе савремене технологије и дигиталне медије”</a:t>
            </a:r>
            <a:endParaRPr lang="en-US" sz="2000" dirty="0">
              <a:ln w="0"/>
              <a:solidFill>
                <a:srgbClr val="000E2A"/>
              </a:solidFill>
              <a:effectLst>
                <a:outerShdw blurRad="38100" dist="25400" dir="5400000" algn="ctr" rotWithShape="0">
                  <a:srgbClr val="6E747A">
                    <a:alpha val="43000"/>
                  </a:srgbClr>
                </a:outerShdw>
              </a:effectLst>
              <a:latin typeface="Calibri" panose="020F0502020204030204" pitchFamily="34" charset="0"/>
            </a:endParaRPr>
          </a:p>
          <a:p>
            <a:pPr algn="just"/>
            <a:r>
              <a:rPr lang="sr-Cyrl-RS" dirty="0">
                <a:hlinkClick r:id="rId3"/>
              </a:rPr>
              <a:t>(</a:t>
            </a:r>
            <a:r>
              <a:rPr lang="sr-Latn-RS" dirty="0" smtClean="0">
                <a:hlinkClick r:id="rId3"/>
              </a:rPr>
              <a:t>https</a:t>
            </a:r>
            <a:r>
              <a:rPr lang="sr-Latn-RS" dirty="0">
                <a:hlinkClick r:id="rId3"/>
              </a:rPr>
              <a:t>://www.decanainternetu.rs/digitalno-roditeljs</a:t>
            </a:r>
            <a:r>
              <a:rPr lang="sr-Latn-RS" dirty="0">
                <a:solidFill>
                  <a:schemeClr val="accent1"/>
                </a:solidFill>
                <a:hlinkClick r:id="rId3"/>
              </a:rPr>
              <a:t>tvo</a:t>
            </a:r>
            <a:r>
              <a:rPr lang="sr-Latn-RS" dirty="0" smtClean="0">
                <a:solidFill>
                  <a:schemeClr val="accent1"/>
                </a:solidFill>
                <a:hlinkClick r:id="rId3"/>
              </a:rPr>
              <a:t>/</a:t>
            </a:r>
            <a:r>
              <a:rPr lang="sr-Cyrl-RS" dirty="0" smtClean="0">
                <a:solidFill>
                  <a:schemeClr val="accent1"/>
                </a:solidFill>
              </a:rPr>
              <a:t>)</a:t>
            </a:r>
            <a:endParaRPr lang="en-US" dirty="0">
              <a:solidFill>
                <a:schemeClr val="accent1"/>
              </a:solidFill>
              <a:latin typeface="+mj-lt"/>
            </a:endParaRPr>
          </a:p>
        </p:txBody>
      </p:sp>
      <p:pic>
        <p:nvPicPr>
          <p:cNvPr id="4" name="Picture 3" descr="C:\Users\Goca\Documents\index.jpg"/>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397956"/>
            <a:ext cx="5410200" cy="2774244"/>
          </a:xfrm>
          <a:prstGeom prst="rect">
            <a:avLst/>
          </a:prstGeom>
          <a:ln>
            <a:noFill/>
          </a:ln>
          <a:effectLst>
            <a:softEdge rad="112500"/>
          </a:effectLst>
        </p:spPr>
      </p:pic>
    </p:spTree>
    <p:extLst>
      <p:ext uri="{BB962C8B-B14F-4D97-AF65-F5344CB8AC3E}">
        <p14:creationId xmlns:p14="http://schemas.microsoft.com/office/powerpoint/2010/main" val="2924947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432" y="381000"/>
            <a:ext cx="7116367" cy="838200"/>
          </a:xfrm>
        </p:spPr>
        <p:txBody>
          <a:bodyPr>
            <a:normAutofit/>
          </a:bodyPr>
          <a:lstStyle/>
          <a:p>
            <a:r>
              <a:rPr lang="sr-Latn-RS" sz="2000" b="1" dirty="0">
                <a:latin typeface="Calibri" panose="020F0502020204030204" pitchFamily="34" charset="0"/>
              </a:rPr>
              <a:t>Каква нова сазнања о нама самима и свету нам је донео овај период изолације?</a:t>
            </a:r>
            <a:endParaRPr lang="en-US" sz="2000" b="1" dirty="0">
              <a:latin typeface="Calibri" panose="020F0502020204030204" pitchFamily="34" charset="0"/>
            </a:endParaRPr>
          </a:p>
        </p:txBody>
      </p:sp>
      <p:sp>
        <p:nvSpPr>
          <p:cNvPr id="3" name="Content Placeholder 2"/>
          <p:cNvSpPr>
            <a:spLocks noGrp="1"/>
          </p:cNvSpPr>
          <p:nvPr>
            <p:ph idx="1"/>
          </p:nvPr>
        </p:nvSpPr>
        <p:spPr>
          <a:xfrm>
            <a:off x="1371600" y="1295400"/>
            <a:ext cx="7344967" cy="876301"/>
          </a:xfrm>
        </p:spPr>
        <p:txBody>
          <a:bodyPr anchor="t">
            <a:normAutofit/>
          </a:bodyPr>
          <a:lstStyle/>
          <a:p>
            <a:pPr marL="0" indent="0">
              <a:buNone/>
            </a:pPr>
            <a:r>
              <a:rPr lang="sr-Cyrl-RS" sz="1800" dirty="0">
                <a:latin typeface="Calibri" panose="020F0502020204030204" pitchFamily="34" charset="0"/>
              </a:rPr>
              <a:t>Р</a:t>
            </a:r>
            <a:r>
              <a:rPr lang="sr-Latn-RS" sz="1800" dirty="0" smtClean="0">
                <a:latin typeface="Calibri" panose="020F0502020204030204" pitchFamily="34" charset="0"/>
              </a:rPr>
              <a:t>азговор </a:t>
            </a:r>
            <a:r>
              <a:rPr lang="sr-Latn-RS" sz="1800" dirty="0">
                <a:latin typeface="Calibri" panose="020F0502020204030204" pitchFamily="34" charset="0"/>
              </a:rPr>
              <a:t>са психолошкињом Аном  </a:t>
            </a:r>
            <a:r>
              <a:rPr lang="sr-Latn-RS" sz="1800" dirty="0" smtClean="0">
                <a:latin typeface="Calibri" panose="020F0502020204030204" pitchFamily="34" charset="0"/>
              </a:rPr>
              <a:t>Мирковић</a:t>
            </a:r>
            <a:r>
              <a:rPr lang="sr-Cyrl-RS" sz="1800" dirty="0" smtClean="0">
                <a:latin typeface="Calibri" panose="020F0502020204030204" pitchFamily="34" charset="0"/>
              </a:rPr>
              <a:t> о дигиталној технологији </a:t>
            </a:r>
            <a:r>
              <a:rPr lang="sr-Cyrl-RS" sz="1800" dirty="0">
                <a:latin typeface="Calibri" panose="020F0502020204030204" pitchFamily="34" charset="0"/>
              </a:rPr>
              <a:t>и како </a:t>
            </a:r>
            <a:r>
              <a:rPr lang="sr-Cyrl-RS" sz="1800" dirty="0" smtClean="0">
                <a:latin typeface="Calibri" panose="020F0502020204030204" pitchFamily="34" charset="0"/>
              </a:rPr>
              <a:t>је  </a:t>
            </a:r>
            <a:r>
              <a:rPr lang="sr-Cyrl-RS" sz="1800" dirty="0">
                <a:latin typeface="Calibri" panose="020F0502020204030204" pitchFamily="34" charset="0"/>
              </a:rPr>
              <a:t>квалитетно користити у игри, учењу, повезивању са </a:t>
            </a:r>
            <a:r>
              <a:rPr lang="sr-Cyrl-RS" sz="1800" dirty="0" smtClean="0">
                <a:latin typeface="Calibri" panose="020F0502020204030204" pitchFamily="34" charset="0"/>
              </a:rPr>
              <a:t>драгима</a:t>
            </a:r>
            <a:r>
              <a:rPr lang="en-US" sz="1800" dirty="0" smtClean="0">
                <a:latin typeface="Calibri" panose="020F0502020204030204" pitchFamily="34" charset="0"/>
              </a:rPr>
              <a:t>…</a:t>
            </a:r>
            <a:endParaRPr lang="sr-Cyrl-RS" sz="1800" dirty="0">
              <a:latin typeface="Calibri" panose="020F0502020204030204" pitchFamily="34" charset="0"/>
            </a:endParaRPr>
          </a:p>
          <a:p>
            <a:pPr marL="114300" indent="0">
              <a:buNone/>
            </a:pPr>
            <a:endParaRPr lang="sr-Cyrl-RS" sz="1400" dirty="0"/>
          </a:p>
        </p:txBody>
      </p:sp>
      <p:pic>
        <p:nvPicPr>
          <p:cNvPr id="5" name="Vreme socijalne izolacij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5000" y="2790826"/>
            <a:ext cx="6553199" cy="353377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79698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142999"/>
          </a:xfrm>
        </p:spPr>
        <p:txBody>
          <a:bodyPr>
            <a:normAutofit/>
          </a:bodyPr>
          <a:lstStyle/>
          <a:p>
            <a:r>
              <a:rPr lang="sr-Cyrl-RS" sz="2800" b="1" dirty="0" smtClean="0">
                <a:latin typeface="Calibri" panose="020F0502020204030204" pitchFamily="34" charset="0"/>
              </a:rPr>
              <a:t>Д</a:t>
            </a:r>
            <a:r>
              <a:rPr lang="sr-Latn-RS" sz="2800" b="1" dirty="0" smtClean="0">
                <a:latin typeface="Calibri" panose="020F0502020204030204" pitchFamily="34" charset="0"/>
              </a:rPr>
              <a:t>ИГИТАЛНА ТЕХНОЛОГИЈА –ДЕТЕ-ИГРА-УЧЕЊЕ-РОДИТЕЉ</a:t>
            </a:r>
            <a:r>
              <a:rPr lang="sr-Cyrl-RS" sz="2800" i="1" dirty="0" smtClean="0">
                <a:latin typeface="Calibri" panose="020F0502020204030204" pitchFamily="34" charset="0"/>
              </a:rPr>
              <a:t>-истраживање</a:t>
            </a:r>
            <a:endParaRPr lang="en-US" sz="2800" dirty="0">
              <a:latin typeface="Calibri" panose="020F0502020204030204" pitchFamily="34" charset="0"/>
            </a:endParaRPr>
          </a:p>
        </p:txBody>
      </p:sp>
      <p:sp>
        <p:nvSpPr>
          <p:cNvPr id="3" name="Content Placeholder 2"/>
          <p:cNvSpPr>
            <a:spLocks noGrp="1"/>
          </p:cNvSpPr>
          <p:nvPr>
            <p:ph idx="1"/>
          </p:nvPr>
        </p:nvSpPr>
        <p:spPr>
          <a:xfrm>
            <a:off x="838200" y="1295400"/>
            <a:ext cx="7704667" cy="4495800"/>
          </a:xfrm>
        </p:spPr>
        <p:txBody>
          <a:bodyPr/>
          <a:lstStyle/>
          <a:p>
            <a:r>
              <a:rPr lang="sr-Cyrl-RS" dirty="0" smtClean="0">
                <a:latin typeface="Calibri" panose="020F0502020204030204" pitchFamily="34" charset="0"/>
              </a:rPr>
              <a:t>Резултати (</a:t>
            </a:r>
            <a:r>
              <a:rPr lang="sr-Cyrl-RS" dirty="0">
                <a:latin typeface="Calibri" panose="020F0502020204030204" pitchFamily="34" charset="0"/>
              </a:rPr>
              <a:t>о учешћу –посредовању  родитеља при </a:t>
            </a:r>
            <a:r>
              <a:rPr lang="sr-Cyrl-RS" dirty="0" smtClean="0">
                <a:latin typeface="Calibri" panose="020F0502020204030204" pitchFamily="34" charset="0"/>
              </a:rPr>
              <a:t>коришћењу </a:t>
            </a:r>
            <a:r>
              <a:rPr lang="sr-Cyrl-RS" dirty="0" smtClean="0">
                <a:latin typeface="Calibri" panose="020F0502020204030204" pitchFamily="34" charset="0"/>
              </a:rPr>
              <a:t>дигиталних </a:t>
            </a:r>
            <a:r>
              <a:rPr lang="sr-Cyrl-RS" dirty="0" smtClean="0">
                <a:latin typeface="Calibri" panose="020F0502020204030204" pitchFamily="34" charset="0"/>
              </a:rPr>
              <a:t>технологија) међународног </a:t>
            </a:r>
            <a:r>
              <a:rPr lang="sr-Cyrl-RS" dirty="0">
                <a:latin typeface="Calibri" panose="020F0502020204030204" pitchFamily="34" charset="0"/>
              </a:rPr>
              <a:t>истраживања Деца Европе на инернету, које је реализовано у Србији крајем 2018. и почетком 2019.године на узорку од 1150 ученика (3-8. разреда основне и 1-3.разреда средње школе у четири региона Србије (Београд, Војводина, Источна и Јужна Србија, Шумадија и Западна </a:t>
            </a:r>
            <a:r>
              <a:rPr lang="sr-Cyrl-RS" dirty="0" smtClean="0">
                <a:latin typeface="Calibri" panose="020F0502020204030204" pitchFamily="34" charset="0"/>
              </a:rPr>
              <a:t>Србија) показују:</a:t>
            </a:r>
            <a:endParaRPr lang="en-US" dirty="0">
              <a:latin typeface="Calibri" panose="020F0502020204030204" pitchFamily="34" charset="0"/>
            </a:endParaRPr>
          </a:p>
        </p:txBody>
      </p:sp>
    </p:spTree>
    <p:extLst>
      <p:ext uri="{BB962C8B-B14F-4D97-AF65-F5344CB8AC3E}">
        <p14:creationId xmlns:p14="http://schemas.microsoft.com/office/powerpoint/2010/main" val="4243374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09599"/>
          </a:xfrm>
        </p:spPr>
        <p:txBody>
          <a:bodyPr>
            <a:noAutofit/>
          </a:bodyPr>
          <a:lstStyle/>
          <a:p>
            <a:r>
              <a:rPr lang="sr-Cyrl-RS" sz="2800" b="1" dirty="0" smtClean="0">
                <a:latin typeface="Calibri" panose="020F0502020204030204" pitchFamily="34" charset="0"/>
              </a:rPr>
              <a:t>Д</a:t>
            </a:r>
            <a:r>
              <a:rPr lang="sr-Latn-RS" sz="2800" b="1" dirty="0" smtClean="0">
                <a:latin typeface="Calibri" panose="020F0502020204030204" pitchFamily="34" charset="0"/>
              </a:rPr>
              <a:t>ИГИТАЛНА ТЕХНОЛОГИЈА –ДЕТЕ-ИГРА-УЧЕЊЕ-РОДИТЕЉ</a:t>
            </a:r>
            <a:r>
              <a:rPr lang="sr-Cyrl-RS" sz="2800" i="1" dirty="0" smtClean="0">
                <a:latin typeface="Calibri" panose="020F0502020204030204" pitchFamily="34" charset="0"/>
              </a:rPr>
              <a:t>-истраживање</a:t>
            </a:r>
            <a:endParaRPr lang="en-US" sz="2800" dirty="0">
              <a:latin typeface="Calibri" panose="020F0502020204030204" pitchFamily="34" charset="0"/>
            </a:endParaRPr>
          </a:p>
        </p:txBody>
      </p:sp>
      <p:sp>
        <p:nvSpPr>
          <p:cNvPr id="3" name="Content Placeholder 2"/>
          <p:cNvSpPr>
            <a:spLocks noGrp="1"/>
          </p:cNvSpPr>
          <p:nvPr>
            <p:ph idx="1"/>
          </p:nvPr>
        </p:nvSpPr>
        <p:spPr>
          <a:xfrm>
            <a:off x="982133" y="1371600"/>
            <a:ext cx="7704667" cy="4191000"/>
          </a:xfrm>
        </p:spPr>
        <p:txBody>
          <a:bodyPr>
            <a:normAutofit/>
          </a:bodyPr>
          <a:lstStyle/>
          <a:p>
            <a:r>
              <a:rPr lang="sr-Cyrl-RS" dirty="0">
                <a:latin typeface="Calibri" panose="020F0502020204030204" pitchFamily="34" charset="0"/>
              </a:rPr>
              <a:t>Родитељи најчешће посредују тако што објашњавају деци како да безбедно користе интернет (44% испитаних ученика изјављује да родитељи то раде често или веома често). </a:t>
            </a:r>
            <a:endParaRPr lang="sr-Cyrl-RS" dirty="0" smtClean="0">
              <a:latin typeface="Calibri" panose="020F0502020204030204" pitchFamily="34" charset="0"/>
            </a:endParaRPr>
          </a:p>
          <a:p>
            <a:r>
              <a:rPr lang="sr-Cyrl-RS" dirty="0">
                <a:latin typeface="Calibri" panose="020F0502020204030204" pitchFamily="34" charset="0"/>
              </a:rPr>
              <a:t>Половини ученика млађег узраста (9-12 година) и трећини старијег узраста (13-17 година) родитељи често помажу када им нешто засмета на </a:t>
            </a:r>
            <a:r>
              <a:rPr lang="sr-Cyrl-RS" dirty="0" smtClean="0">
                <a:latin typeface="Calibri" panose="020F0502020204030204" pitchFamily="34" charset="0"/>
              </a:rPr>
              <a:t>интернету</a:t>
            </a:r>
          </a:p>
          <a:p>
            <a:r>
              <a:rPr lang="sr-Cyrl-RS" dirty="0">
                <a:latin typeface="Calibri" panose="020F0502020204030204" pitchFamily="34" charset="0"/>
              </a:rPr>
              <a:t>Најмањи проценат испитаних ученика (29%) извештава да их родитељи често охрабрују да интернет користе на конструктиван начин, за истраживање и учење</a:t>
            </a:r>
            <a:endParaRPr lang="en-US" dirty="0">
              <a:latin typeface="Calibri" panose="020F0502020204030204" pitchFamily="34" charset="0"/>
            </a:endParaRPr>
          </a:p>
        </p:txBody>
      </p:sp>
    </p:spTree>
    <p:extLst>
      <p:ext uri="{BB962C8B-B14F-4D97-AF65-F5344CB8AC3E}">
        <p14:creationId xmlns:p14="http://schemas.microsoft.com/office/powerpoint/2010/main" val="2175648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8643778-7F6C-4E8D-84D1-D5CDB99281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1D22F88D-6907-48AF-B024-346E855E0D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sr-Latn-RS" sz="2800" b="1" dirty="0" smtClean="0">
                <a:solidFill>
                  <a:srgbClr val="FFFFFF"/>
                </a:solidFill>
                <a:latin typeface="Calibri" panose="020F0502020204030204" pitchFamily="34" charset="0"/>
              </a:rPr>
              <a:t>РАЗВОЈНЕ ФАЗЕ ЖИВОТНОГ ЦИКЛУСА ДЕЦЕ</a:t>
            </a:r>
            <a:r>
              <a:rPr lang="en-US" sz="2800" dirty="0" smtClean="0">
                <a:solidFill>
                  <a:srgbClr val="FFFFFF"/>
                </a:solidFill>
              </a:rPr>
              <a:t/>
            </a:r>
            <a:br>
              <a:rPr lang="en-US" sz="2800" dirty="0" smtClean="0">
                <a:solidFill>
                  <a:srgbClr val="FFFFFF"/>
                </a:solidFill>
              </a:rPr>
            </a:br>
            <a:endParaRPr lang="en-US" sz="2800" dirty="0">
              <a:solidFill>
                <a:srgbClr val="FFFFFF"/>
              </a:solidFill>
              <a:latin typeface="+mn-lt"/>
            </a:endParaRPr>
          </a:p>
        </p:txBody>
      </p:sp>
      <p:grpSp>
        <p:nvGrpSpPr>
          <p:cNvPr id="12" name="Group 11">
            <a:extLst>
              <a:ext uri="{FF2B5EF4-FFF2-40B4-BE49-F238E27FC236}">
                <a16:creationId xmlns:a16="http://schemas.microsoft.com/office/drawing/2014/main" xmlns="" id="{F3842748-48B5-4DD0-A06A-A31C74024A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xmlns="" id="{548E99BE-1071-4690-9B9C-07926CEE555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9301F039-B467-413A-B25C-770E51069D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xmlns="" id="{9F06AEC1-5558-49E8-8CAC-FEBD00DF0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xmlns="" id="{D10B76B9-BA68-471E-B58C-ED91198A9F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EB3913B-54A3-490E-BA4B-5D0330990F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F75DC961-08A4-46F8-8A80-2E1FB977E1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2947241" y="685801"/>
            <a:ext cx="5680028" cy="5105400"/>
          </a:xfrm>
        </p:spPr>
        <p:txBody>
          <a:bodyPr>
            <a:normAutofit/>
          </a:bodyPr>
          <a:lstStyle/>
          <a:p>
            <a:pPr>
              <a:lnSpc>
                <a:spcPct val="90000"/>
              </a:lnSpc>
            </a:pPr>
            <a:r>
              <a:rPr lang="sr-Latn-RS" b="1" dirty="0" smtClean="0">
                <a:latin typeface="Calibri" panose="020F0502020204030204" pitchFamily="34" charset="0"/>
              </a:rPr>
              <a:t>Средње </a:t>
            </a:r>
            <a:r>
              <a:rPr lang="sr-Latn-RS" b="1" dirty="0">
                <a:latin typeface="Calibri" panose="020F0502020204030204" pitchFamily="34" charset="0"/>
              </a:rPr>
              <a:t>детињство – школско </a:t>
            </a:r>
            <a:r>
              <a:rPr lang="sr-Latn-RS" b="1" dirty="0" smtClean="0">
                <a:latin typeface="Calibri" panose="020F0502020204030204" pitchFamily="34" charset="0"/>
              </a:rPr>
              <a:t>детињство</a:t>
            </a:r>
            <a:endParaRPr lang="sr-Cyrl-RS" b="1" dirty="0" smtClean="0">
              <a:latin typeface="Calibri" panose="020F0502020204030204" pitchFamily="34" charset="0"/>
            </a:endParaRPr>
          </a:p>
          <a:p>
            <a:pPr>
              <a:lnSpc>
                <a:spcPct val="90000"/>
              </a:lnSpc>
            </a:pPr>
            <a:endParaRPr lang="sr-Cyrl-RS" sz="2000" b="1" dirty="0">
              <a:latin typeface="Calibri" panose="020F0502020204030204" pitchFamily="34" charset="0"/>
            </a:endParaRPr>
          </a:p>
          <a:p>
            <a:pPr marL="114300" indent="0">
              <a:lnSpc>
                <a:spcPct val="90000"/>
              </a:lnSpc>
              <a:buNone/>
            </a:pPr>
            <a:r>
              <a:rPr lang="sr-Latn-RS" sz="2000" dirty="0">
                <a:latin typeface="Calibri" panose="020F0502020204030204" pitchFamily="34" charset="0"/>
              </a:rPr>
              <a:t>Функција игре у овом периоду је социјална – укључивање у социјалну средину, учење вештина комуникације и решавања конфликта- комуникација постаје све ефикаснија</a:t>
            </a:r>
            <a:r>
              <a:rPr lang="sr-Cyrl-RS" sz="2000" dirty="0">
                <a:latin typeface="Calibri" panose="020F0502020204030204" pitchFamily="34" charset="0"/>
              </a:rPr>
              <a:t>;</a:t>
            </a:r>
          </a:p>
          <a:p>
            <a:pPr marL="114300" indent="0">
              <a:lnSpc>
                <a:spcPct val="90000"/>
              </a:lnSpc>
              <a:buNone/>
            </a:pPr>
            <a:r>
              <a:rPr lang="sr-Cyrl-RS" sz="2000" dirty="0">
                <a:latin typeface="Calibri" panose="020F0502020204030204" pitchFamily="34" charset="0"/>
              </a:rPr>
              <a:t>Д</a:t>
            </a:r>
            <a:r>
              <a:rPr lang="sr-Latn-RS" sz="2000" dirty="0">
                <a:latin typeface="Calibri" panose="020F0502020204030204" pitchFamily="34" charset="0"/>
              </a:rPr>
              <a:t>ете постаје спремно да озбиљно ради, заинтересовано </a:t>
            </a:r>
            <a:r>
              <a:rPr lang="sr-Cyrl-RS" sz="2000" dirty="0">
                <a:latin typeface="Calibri" panose="020F0502020204030204" pitchFamily="34" charset="0"/>
              </a:rPr>
              <a:t> да </a:t>
            </a:r>
            <a:r>
              <a:rPr lang="sr-Latn-RS" sz="2000" dirty="0">
                <a:latin typeface="Calibri" panose="020F0502020204030204" pitchFamily="34" charset="0"/>
              </a:rPr>
              <a:t>учи, спремно је за сарадњу са другима, спремно да учи како се нешто ради</a:t>
            </a:r>
            <a:r>
              <a:rPr lang="sr-Latn-RS" sz="2000" dirty="0"/>
              <a:t>. </a:t>
            </a:r>
            <a:endParaRPr lang="en-US" sz="2000" dirty="0"/>
          </a:p>
        </p:txBody>
      </p:sp>
    </p:spTree>
    <p:extLst>
      <p:ext uri="{BB962C8B-B14F-4D97-AF65-F5344CB8AC3E}">
        <p14:creationId xmlns:p14="http://schemas.microsoft.com/office/powerpoint/2010/main" val="114471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42783"/>
            <a:ext cx="7156144" cy="1504335"/>
          </a:xfrm>
        </p:spPr>
        <p:txBody>
          <a:bodyPr>
            <a:normAutofit/>
          </a:bodyPr>
          <a:lstStyle/>
          <a:p>
            <a:r>
              <a:rPr lang="sr-Latn-RS" sz="2400" b="1" dirty="0">
                <a:latin typeface="Calibri" panose="020F0502020204030204" pitchFamily="34" charset="0"/>
              </a:rPr>
              <a:t>Развојне фазе животног циклуса деце</a:t>
            </a:r>
            <a:endParaRPr lang="en-US" sz="2400" dirty="0">
              <a:latin typeface="Calibri" panose="020F0502020204030204" pitchFamily="34" charset="0"/>
            </a:endParaRPr>
          </a:p>
        </p:txBody>
      </p:sp>
      <p:sp>
        <p:nvSpPr>
          <p:cNvPr id="3" name="Content Placeholder 2"/>
          <p:cNvSpPr>
            <a:spLocks noGrp="1"/>
          </p:cNvSpPr>
          <p:nvPr>
            <p:ph idx="1"/>
          </p:nvPr>
        </p:nvSpPr>
        <p:spPr>
          <a:xfrm>
            <a:off x="762000" y="2710017"/>
            <a:ext cx="3482387" cy="3124201"/>
          </a:xfrm>
        </p:spPr>
        <p:txBody>
          <a:bodyPr anchor="t">
            <a:normAutofit/>
          </a:bodyPr>
          <a:lstStyle/>
          <a:p>
            <a:pPr marL="114300" indent="0">
              <a:buNone/>
            </a:pPr>
            <a:r>
              <a:rPr lang="sr-Latn-RS" sz="2000" b="1" i="1" dirty="0">
                <a:latin typeface="Calibri" panose="020F0502020204030204" pitchFamily="34" charset="0"/>
              </a:rPr>
              <a:t>Адолесценцију</a:t>
            </a:r>
            <a:r>
              <a:rPr lang="sr-Latn-RS" sz="2000" dirty="0">
                <a:latin typeface="Calibri" panose="020F0502020204030204" pitchFamily="34" charset="0"/>
              </a:rPr>
              <a:t> обележавају психичке промене, дакле промене унутар личности, које прате развој тела у пубертету и након </a:t>
            </a:r>
            <a:r>
              <a:rPr lang="sr-Latn-RS" sz="2000" dirty="0" smtClean="0">
                <a:latin typeface="Calibri" panose="020F0502020204030204" pitchFamily="34" charset="0"/>
              </a:rPr>
              <a:t>њега</a:t>
            </a:r>
            <a:r>
              <a:rPr lang="sr-Cyrl-RS" sz="2000" dirty="0" smtClean="0">
                <a:latin typeface="Calibri" panose="020F0502020204030204" pitchFamily="34" charset="0"/>
              </a:rPr>
              <a:t>.</a:t>
            </a:r>
          </a:p>
          <a:p>
            <a:pPr marL="114300" indent="0">
              <a:buNone/>
            </a:pPr>
            <a:r>
              <a:rPr lang="sr-Cyrl-RS" sz="2000" dirty="0"/>
              <a:t>Адолесценти су способни да повезују ствари,  решавају проблеме, увиђају односе, извлаче закључке… </a:t>
            </a:r>
            <a:endParaRPr lang="en-US" sz="2000" dirty="0"/>
          </a:p>
          <a:p>
            <a:pPr marL="114300" indent="0">
              <a:buNone/>
            </a:pPr>
            <a:endParaRPr lang="sr-Cyrl-RS" sz="1800" dirty="0">
              <a:latin typeface="Calibri" panose="020F0502020204030204" pitchFamily="34" charset="0"/>
            </a:endParaRPr>
          </a:p>
          <a:p>
            <a:pPr marL="114300" indent="0">
              <a:buNone/>
            </a:pPr>
            <a:endParaRPr lang="en-US" sz="1400" dirty="0"/>
          </a:p>
        </p:txBody>
      </p:sp>
      <p:pic>
        <p:nvPicPr>
          <p:cNvPr id="4" name="Picture 3" descr="C:\Users\Goca\Desktop\Adolescencija shema.jpg"/>
          <p:cNvPicPr/>
          <p:nvPr/>
        </p:nvPicPr>
        <p:blipFill>
          <a:blip r:embed="rId4">
            <a:extLst>
              <a:ext uri="{28A0092B-C50C-407E-A947-70E740481C1C}">
                <a14:useLocalDpi xmlns:a14="http://schemas.microsoft.com/office/drawing/2010/main" val="0"/>
              </a:ext>
            </a:extLst>
          </a:blip>
          <a:stretch>
            <a:fillRect/>
          </a:stretch>
        </p:blipFill>
        <p:spPr bwMode="auto">
          <a:xfrm>
            <a:off x="4549422" y="2303618"/>
            <a:ext cx="4385870" cy="3505200"/>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559164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6800"/>
            <a:ext cx="4800600" cy="868362"/>
          </a:xfrm>
        </p:spPr>
        <p:txBody>
          <a:bodyPr>
            <a:noAutofit/>
          </a:bodyPr>
          <a:lstStyle/>
          <a:p>
            <a:r>
              <a:rPr lang="sr-Cyrl-RS" sz="2800" b="1" dirty="0" smtClean="0">
                <a:latin typeface="Calibri" panose="020F0502020204030204" pitchFamily="34" charset="0"/>
              </a:rPr>
              <a:t>СЛОБОДНО ВРЕМЕ</a:t>
            </a:r>
            <a:r>
              <a:rPr lang="sr-Latn-RS" sz="2800" b="1" dirty="0" smtClean="0">
                <a:latin typeface="Calibri" panose="020F0502020204030204" pitchFamily="34" charset="0"/>
              </a:rPr>
              <a:t> </a:t>
            </a:r>
            <a:r>
              <a:rPr lang="en-US" sz="2800" dirty="0" smtClean="0"/>
              <a:t/>
            </a:r>
            <a:br>
              <a:rPr lang="en-US" sz="2800" dirty="0" smtClean="0"/>
            </a:br>
            <a:endParaRPr lang="en-US" sz="2800" dirty="0"/>
          </a:p>
        </p:txBody>
      </p:sp>
      <p:sp>
        <p:nvSpPr>
          <p:cNvPr id="3" name="Content Placeholder 2"/>
          <p:cNvSpPr>
            <a:spLocks noGrp="1"/>
          </p:cNvSpPr>
          <p:nvPr>
            <p:ph idx="1"/>
          </p:nvPr>
        </p:nvSpPr>
        <p:spPr>
          <a:xfrm>
            <a:off x="1143000" y="1181100"/>
            <a:ext cx="7543800" cy="4495800"/>
          </a:xfrm>
        </p:spPr>
        <p:txBody>
          <a:bodyPr>
            <a:normAutofit/>
          </a:bodyPr>
          <a:lstStyle/>
          <a:p>
            <a:pPr marL="114300" indent="0" algn="just">
              <a:buNone/>
            </a:pPr>
            <a:r>
              <a:rPr lang="sr-Latn-RS" sz="2000" dirty="0">
                <a:latin typeface="Calibri" panose="020F0502020204030204" pitchFamily="34" charset="0"/>
              </a:rPr>
              <a:t>Слободно време се може дефинисати као време које преостаје када деца заврше све своје радне, породичне обавезе и када њиме могу располагати према свом нахођењу </a:t>
            </a:r>
            <a:r>
              <a:rPr lang="sr-Cyrl-RS" sz="2000" dirty="0">
                <a:latin typeface="Calibri" panose="020F0502020204030204" pitchFamily="34" charset="0"/>
              </a:rPr>
              <a:t>и</a:t>
            </a:r>
            <a:r>
              <a:rPr lang="sr-Latn-RS" sz="2000" dirty="0">
                <a:latin typeface="Calibri" panose="020F0502020204030204" pitchFamily="34" charset="0"/>
              </a:rPr>
              <a:t> ствара широк простор за разноврсне активности </a:t>
            </a:r>
            <a:r>
              <a:rPr lang="sr-Cyrl-RS" sz="2000" dirty="0">
                <a:latin typeface="Calibri" panose="020F0502020204030204" pitchFamily="34" charset="0"/>
              </a:rPr>
              <a:t>– </a:t>
            </a:r>
            <a:r>
              <a:rPr lang="sr-Latn-RS" sz="2000" dirty="0">
                <a:latin typeface="Calibri" panose="020F0502020204030204" pitchFamily="34" charset="0"/>
              </a:rPr>
              <a:t>пасивни и активни одмор, рекреацију, културни живот, бављење спортовима, дружење и укључивање у бројне друштвене активности и акције и тако даље. </a:t>
            </a:r>
            <a:endParaRPr lang="en-US" sz="2000" dirty="0">
              <a:latin typeface="Calibri" panose="020F0502020204030204" pitchFamily="34" charset="0"/>
            </a:endParaRPr>
          </a:p>
          <a:p>
            <a:pPr marL="114300" indent="0" algn="just">
              <a:buNone/>
            </a:pPr>
            <a:endParaRPr lang="sr-Cyrl-RS" sz="2000" dirty="0" smtClean="0">
              <a:latin typeface="Calibri" panose="020F0502020204030204" pitchFamily="34" charset="0"/>
            </a:endParaRPr>
          </a:p>
        </p:txBody>
      </p:sp>
    </p:spTree>
    <p:extLst>
      <p:ext uri="{BB962C8B-B14F-4D97-AF65-F5344CB8AC3E}">
        <p14:creationId xmlns:p14="http://schemas.microsoft.com/office/powerpoint/2010/main" val="25927551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1995</TotalTime>
  <Words>1544</Words>
  <Application>Microsoft Office PowerPoint</Application>
  <PresentationFormat>On-screen Show (4:3)</PresentationFormat>
  <Paragraphs>139</Paragraphs>
  <Slides>25</Slides>
  <Notes>10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Parallax</vt:lpstr>
      <vt:lpstr>PowerPoint Presentation</vt:lpstr>
      <vt:lpstr>       САДРЖАЈ:  Дигитална технологија –дете-игра-учење-родитељ Развојне фазе животног циклуса деце Слободно време  Игра-учење Улога родитеља  у организацији активности Родитељ и дигиталне технологије за игру и учење  Савети за родитеље Онлајн активности</vt:lpstr>
      <vt:lpstr>PowerPoint Presentation</vt:lpstr>
      <vt:lpstr>Каква нова сазнања о нама самима и свету нам је донео овај период изолације?</vt:lpstr>
      <vt:lpstr>ДИГИТАЛНА ТЕХНОЛОГИЈА –ДЕТЕ-ИГРА-УЧЕЊЕ-РОДИТЕЉ-истраживање</vt:lpstr>
      <vt:lpstr>ДИГИТАЛНА ТЕХНОЛОГИЈА –ДЕТЕ-ИГРА-УЧЕЊЕ-РОДИТЕЉ-истраживање</vt:lpstr>
      <vt:lpstr>РАЗВОЈНЕ ФАЗЕ ЖИВОТНОГ ЦИКЛУСА ДЕЦЕ </vt:lpstr>
      <vt:lpstr>Развојне фазе животног циклуса деце</vt:lpstr>
      <vt:lpstr>СЛОБОДНО ВРЕМЕ  </vt:lpstr>
      <vt:lpstr>PowerPoint Presentation</vt:lpstr>
      <vt:lpstr> ИГРА-УЧЕЊЕ </vt:lpstr>
      <vt:lpstr>ИГРА-УЧЕЊЕ</vt:lpstr>
      <vt:lpstr>  УЛОГА РОДИТЕЉА  У ОРГАНИЗАЦИЈИ АКТИВНОСТИ</vt:lpstr>
      <vt:lpstr>  PОДИТЕЉ И ДИГИТАЛНЕ ТЕХНОЛОГИЈЕ ЗА ИГРУ И УЧЕЊЕ </vt:lpstr>
      <vt:lpstr>Пример 1. решења:</vt:lpstr>
      <vt:lpstr>(Милица тинејџрка, 17 година)</vt:lpstr>
      <vt:lpstr>  Пример 2. решења: </vt:lpstr>
      <vt:lpstr>САВЕТИ ЗА РОДИТЕЉЕ</vt:lpstr>
      <vt:lpstr>САВЕТИ ЗА РОДИТЕЉЕ</vt:lpstr>
      <vt:lpstr>САВЕТИ ЗА РОДИТЕЉЕ</vt:lpstr>
      <vt:lpstr>PowerPoint Presentation</vt:lpstr>
      <vt:lpstr> ОНЛАЈН АКТИВНОСТИ-предлог </vt:lpstr>
      <vt:lpstr> ОНЛАЈН АКТИВНОСТИ-предлог </vt:lpstr>
      <vt:lpstr> ОНЛАЈН АКТИВНОСТИ-ПРЕДЛОГ</vt:lpstr>
      <vt:lpstr>УМЕСТО ЗАКЉУЧКА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Dunja</dc:creator>
  <cp:lastModifiedBy>Goca</cp:lastModifiedBy>
  <cp:revision>40</cp:revision>
  <dcterms:created xsi:type="dcterms:W3CDTF">2020-05-10T12:01:42Z</dcterms:created>
  <dcterms:modified xsi:type="dcterms:W3CDTF">2020-05-26T19:51:03Z</dcterms:modified>
</cp:coreProperties>
</file>