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9" r:id="rId1"/>
    <p:sldMasterId id="2147483938" r:id="rId2"/>
    <p:sldMasterId id="2147483940" r:id="rId3"/>
    <p:sldMasterId id="2147483942" r:id="rId4"/>
    <p:sldMasterId id="2147483971" r:id="rId5"/>
  </p:sldMasterIdLst>
  <p:notesMasterIdLst>
    <p:notesMasterId r:id="rId25"/>
  </p:notesMasterIdLst>
  <p:sldIdLst>
    <p:sldId id="307" r:id="rId6"/>
    <p:sldId id="308" r:id="rId7"/>
    <p:sldId id="290" r:id="rId8"/>
    <p:sldId id="282" r:id="rId9"/>
    <p:sldId id="279" r:id="rId10"/>
    <p:sldId id="292" r:id="rId11"/>
    <p:sldId id="304" r:id="rId12"/>
    <p:sldId id="294" r:id="rId13"/>
    <p:sldId id="295" r:id="rId14"/>
    <p:sldId id="280" r:id="rId15"/>
    <p:sldId id="299" r:id="rId16"/>
    <p:sldId id="291" r:id="rId17"/>
    <p:sldId id="286" r:id="rId18"/>
    <p:sldId id="285" r:id="rId19"/>
    <p:sldId id="288" r:id="rId20"/>
    <p:sldId id="309" r:id="rId21"/>
    <p:sldId id="303" r:id="rId22"/>
    <p:sldId id="289" r:id="rId23"/>
    <p:sldId id="30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7FFF"/>
    <a:srgbClr val="D09622"/>
    <a:srgbClr val="FF9E1D"/>
    <a:srgbClr val="6F4001"/>
    <a:srgbClr val="CC9900"/>
    <a:srgbClr val="F7E289"/>
    <a:srgbClr val="D68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717" autoAdjust="0"/>
  </p:normalViewPr>
  <p:slideViewPr>
    <p:cSldViewPr>
      <p:cViewPr varScale="1">
        <p:scale>
          <a:sx n="79" d="100"/>
          <a:sy n="79" d="100"/>
        </p:scale>
        <p:origin x="157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7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2AF13-E3A2-46AF-8E4C-C4D445C146EF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AF59B-F8A3-49CD-82E6-F21FE13899D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LHiWjMFYUU&amp;t=26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86&amp;v=F2h2MbpKFnc&amp;feature=emb_logo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dirty="0" smtClean="0"/>
              <a:t>Софија Грбић,</a:t>
            </a:r>
            <a:r>
              <a:rPr lang="sr-Cyrl-RS" baseline="0" dirty="0" smtClean="0"/>
              <a:t> ученик другог разреда “ТЕХНОАРТ БЕОГРАД”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baseline="0" dirty="0" smtClean="0"/>
              <a:t>Војин Јованов,</a:t>
            </a:r>
            <a:r>
              <a:rPr lang="sr-Cyrl-RS" dirty="0" smtClean="0"/>
              <a:t> ,</a:t>
            </a:r>
            <a:r>
              <a:rPr lang="sr-Cyrl-RS" baseline="0" dirty="0" smtClean="0"/>
              <a:t> ученик другог разреда “ТЕХНОАРТ БЕОГРАД”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AF59B-F8A3-49CD-82E6-F21FE13899D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Cyrl-RS" dirty="0" smtClean="0">
                <a:hlinkClick r:id="rId3"/>
              </a:rPr>
              <a:t>Извор:</a:t>
            </a:r>
          </a:p>
          <a:p>
            <a:r>
              <a:rPr lang="en-US" dirty="0" smtClean="0">
                <a:hlinkClick r:id="rId3"/>
              </a:rPr>
              <a:t>https://www.youtube.com/watch?v=zLHiWjMFYUU&amp;t=26s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AF59B-F8A3-49CD-82E6-F21FE13899D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AF59B-F8A3-49CD-82E6-F21FE13899D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Леа Благојевић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AF59B-F8A3-49CD-82E6-F21FE13899D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Милица Кончар</a:t>
            </a:r>
          </a:p>
          <a:p>
            <a:r>
              <a:rPr lang="sr-Cyrl-RS" dirty="0" smtClean="0"/>
              <a:t>Лејла Абдула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AF59B-F8A3-49CD-82E6-F21FE13899D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AF59B-F8A3-49CD-82E6-F21FE13899D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Александра Ступар</a:t>
            </a:r>
          </a:p>
          <a:p>
            <a:r>
              <a:rPr lang="sr-Cyrl-RS" dirty="0" smtClean="0"/>
              <a:t>Дуња Златановић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AF59B-F8A3-49CD-82E6-F21FE13899D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dirty="0" smtClean="0"/>
              <a:t>Александра Ступар, </a:t>
            </a:r>
            <a:r>
              <a:rPr lang="sr-Cyrl-RS" baseline="0" dirty="0" smtClean="0"/>
              <a:t>ученик другог разреда “ТЕХНОАРТ БЕОГРАД”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AF59B-F8A3-49CD-82E6-F21FE13899D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3"/>
              </a:rPr>
              <a:t>https://www.youtube.com/watch?time_continue=86&amp;v=F2h2MbpKFnc&amp;feature=emb_logo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AF59B-F8A3-49CD-82E6-F21FE13899D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flipH="1">
            <a:off x="713400" y="978524"/>
            <a:ext cx="3858600" cy="481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flipH="1">
            <a:off x="713222" y="5719295"/>
            <a:ext cx="3858600" cy="5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713175" y="1805000"/>
            <a:ext cx="7717500" cy="3248000"/>
          </a:xfrm>
          <a:prstGeom prst="roundRect">
            <a:avLst>
              <a:gd name="adj" fmla="val 2024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1872600" y="3967967"/>
            <a:ext cx="5387400" cy="55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1872350" y="2310367"/>
            <a:ext cx="5387400" cy="147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ubTitle" idx="1"/>
          </p:nvPr>
        </p:nvSpPr>
        <p:spPr>
          <a:xfrm flipH="1">
            <a:off x="1317277" y="2208695"/>
            <a:ext cx="25113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2"/>
          </p:nvPr>
        </p:nvSpPr>
        <p:spPr>
          <a:xfrm flipH="1">
            <a:off x="1317343" y="4993532"/>
            <a:ext cx="25113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ubTitle" idx="3"/>
          </p:nvPr>
        </p:nvSpPr>
        <p:spPr>
          <a:xfrm flipH="1">
            <a:off x="5315430" y="2208695"/>
            <a:ext cx="25113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ubTitle" idx="4"/>
          </p:nvPr>
        </p:nvSpPr>
        <p:spPr>
          <a:xfrm flipH="1">
            <a:off x="5315430" y="4993532"/>
            <a:ext cx="25113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subTitle" idx="5"/>
          </p:nvPr>
        </p:nvSpPr>
        <p:spPr>
          <a:xfrm flipH="1">
            <a:off x="1240663" y="1449967"/>
            <a:ext cx="2664600" cy="5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subTitle" idx="6"/>
          </p:nvPr>
        </p:nvSpPr>
        <p:spPr>
          <a:xfrm flipH="1">
            <a:off x="1240649" y="4234800"/>
            <a:ext cx="2664600" cy="5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ubTitle" idx="7"/>
          </p:nvPr>
        </p:nvSpPr>
        <p:spPr>
          <a:xfrm flipH="1">
            <a:off x="5238737" y="1449967"/>
            <a:ext cx="2664600" cy="5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subTitle" idx="8"/>
          </p:nvPr>
        </p:nvSpPr>
        <p:spPr>
          <a:xfrm flipH="1">
            <a:off x="5238737" y="4234801"/>
            <a:ext cx="2664600" cy="5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/>
          <p:nvPr/>
        </p:nvSpPr>
        <p:spPr>
          <a:xfrm>
            <a:off x="713175" y="53901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/>
          </p:nvPr>
        </p:nvSpPr>
        <p:spPr>
          <a:xfrm>
            <a:off x="1638250" y="5390333"/>
            <a:ext cx="5867400" cy="74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1839300" y="1997533"/>
            <a:ext cx="5465100" cy="286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Title and long lis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713175" y="7193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ctrTitle"/>
          </p:nvPr>
        </p:nvSpPr>
        <p:spPr>
          <a:xfrm>
            <a:off x="939299" y="736861"/>
            <a:ext cx="72654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732525" y="1730684"/>
            <a:ext cx="7674600" cy="4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 sz="1200"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713175" y="7193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ctrTitle"/>
          </p:nvPr>
        </p:nvSpPr>
        <p:spPr>
          <a:xfrm>
            <a:off x="939299" y="736861"/>
            <a:ext cx="72654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720200" y="5073137"/>
            <a:ext cx="21513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6272507" y="5073137"/>
            <a:ext cx="21513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3"/>
          </p:nvPr>
        </p:nvSpPr>
        <p:spPr>
          <a:xfrm>
            <a:off x="3491522" y="5073132"/>
            <a:ext cx="21513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720225" y="4574533"/>
            <a:ext cx="2151300" cy="4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5"/>
          </p:nvPr>
        </p:nvSpPr>
        <p:spPr>
          <a:xfrm>
            <a:off x="6272474" y="4574533"/>
            <a:ext cx="2151300" cy="4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491484" y="4574533"/>
            <a:ext cx="2151300" cy="4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5029696" y="4128107"/>
            <a:ext cx="3497400" cy="232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/>
          <p:nvPr/>
        </p:nvSpPr>
        <p:spPr>
          <a:xfrm>
            <a:off x="713175" y="7193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1"/>
          </p:nvPr>
        </p:nvSpPr>
        <p:spPr>
          <a:xfrm>
            <a:off x="1133525" y="3359133"/>
            <a:ext cx="25254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4572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marR="45720"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marR="45720"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marR="45720"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marR="45720"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marR="45720"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marR="45720"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marR="45720"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marR="45720"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2"/>
          </p:nvPr>
        </p:nvSpPr>
        <p:spPr>
          <a:xfrm>
            <a:off x="5484963" y="3359133"/>
            <a:ext cx="25254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4572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marR="45720"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marR="45720"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marR="45720"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marR="45720"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marR="45720"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marR="45720"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marR="45720"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marR="45720"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3"/>
          </p:nvPr>
        </p:nvSpPr>
        <p:spPr>
          <a:xfrm>
            <a:off x="1133525" y="5549967"/>
            <a:ext cx="25254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4572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marR="45720"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marR="45720"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marR="45720"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marR="45720"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marR="45720"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marR="45720"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marR="45720"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marR="45720"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4"/>
          </p:nvPr>
        </p:nvSpPr>
        <p:spPr>
          <a:xfrm>
            <a:off x="5484963" y="5549967"/>
            <a:ext cx="25254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ctrTitle"/>
          </p:nvPr>
        </p:nvSpPr>
        <p:spPr>
          <a:xfrm>
            <a:off x="939299" y="736861"/>
            <a:ext cx="72654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Headlin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/>
          <p:nvPr/>
        </p:nvSpPr>
        <p:spPr>
          <a:xfrm>
            <a:off x="713175" y="53901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ctrTitle"/>
          </p:nvPr>
        </p:nvSpPr>
        <p:spPr>
          <a:xfrm flipH="1">
            <a:off x="2447400" y="3073400"/>
            <a:ext cx="4249200" cy="233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ubTitle" idx="1"/>
          </p:nvPr>
        </p:nvSpPr>
        <p:spPr>
          <a:xfrm flipH="1">
            <a:off x="1839450" y="5455433"/>
            <a:ext cx="5465100" cy="6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561300" y="1076977"/>
            <a:ext cx="2021400" cy="138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R="27432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7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/>
          <p:nvPr/>
        </p:nvSpPr>
        <p:spPr>
          <a:xfrm>
            <a:off x="713175" y="719333"/>
            <a:ext cx="7717500" cy="5425600"/>
          </a:xfrm>
          <a:prstGeom prst="roundRect">
            <a:avLst>
              <a:gd name="adj" fmla="val 2024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1"/>
          </p:nvPr>
        </p:nvSpPr>
        <p:spPr>
          <a:xfrm>
            <a:off x="1354450" y="4781196"/>
            <a:ext cx="6429300" cy="45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hasCustomPrompt="1"/>
          </p:nvPr>
        </p:nvSpPr>
        <p:spPr>
          <a:xfrm>
            <a:off x="2125000" y="3888127"/>
            <a:ext cx="4888200" cy="104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2"/>
          </p:nvPr>
        </p:nvSpPr>
        <p:spPr>
          <a:xfrm>
            <a:off x="1354450" y="2517465"/>
            <a:ext cx="6429300" cy="45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3" hasCustomPrompt="1"/>
          </p:nvPr>
        </p:nvSpPr>
        <p:spPr>
          <a:xfrm>
            <a:off x="2125000" y="1624268"/>
            <a:ext cx="4888200" cy="104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subTitle" idx="1"/>
          </p:nvPr>
        </p:nvSpPr>
        <p:spPr>
          <a:xfrm>
            <a:off x="720200" y="5073137"/>
            <a:ext cx="21513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ubTitle" idx="2"/>
          </p:nvPr>
        </p:nvSpPr>
        <p:spPr>
          <a:xfrm>
            <a:off x="3491522" y="5073124"/>
            <a:ext cx="21513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9" name="Google Shape;99;p20"/>
          <p:cNvSpPr/>
          <p:nvPr/>
        </p:nvSpPr>
        <p:spPr>
          <a:xfrm>
            <a:off x="713175" y="7193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3"/>
          </p:nvPr>
        </p:nvSpPr>
        <p:spPr>
          <a:xfrm>
            <a:off x="6272507" y="5073137"/>
            <a:ext cx="21513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ubTitle" idx="4"/>
          </p:nvPr>
        </p:nvSpPr>
        <p:spPr>
          <a:xfrm>
            <a:off x="720200" y="2868847"/>
            <a:ext cx="21513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5"/>
          </p:nvPr>
        </p:nvSpPr>
        <p:spPr>
          <a:xfrm>
            <a:off x="3428875" y="2868833"/>
            <a:ext cx="22767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ubTitle" idx="6"/>
          </p:nvPr>
        </p:nvSpPr>
        <p:spPr>
          <a:xfrm>
            <a:off x="6272507" y="2868847"/>
            <a:ext cx="21513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7"/>
          </p:nvPr>
        </p:nvSpPr>
        <p:spPr>
          <a:xfrm>
            <a:off x="1386225" y="4574533"/>
            <a:ext cx="819300" cy="4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ubTitle" idx="8"/>
          </p:nvPr>
        </p:nvSpPr>
        <p:spPr>
          <a:xfrm>
            <a:off x="4157484" y="4574533"/>
            <a:ext cx="819300" cy="4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9"/>
          </p:nvPr>
        </p:nvSpPr>
        <p:spPr>
          <a:xfrm>
            <a:off x="6938476" y="4574533"/>
            <a:ext cx="819300" cy="4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ubTitle" idx="13"/>
          </p:nvPr>
        </p:nvSpPr>
        <p:spPr>
          <a:xfrm>
            <a:off x="1386225" y="2370233"/>
            <a:ext cx="819300" cy="4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14"/>
          </p:nvPr>
        </p:nvSpPr>
        <p:spPr>
          <a:xfrm>
            <a:off x="4157495" y="2370233"/>
            <a:ext cx="819300" cy="4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subTitle" idx="15"/>
          </p:nvPr>
        </p:nvSpPr>
        <p:spPr>
          <a:xfrm>
            <a:off x="6938476" y="2370233"/>
            <a:ext cx="819300" cy="4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ctrTitle"/>
          </p:nvPr>
        </p:nvSpPr>
        <p:spPr>
          <a:xfrm>
            <a:off x="939299" y="736861"/>
            <a:ext cx="72654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713175" y="53901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 flipH="1">
            <a:off x="3905350" y="2506195"/>
            <a:ext cx="4249200" cy="233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flipH="1">
            <a:off x="2689450" y="5455433"/>
            <a:ext cx="5465100" cy="6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133150" y="1076977"/>
            <a:ext cx="2021400" cy="138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R="27432"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1531975" y="776900"/>
            <a:ext cx="6080100" cy="13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1"/>
          </p:nvPr>
        </p:nvSpPr>
        <p:spPr>
          <a:xfrm flipH="1">
            <a:off x="2410650" y="3113700"/>
            <a:ext cx="43227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4" name="Google Shape;114;p21"/>
          <p:cNvSpPr txBox="1"/>
          <p:nvPr/>
        </p:nvSpPr>
        <p:spPr>
          <a:xfrm>
            <a:off x="2194350" y="4842533"/>
            <a:ext cx="47553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3"/>
              </a:rPr>
              <a:t>Flaticon</a:t>
            </a: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,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4"/>
              </a:rPr>
              <a:t>Freepik</a:t>
            </a:r>
            <a:endParaRPr sz="12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 1">
  <p:cSld name="Background  1 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74F12-AA26-4AC8-9962-C36BB8F32554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74F12-AA26-4AC8-9962-C36BB8F32554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138426"/>
            <a:ext cx="6566315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901949"/>
            <a:ext cx="6413610" cy="412303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74F12-AA26-4AC8-9962-C36BB8F32554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2" y="1291131"/>
            <a:ext cx="6244435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2" y="1901949"/>
            <a:ext cx="3817625" cy="77342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2" y="2665475"/>
            <a:ext cx="3817625" cy="303505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412" y="1901949"/>
            <a:ext cx="3817625" cy="77342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412" y="2665475"/>
            <a:ext cx="3817625" cy="303505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74F12-AA26-4AC8-9962-C36BB8F32554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74F12-AA26-4AC8-9962-C36BB8F32554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716450" y="3429000"/>
            <a:ext cx="7716000" cy="2716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2590800" y="719333"/>
            <a:ext cx="5841600" cy="1877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 flipH="1">
            <a:off x="1125075" y="3429000"/>
            <a:ext cx="6875100" cy="21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3657600" y="719467"/>
            <a:ext cx="4506300" cy="1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4DEC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flipH="1">
            <a:off x="713400" y="978524"/>
            <a:ext cx="3858600" cy="481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flipH="1">
            <a:off x="713222" y="5719295"/>
            <a:ext cx="3858600" cy="5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713175" y="53901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 flipH="1">
            <a:off x="3905350" y="2506195"/>
            <a:ext cx="4249200" cy="233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flipH="1">
            <a:off x="2689450" y="5455433"/>
            <a:ext cx="5465100" cy="6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133150" y="1076977"/>
            <a:ext cx="2021400" cy="138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R="27432"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716450" y="3429000"/>
            <a:ext cx="7716000" cy="2716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2590800" y="719333"/>
            <a:ext cx="5841600" cy="1877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 flipH="1">
            <a:off x="1125075" y="3429000"/>
            <a:ext cx="6875100" cy="21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3657600" y="719467"/>
            <a:ext cx="4506300" cy="1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713175" y="7193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990825" y="5103167"/>
            <a:ext cx="2797800" cy="10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5355373" y="5103133"/>
            <a:ext cx="2797800" cy="10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990825" y="4510500"/>
            <a:ext cx="2797800" cy="7308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5355373" y="4510500"/>
            <a:ext cx="2797800" cy="7308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939299" y="736861"/>
            <a:ext cx="72654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713175" y="719333"/>
            <a:ext cx="7717500" cy="748400"/>
          </a:xfrm>
          <a:prstGeom prst="roundRect">
            <a:avLst>
              <a:gd name="adj" fmla="val 50000"/>
            </a:avLst>
          </a:prstGeom>
          <a:solidFill>
            <a:srgbClr val="FFFA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ctrTitle"/>
          </p:nvPr>
        </p:nvSpPr>
        <p:spPr>
          <a:xfrm>
            <a:off x="1743075" y="736867"/>
            <a:ext cx="56580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713175" y="719333"/>
            <a:ext cx="7717500" cy="1378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3066000" y="769137"/>
            <a:ext cx="3012000" cy="12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713175" y="2819857"/>
            <a:ext cx="4177500" cy="313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/>
        </p:nvSpPr>
        <p:spPr>
          <a:xfrm>
            <a:off x="713175" y="719333"/>
            <a:ext cx="3490500" cy="5425600"/>
          </a:xfrm>
          <a:prstGeom prst="roundRect">
            <a:avLst>
              <a:gd name="adj" fmla="val 1941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055325" y="2042600"/>
            <a:ext cx="2707500" cy="2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713175" y="53901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ctrTitle"/>
          </p:nvPr>
        </p:nvSpPr>
        <p:spPr>
          <a:xfrm flipH="1">
            <a:off x="998298" y="2513139"/>
            <a:ext cx="4249200" cy="233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 flipH="1">
            <a:off x="998298" y="5455433"/>
            <a:ext cx="5465100" cy="6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98298" y="1076977"/>
            <a:ext cx="2021400" cy="138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R="27432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7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/>
          <p:nvPr/>
        </p:nvSpPr>
        <p:spPr>
          <a:xfrm>
            <a:off x="713175" y="7193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ctrTitle"/>
          </p:nvPr>
        </p:nvSpPr>
        <p:spPr>
          <a:xfrm>
            <a:off x="939299" y="736861"/>
            <a:ext cx="72654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713175" y="7193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990825" y="5103167"/>
            <a:ext cx="2797800" cy="10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5355373" y="5103133"/>
            <a:ext cx="2797800" cy="10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990825" y="4510500"/>
            <a:ext cx="2797800" cy="7308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5355373" y="4510500"/>
            <a:ext cx="2797800" cy="7308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939299" y="736861"/>
            <a:ext cx="72654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713175" y="1805000"/>
            <a:ext cx="7717500" cy="3248000"/>
          </a:xfrm>
          <a:prstGeom prst="roundRect">
            <a:avLst>
              <a:gd name="adj" fmla="val 2024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1872600" y="3967967"/>
            <a:ext cx="5387400" cy="55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1872350" y="2310367"/>
            <a:ext cx="5387400" cy="147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9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ubTitle" idx="1"/>
          </p:nvPr>
        </p:nvSpPr>
        <p:spPr>
          <a:xfrm flipH="1">
            <a:off x="1317277" y="2208695"/>
            <a:ext cx="25113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2"/>
          </p:nvPr>
        </p:nvSpPr>
        <p:spPr>
          <a:xfrm flipH="1">
            <a:off x="1317343" y="4993532"/>
            <a:ext cx="25113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ubTitle" idx="3"/>
          </p:nvPr>
        </p:nvSpPr>
        <p:spPr>
          <a:xfrm flipH="1">
            <a:off x="5315430" y="2208695"/>
            <a:ext cx="25113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ubTitle" idx="4"/>
          </p:nvPr>
        </p:nvSpPr>
        <p:spPr>
          <a:xfrm flipH="1">
            <a:off x="5315430" y="4993532"/>
            <a:ext cx="25113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subTitle" idx="5"/>
          </p:nvPr>
        </p:nvSpPr>
        <p:spPr>
          <a:xfrm flipH="1">
            <a:off x="1240663" y="1449967"/>
            <a:ext cx="2664600" cy="5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subTitle" idx="6"/>
          </p:nvPr>
        </p:nvSpPr>
        <p:spPr>
          <a:xfrm flipH="1">
            <a:off x="1240649" y="4234800"/>
            <a:ext cx="2664600" cy="5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ubTitle" idx="7"/>
          </p:nvPr>
        </p:nvSpPr>
        <p:spPr>
          <a:xfrm flipH="1">
            <a:off x="5238737" y="1449967"/>
            <a:ext cx="2664600" cy="5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subTitle" idx="8"/>
          </p:nvPr>
        </p:nvSpPr>
        <p:spPr>
          <a:xfrm flipH="1">
            <a:off x="5238737" y="4234801"/>
            <a:ext cx="2664600" cy="5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/>
          <p:nvPr/>
        </p:nvSpPr>
        <p:spPr>
          <a:xfrm>
            <a:off x="713175" y="53901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/>
          </p:nvPr>
        </p:nvSpPr>
        <p:spPr>
          <a:xfrm>
            <a:off x="1638250" y="5390333"/>
            <a:ext cx="5867400" cy="74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1839300" y="1997533"/>
            <a:ext cx="5465100" cy="286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Title and long list">
    <p:bg>
      <p:bgPr>
        <a:solidFill>
          <a:schemeClr val="dk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713175" y="7193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ctrTitle"/>
          </p:nvPr>
        </p:nvSpPr>
        <p:spPr>
          <a:xfrm>
            <a:off x="939299" y="736861"/>
            <a:ext cx="72654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732525" y="1730684"/>
            <a:ext cx="7674600" cy="4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 sz="1200"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dk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713175" y="7193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ctrTitle"/>
          </p:nvPr>
        </p:nvSpPr>
        <p:spPr>
          <a:xfrm>
            <a:off x="939299" y="736861"/>
            <a:ext cx="72654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720200" y="5073137"/>
            <a:ext cx="21513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6272507" y="5073137"/>
            <a:ext cx="21513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3"/>
          </p:nvPr>
        </p:nvSpPr>
        <p:spPr>
          <a:xfrm>
            <a:off x="3491522" y="5073132"/>
            <a:ext cx="21513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720225" y="4574533"/>
            <a:ext cx="2151300" cy="4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5"/>
          </p:nvPr>
        </p:nvSpPr>
        <p:spPr>
          <a:xfrm>
            <a:off x="6272474" y="4574533"/>
            <a:ext cx="2151300" cy="4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491484" y="4574533"/>
            <a:ext cx="2151300" cy="4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dk2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5029696" y="4128107"/>
            <a:ext cx="3497400" cy="232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dk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/>
          <p:nvPr/>
        </p:nvSpPr>
        <p:spPr>
          <a:xfrm>
            <a:off x="713175" y="7193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1"/>
          </p:nvPr>
        </p:nvSpPr>
        <p:spPr>
          <a:xfrm>
            <a:off x="1133525" y="3359133"/>
            <a:ext cx="25254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4572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marR="45720"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marR="45720"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marR="45720"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marR="45720"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marR="45720"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marR="45720"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marR="45720"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marR="45720"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2"/>
          </p:nvPr>
        </p:nvSpPr>
        <p:spPr>
          <a:xfrm>
            <a:off x="5484963" y="3359133"/>
            <a:ext cx="25254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4572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marR="45720"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marR="45720"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marR="45720"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marR="45720"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marR="45720"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marR="45720"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marR="45720"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marR="45720"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3"/>
          </p:nvPr>
        </p:nvSpPr>
        <p:spPr>
          <a:xfrm>
            <a:off x="1133525" y="5549967"/>
            <a:ext cx="25254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4572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marR="45720"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marR="45720"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marR="45720"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marR="45720"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marR="45720"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marR="45720"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marR="45720"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marR="45720"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4"/>
          </p:nvPr>
        </p:nvSpPr>
        <p:spPr>
          <a:xfrm>
            <a:off x="5484963" y="5549967"/>
            <a:ext cx="25254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ctrTitle"/>
          </p:nvPr>
        </p:nvSpPr>
        <p:spPr>
          <a:xfrm>
            <a:off x="939299" y="736861"/>
            <a:ext cx="72654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Headline">
    <p:bg>
      <p:bgPr>
        <a:solidFill>
          <a:schemeClr val="accen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/>
          <p:nvPr/>
        </p:nvSpPr>
        <p:spPr>
          <a:xfrm>
            <a:off x="713175" y="53901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ctrTitle"/>
          </p:nvPr>
        </p:nvSpPr>
        <p:spPr>
          <a:xfrm flipH="1">
            <a:off x="2447400" y="3073400"/>
            <a:ext cx="4249200" cy="233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ubTitle" idx="1"/>
          </p:nvPr>
        </p:nvSpPr>
        <p:spPr>
          <a:xfrm flipH="1">
            <a:off x="1839450" y="5455433"/>
            <a:ext cx="5465100" cy="6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561300" y="1076977"/>
            <a:ext cx="2021400" cy="138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R="27432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7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bg>
      <p:bgPr>
        <a:solidFill>
          <a:srgbClr val="ECF8F5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/>
          <p:nvPr/>
        </p:nvSpPr>
        <p:spPr>
          <a:xfrm>
            <a:off x="713175" y="719333"/>
            <a:ext cx="7717500" cy="5425600"/>
          </a:xfrm>
          <a:prstGeom prst="roundRect">
            <a:avLst>
              <a:gd name="adj" fmla="val 2024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1"/>
          </p:nvPr>
        </p:nvSpPr>
        <p:spPr>
          <a:xfrm>
            <a:off x="1354450" y="4781196"/>
            <a:ext cx="6429300" cy="45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hasCustomPrompt="1"/>
          </p:nvPr>
        </p:nvSpPr>
        <p:spPr>
          <a:xfrm>
            <a:off x="2125000" y="3888127"/>
            <a:ext cx="4888200" cy="104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2"/>
          </p:nvPr>
        </p:nvSpPr>
        <p:spPr>
          <a:xfrm>
            <a:off x="1354450" y="2517465"/>
            <a:ext cx="6429300" cy="45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3" hasCustomPrompt="1"/>
          </p:nvPr>
        </p:nvSpPr>
        <p:spPr>
          <a:xfrm>
            <a:off x="2125000" y="1624268"/>
            <a:ext cx="4888200" cy="104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bg>
      <p:bgPr>
        <a:solidFill>
          <a:schemeClr val="dk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subTitle" idx="1"/>
          </p:nvPr>
        </p:nvSpPr>
        <p:spPr>
          <a:xfrm>
            <a:off x="720200" y="5073137"/>
            <a:ext cx="21513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ubTitle" idx="2"/>
          </p:nvPr>
        </p:nvSpPr>
        <p:spPr>
          <a:xfrm>
            <a:off x="3491522" y="5073124"/>
            <a:ext cx="21513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9" name="Google Shape;99;p20"/>
          <p:cNvSpPr/>
          <p:nvPr/>
        </p:nvSpPr>
        <p:spPr>
          <a:xfrm>
            <a:off x="713175" y="7193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3"/>
          </p:nvPr>
        </p:nvSpPr>
        <p:spPr>
          <a:xfrm>
            <a:off x="6272507" y="5073137"/>
            <a:ext cx="21513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ubTitle" idx="4"/>
          </p:nvPr>
        </p:nvSpPr>
        <p:spPr>
          <a:xfrm>
            <a:off x="720200" y="2868847"/>
            <a:ext cx="21513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5"/>
          </p:nvPr>
        </p:nvSpPr>
        <p:spPr>
          <a:xfrm>
            <a:off x="3428875" y="2868833"/>
            <a:ext cx="22767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ubTitle" idx="6"/>
          </p:nvPr>
        </p:nvSpPr>
        <p:spPr>
          <a:xfrm>
            <a:off x="6272507" y="2868847"/>
            <a:ext cx="21513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7"/>
          </p:nvPr>
        </p:nvSpPr>
        <p:spPr>
          <a:xfrm>
            <a:off x="1386225" y="4574533"/>
            <a:ext cx="819300" cy="4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ubTitle" idx="8"/>
          </p:nvPr>
        </p:nvSpPr>
        <p:spPr>
          <a:xfrm>
            <a:off x="4157484" y="4574533"/>
            <a:ext cx="819300" cy="4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9"/>
          </p:nvPr>
        </p:nvSpPr>
        <p:spPr>
          <a:xfrm>
            <a:off x="6938476" y="4574533"/>
            <a:ext cx="819300" cy="4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ubTitle" idx="13"/>
          </p:nvPr>
        </p:nvSpPr>
        <p:spPr>
          <a:xfrm>
            <a:off x="1386225" y="2370233"/>
            <a:ext cx="819300" cy="4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14"/>
          </p:nvPr>
        </p:nvSpPr>
        <p:spPr>
          <a:xfrm>
            <a:off x="4157495" y="2370233"/>
            <a:ext cx="819300" cy="4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subTitle" idx="15"/>
          </p:nvPr>
        </p:nvSpPr>
        <p:spPr>
          <a:xfrm>
            <a:off x="6938476" y="2370233"/>
            <a:ext cx="819300" cy="4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ctrTitle"/>
          </p:nvPr>
        </p:nvSpPr>
        <p:spPr>
          <a:xfrm>
            <a:off x="939299" y="736861"/>
            <a:ext cx="72654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713175" y="719333"/>
            <a:ext cx="7717500" cy="748400"/>
          </a:xfrm>
          <a:prstGeom prst="roundRect">
            <a:avLst>
              <a:gd name="adj" fmla="val 50000"/>
            </a:avLst>
          </a:prstGeom>
          <a:solidFill>
            <a:srgbClr val="FFFA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ctrTitle"/>
          </p:nvPr>
        </p:nvSpPr>
        <p:spPr>
          <a:xfrm>
            <a:off x="1743075" y="736867"/>
            <a:ext cx="56580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1531975" y="776900"/>
            <a:ext cx="6080100" cy="13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1"/>
          </p:nvPr>
        </p:nvSpPr>
        <p:spPr>
          <a:xfrm flipH="1">
            <a:off x="2410650" y="3113700"/>
            <a:ext cx="43227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4" name="Google Shape;114;p21"/>
          <p:cNvSpPr txBox="1"/>
          <p:nvPr/>
        </p:nvSpPr>
        <p:spPr>
          <a:xfrm>
            <a:off x="2194350" y="4842533"/>
            <a:ext cx="47553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3"/>
              </a:rPr>
              <a:t>Flaticon</a:t>
            </a: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,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4"/>
              </a:rPr>
              <a:t>Freepik</a:t>
            </a:r>
            <a:endParaRPr sz="12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bg>
      <p:bgPr>
        <a:solidFill>
          <a:schemeClr val="dk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 1">
  <p:cSld name="Background  1 1">
    <p:bg>
      <p:bgPr>
        <a:solidFill>
          <a:schemeClr val="accen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74F12-AA26-4AC8-9962-C36BB8F32554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138426"/>
            <a:ext cx="6566315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901949"/>
            <a:ext cx="6413610" cy="412303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74F12-AA26-4AC8-9962-C36BB8F32554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2" y="1291131"/>
            <a:ext cx="6244435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2" y="1901949"/>
            <a:ext cx="3817625" cy="77342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2" y="2665475"/>
            <a:ext cx="3817625" cy="303505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412" y="1901949"/>
            <a:ext cx="3817625" cy="77342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412" y="2665475"/>
            <a:ext cx="3817625" cy="303505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74F12-AA26-4AC8-9962-C36BB8F32554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74F12-AA26-4AC8-9962-C36BB8F32554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713175" y="719333"/>
            <a:ext cx="7717500" cy="1378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3066000" y="769137"/>
            <a:ext cx="3012000" cy="12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713175" y="2819857"/>
            <a:ext cx="4177500" cy="313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/>
        </p:nvSpPr>
        <p:spPr>
          <a:xfrm>
            <a:off x="713175" y="719333"/>
            <a:ext cx="3490500" cy="5425600"/>
          </a:xfrm>
          <a:prstGeom prst="roundRect">
            <a:avLst>
              <a:gd name="adj" fmla="val 1941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055325" y="2042600"/>
            <a:ext cx="2707500" cy="2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713175" y="53901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ctrTitle"/>
          </p:nvPr>
        </p:nvSpPr>
        <p:spPr>
          <a:xfrm flipH="1">
            <a:off x="998298" y="2513139"/>
            <a:ext cx="4249200" cy="233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 flipH="1">
            <a:off x="998298" y="5455433"/>
            <a:ext cx="5465100" cy="6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98298" y="1076977"/>
            <a:ext cx="2021400" cy="138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R="27432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7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/>
          <p:nvPr/>
        </p:nvSpPr>
        <p:spPr>
          <a:xfrm>
            <a:off x="713175" y="719333"/>
            <a:ext cx="77175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ctrTitle"/>
          </p:nvPr>
        </p:nvSpPr>
        <p:spPr>
          <a:xfrm>
            <a:off x="939299" y="736861"/>
            <a:ext cx="72654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1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0" r:id="rId21"/>
    <p:sldLayoutId id="2147483931" r:id="rId22"/>
    <p:sldLayoutId id="2147483932" r:id="rId23"/>
    <p:sldLayoutId id="2147483933" r:id="rId24"/>
    <p:sldLayoutId id="2147483934" r:id="rId25"/>
    <p:sldLayoutId id="2147483935" r:id="rId26"/>
    <p:sldLayoutId id="2147483936" r:id="rId27"/>
    <p:sldLayoutId id="2147483937" r:id="rId28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3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4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CF8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1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  <p:sldLayoutId id="2147483957" r:id="rId15"/>
    <p:sldLayoutId id="2147483958" r:id="rId16"/>
    <p:sldLayoutId id="2147483959" r:id="rId17"/>
    <p:sldLayoutId id="2147483960" r:id="rId18"/>
    <p:sldLayoutId id="2147483961" r:id="rId19"/>
    <p:sldLayoutId id="2147483962" r:id="rId20"/>
    <p:sldLayoutId id="2147483963" r:id="rId21"/>
    <p:sldLayoutId id="2147483964" r:id="rId22"/>
    <p:sldLayoutId id="2147483965" r:id="rId23"/>
    <p:sldLayoutId id="2147483966" r:id="rId24"/>
    <p:sldLayoutId id="2147483968" r:id="rId25"/>
    <p:sldLayoutId id="2147483969" r:id="rId26"/>
    <p:sldLayoutId id="2147483970" r:id="rId2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7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unicef.org/serbia/u-report-volonteri-na-mrezi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www.unicef.org/serbia/informativna-kampanja-o-covid-19-namenjena-mladima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savezpsihoterapeuta.org/" TargetMode="External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86&amp;v=F2h2MbpKFnc&amp;feature=emb_logo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icef.org/serbia/media/6721/file/Priru%C4%8Dnik%20za%20obuku%20volontera%20za%20decu%20i%20mlade%20sa%20smetnjama%20u%20razvoju.pdf" TargetMode="External"/><Relationship Id="rId3" Type="http://schemas.openxmlformats.org/officeDocument/2006/relationships/hyperlink" Target="https://www.youtube.com/watch?time_continue=86&amp;v=F2h2MbpKFnc&amp;feature=emb_logo" TargetMode="External"/><Relationship Id="rId7" Type="http://schemas.openxmlformats.org/officeDocument/2006/relationships/hyperlink" Target="https://www.unicef.org/serbia/u-report-volonteri-na-mrezi" TargetMode="External"/><Relationship Id="rId2" Type="http://schemas.openxmlformats.org/officeDocument/2006/relationships/hyperlink" Target="https://www.youtube.com/watch?v=zLHiWjMFYUU&amp;t=26s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unicef.org/serbia/vrsnjacka-podrska" TargetMode="External"/><Relationship Id="rId5" Type="http://schemas.openxmlformats.org/officeDocument/2006/relationships/hyperlink" Target="https://www.unicef.org/serbia/informativna-kampanja-o-covid-19-namenjena-mladima" TargetMode="External"/><Relationship Id="rId10" Type="http://schemas.openxmlformats.org/officeDocument/2006/relationships/hyperlink" Target="https://www.redcross.org.rs/media/3297/psiholoska-prva-pomoc-vodic-za-terenske-radnike-e-knjiga.pdf" TargetMode="External"/><Relationship Id="rId4" Type="http://schemas.openxmlformats.org/officeDocument/2006/relationships/hyperlink" Target="https://www.psihocentrala.com/zivotne-teme/kako-pomoci-sebi-u-doba-pandemije/" TargetMode="External"/><Relationship Id="rId9" Type="http://schemas.openxmlformats.org/officeDocument/2006/relationships/hyperlink" Target="http://4volunteering.org/wp-content/uploads/2017/12/METODOLOGIJA-ZA-VOLONTIRANJE-U-POGRANI%C4%8CNOM-REGIONU-BUGARSKE-I-SRBIJE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zLHiWjMFYUU&amp;t=26s" TargetMode="External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starateljstvo.rs/category/crkvena-narodna-kuhinja/" TargetMode="Externa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exitfest.org/superkomsa/" TargetMode="External"/><Relationship Id="rId12" Type="http://schemas.openxmlformats.org/officeDocument/2006/relationships/hyperlink" Target="https://www.mis.org.rs/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budivolonter.gov.rs/" TargetMode="External"/><Relationship Id="rId11" Type="http://schemas.openxmlformats.org/officeDocument/2006/relationships/hyperlink" Target="https://www.redcross.org.rs/sr/javna-ovla%C5%A1%C4%87enja-i-programi-cks/organizacija-i-razvoj/volonteri/" TargetMode="External"/><Relationship Id="rId5" Type="http://schemas.openxmlformats.org/officeDocument/2006/relationships/image" Target="../media/image13.jpeg"/><Relationship Id="rId10" Type="http://schemas.openxmlformats.org/officeDocument/2006/relationships/hyperlink" Target="https://www.unicef.org/serbia/u-report-volonteri-na-mrezi" TargetMode="External"/><Relationship Id="rId4" Type="http://schemas.openxmlformats.org/officeDocument/2006/relationships/image" Target="../media/image12.jpeg"/><Relationship Id="rId9" Type="http://schemas.openxmlformats.org/officeDocument/2006/relationships/hyperlink" Target="https://www.unicef.org/serbia/informativna-kampanja-o-covid-19-namenjena-mladim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 txBox="1">
            <a:spLocks noGrp="1"/>
          </p:cNvSpPr>
          <p:nvPr>
            <p:ph type="body"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4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457200" marR="0" lvl="1" indent="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2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914400" marR="0" lvl="2" indent="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0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371600" marR="0" lvl="3" indent="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9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1828800" marR="0" lvl="4" indent="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9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286000" marR="0" lvl="5" indent="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9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2743200" marR="0" lvl="6" indent="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9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200400" marR="0" lvl="7" indent="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9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3657600" marR="0" lvl="8" indent="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9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ru-RU" sz="3200" kern="0" dirty="0" smtClean="0">
                <a:solidFill>
                  <a:schemeClr val="tx1"/>
                </a:solidFill>
                <a:latin typeface="Cambria" pitchFamily="18" charset="0"/>
                <a:cs typeface="Calibri" pitchFamily="34" charset="0"/>
              </a:rPr>
              <a:t>Како безбедно</a:t>
            </a:r>
            <a:r>
              <a:rPr lang="sr-Latn-BA" sz="3200" kern="0" dirty="0" smtClean="0">
                <a:solidFill>
                  <a:schemeClr val="tx1"/>
                </a:solidFill>
                <a:latin typeface="Cambria" pitchFamily="18" charset="0"/>
                <a:cs typeface="Calibri" pitchFamily="34" charset="0"/>
              </a:rPr>
              <a:t/>
            </a:r>
            <a:br>
              <a:rPr lang="sr-Latn-BA" sz="3200" kern="0" dirty="0" smtClean="0">
                <a:solidFill>
                  <a:schemeClr val="tx1"/>
                </a:solidFill>
                <a:latin typeface="Cambria" pitchFamily="18" charset="0"/>
                <a:cs typeface="Calibri" pitchFamily="34" charset="0"/>
              </a:rPr>
            </a:br>
            <a:r>
              <a:rPr lang="ru-RU" sz="3200" kern="0" dirty="0" smtClean="0">
                <a:solidFill>
                  <a:schemeClr val="tx1"/>
                </a:solidFill>
                <a:latin typeface="Cambria" pitchFamily="18" charset="0"/>
                <a:cs typeface="Calibri" pitchFamily="34" charset="0"/>
              </a:rPr>
              <a:t> помоћи другима/</a:t>
            </a:r>
            <a:r>
              <a:rPr lang="sr-Latn-BA" sz="3200" kern="0" dirty="0" smtClean="0">
                <a:solidFill>
                  <a:schemeClr val="tx1"/>
                </a:solidFill>
                <a:latin typeface="Cambria" pitchFamily="18" charset="0"/>
                <a:cs typeface="Calibri" pitchFamily="34" charset="0"/>
              </a:rPr>
              <a:t/>
            </a:r>
            <a:br>
              <a:rPr lang="sr-Latn-BA" sz="3200" kern="0" dirty="0" smtClean="0">
                <a:solidFill>
                  <a:schemeClr val="tx1"/>
                </a:solidFill>
                <a:latin typeface="Cambria" pitchFamily="18" charset="0"/>
                <a:cs typeface="Calibri" pitchFamily="34" charset="0"/>
              </a:rPr>
            </a:br>
            <a:r>
              <a:rPr lang="ru-RU" sz="3200" kern="0" dirty="0" smtClean="0">
                <a:solidFill>
                  <a:schemeClr val="tx1"/>
                </a:solidFill>
                <a:latin typeface="Cambria" pitchFamily="18" charset="0"/>
                <a:cs typeface="Calibri" pitchFamily="34" charset="0"/>
              </a:rPr>
              <a:t>родитељима, </a:t>
            </a:r>
            <a:r>
              <a:rPr lang="sr-Latn-BA" sz="3200" kern="0" dirty="0" smtClean="0">
                <a:solidFill>
                  <a:schemeClr val="tx1"/>
                </a:solidFill>
                <a:latin typeface="Cambria" pitchFamily="18" charset="0"/>
                <a:cs typeface="Calibri" pitchFamily="34" charset="0"/>
              </a:rPr>
              <a:t/>
            </a:r>
            <a:br>
              <a:rPr lang="sr-Latn-BA" sz="3200" kern="0" dirty="0" smtClean="0">
                <a:solidFill>
                  <a:schemeClr val="tx1"/>
                </a:solidFill>
                <a:latin typeface="Cambria" pitchFamily="18" charset="0"/>
                <a:cs typeface="Calibri" pitchFamily="34" charset="0"/>
              </a:rPr>
            </a:br>
            <a:r>
              <a:rPr lang="ru-RU" sz="3200" kern="0" dirty="0" smtClean="0">
                <a:solidFill>
                  <a:schemeClr val="tx1"/>
                </a:solidFill>
                <a:latin typeface="Cambria" pitchFamily="18" charset="0"/>
                <a:cs typeface="Calibri" pitchFamily="34" charset="0"/>
              </a:rPr>
              <a:t>друговима, комшијама</a:t>
            </a:r>
            <a:endParaRPr lang="en-US" sz="3200" kern="0" dirty="0">
              <a:solidFill>
                <a:schemeClr val="tx1"/>
              </a:solidFill>
              <a:latin typeface="Cambria" pitchFamily="18" charset="0"/>
              <a:cs typeface="Calibri" pitchFamily="34" charset="0"/>
            </a:endParaRPr>
          </a:p>
        </p:txBody>
      </p:sp>
      <p:pic>
        <p:nvPicPr>
          <p:cNvPr id="10" name="Content Placeholder 9" descr="Vasilije Dimitrijevic - II9 - ilustracija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1524000"/>
            <a:ext cx="5715000" cy="356167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67382" y="5791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sr-Cyrl-R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Наташа Веселиновић</a:t>
            </a:r>
          </a:p>
          <a:p>
            <a:pPr algn="r"/>
            <a:r>
              <a:rPr lang="sr-Cyrl-R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“ТЕХНОАРТ БЕОГРАД” </a:t>
            </a:r>
          </a:p>
          <a:p>
            <a:pPr algn="r"/>
            <a:r>
              <a:rPr lang="sr-Cyrl-R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Школа за машинство и уметничке занате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65515" y="5174577"/>
            <a:ext cx="51054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050" dirty="0" smtClean="0">
                <a:latin typeface="Cambria" pitchFamily="18" charset="0"/>
              </a:rPr>
              <a:t>Василије Димитријевић, ученик другог разреда “ТЕХНОАРТ БЕОГРАД”</a:t>
            </a:r>
            <a:endParaRPr lang="en-US" sz="1050" dirty="0">
              <a:latin typeface="Cambria" pitchFamily="18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3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30"/>
    </mc:Choice>
    <mc:Fallback xmlns="">
      <p:transition spd="slow" advTm="26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52402" y="1066800"/>
            <a:ext cx="8686798" cy="1423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r-Cyrl-RS" b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sr-Cyrl-RS" dirty="0" smtClean="0">
                <a:solidFill>
                  <a:schemeClr val="tx1"/>
                </a:solidFill>
                <a:latin typeface="Cambria" pitchFamily="18" charset="0"/>
              </a:rPr>
              <a:t>Један од начина повезивања са пријатељима и породицом  јесу видео позиви, видео дружења </a:t>
            </a:r>
            <a:r>
              <a:rPr lang="en-US" dirty="0" smtClean="0">
                <a:solidFill>
                  <a:schemeClr val="tx1"/>
                </a:solidFill>
                <a:latin typeface="Cambria" pitchFamily="18" charset="0"/>
              </a:rPr>
              <a:t>(Zoom/Skype</a:t>
            </a:r>
            <a:r>
              <a:rPr lang="sr-Cyrl-RS" dirty="0" smtClean="0">
                <a:solidFill>
                  <a:schemeClr val="tx1"/>
                </a:solidFill>
                <a:latin typeface="Cambria" pitchFamily="18" charset="0"/>
              </a:rPr>
              <a:t>) </a:t>
            </a:r>
          </a:p>
          <a:p>
            <a:pPr algn="ctr"/>
            <a:r>
              <a:rPr lang="sr-Cyrl-RS" dirty="0" smtClean="0">
                <a:solidFill>
                  <a:schemeClr val="tx1"/>
                </a:solidFill>
                <a:latin typeface="Cambria" pitchFamily="18" charset="0"/>
              </a:rPr>
              <a:t>играјте друштвене игре, тренирајте заједно преко онлине платформи, дувајте рођенданске свећице, помозите једни другима приликом  учења, смејте се ...</a:t>
            </a:r>
            <a:endParaRPr lang="en-US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3810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400" dirty="0" smtClean="0">
                <a:latin typeface="Cambria" pitchFamily="18" charset="0"/>
              </a:rPr>
              <a:t>Како пружити емотивну подршку?</a:t>
            </a:r>
          </a:p>
        </p:txBody>
      </p:sp>
      <p:pic>
        <p:nvPicPr>
          <p:cNvPr id="10" name="Content Placeholder 9" descr="Tatjana Karamarković III9 - Zoom.jpg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590800"/>
            <a:ext cx="6934200" cy="3733800"/>
          </a:xfrm>
        </p:spPr>
      </p:pic>
      <p:sp>
        <p:nvSpPr>
          <p:cNvPr id="11" name="Rectangle 10"/>
          <p:cNvSpPr/>
          <p:nvPr/>
        </p:nvSpPr>
        <p:spPr>
          <a:xfrm>
            <a:off x="1828800" y="6324600"/>
            <a:ext cx="57912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050" dirty="0" smtClean="0">
                <a:latin typeface="Cambria" pitchFamily="18" charset="0"/>
              </a:rPr>
              <a:t>           Татјана Карамарковић , ученица трећег разреда “ТЕХНОАРТ БЕОГРАД”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452"/>
    </mc:Choice>
    <mc:Fallback xmlns="">
      <p:transition spd="slow" advTm="134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593367"/>
            <a:ext cx="8520600" cy="778233"/>
          </a:xfrm>
        </p:spPr>
        <p:txBody>
          <a:bodyPr/>
          <a:lstStyle/>
          <a:p>
            <a:r>
              <a:rPr lang="sr-Cyrl-RS" dirty="0" smtClean="0">
                <a:latin typeface="Cambria" pitchFamily="18" charset="0"/>
              </a:rPr>
              <a:t>Још начина да помогнете другима...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8" name="Content Placeholder 7" descr="Andela Ognjanovic - III9 - Ilustracija.jpg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4038600"/>
            <a:ext cx="4038600" cy="2268597"/>
          </a:xfrm>
        </p:spPr>
      </p:pic>
      <p:pic>
        <p:nvPicPr>
          <p:cNvPr id="6" name="Content Placeholder 5" descr="Picture1.jpg"/>
          <p:cNvPicPr>
            <a:picLocks noGrp="1" noChangeAspect="1"/>
          </p:cNvPicPr>
          <p:nvPr>
            <p:ph sz="half"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4071942"/>
            <a:ext cx="4038600" cy="2274116"/>
          </a:xfrm>
        </p:spPr>
      </p:pic>
      <p:sp>
        <p:nvSpPr>
          <p:cNvPr id="10" name="Rectangle 9"/>
          <p:cNvSpPr/>
          <p:nvPr/>
        </p:nvSpPr>
        <p:spPr>
          <a:xfrm>
            <a:off x="4724400" y="6324599"/>
            <a:ext cx="4572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050" dirty="0" smtClean="0">
                <a:latin typeface="Cambria" pitchFamily="18" charset="0"/>
              </a:rPr>
              <a:t>Анђела Огњановић, ученица трећег разреда “ТЕХНОАРТ БЕОГРАД”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6324600"/>
            <a:ext cx="434816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050" dirty="0" smtClean="0">
                <a:latin typeface="Cambria" pitchFamily="18" charset="0"/>
              </a:rPr>
              <a:t>Наташа Ковачевић, ученица другог разреда “ТЕХНОАРТ БЕОГРАД”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83820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>
                <a:latin typeface="Cambria" pitchFamily="18" charset="0"/>
              </a:rPr>
              <a:t>-</a:t>
            </a:r>
            <a:r>
              <a:rPr lang="sr-Cyrl-RS" sz="1400" dirty="0" smtClean="0">
                <a:latin typeface="Cambria" pitchFamily="18" charset="0"/>
              </a:rPr>
              <a:t>заједнички идентификујте изворе подршке у животу који могу да помогну у тренутној ситуацији (пријатељи, породица, наставници) </a:t>
            </a:r>
          </a:p>
          <a:p>
            <a:endParaRPr lang="sr-Cyrl-RS" sz="1400" dirty="0" smtClean="0">
              <a:latin typeface="Cambria" pitchFamily="18" charset="0"/>
            </a:endParaRPr>
          </a:p>
          <a:p>
            <a:r>
              <a:rPr lang="sr-Cyrl-RS" sz="1400" dirty="0" smtClean="0">
                <a:latin typeface="Cambria" pitchFamily="18" charset="0"/>
              </a:rPr>
              <a:t>-дајте времена и простора да други кажу оно што осећају, не осуђујте јер мисле и осећају другачије од вас (замолите пријатеља, брата или сестру да размисле како су се раније носили са тешким осећањима, као и шта је то што би им тренутно помогло да се осећају боље)</a:t>
            </a:r>
          </a:p>
          <a:p>
            <a:endParaRPr lang="sr-Cyrl-RS" sz="1400" dirty="0" smtClean="0">
              <a:latin typeface="Cambria" pitchFamily="18" charset="0"/>
            </a:endParaRPr>
          </a:p>
          <a:p>
            <a:r>
              <a:rPr lang="sr-Cyrl-RS" sz="1400" dirty="0" smtClean="0">
                <a:latin typeface="Cambria" pitchFamily="18" charset="0"/>
              </a:rPr>
              <a:t>-пример колективног духа и емотивне подршке “Аплауз у 8”</a:t>
            </a:r>
          </a:p>
          <a:p>
            <a:pPr>
              <a:defRPr/>
            </a:pPr>
            <a:endParaRPr lang="sr-Cyrl-RS" sz="1400" dirty="0" smtClean="0">
              <a:latin typeface="Cambria" pitchFamily="18" charset="0"/>
            </a:endParaRPr>
          </a:p>
          <a:p>
            <a:pPr>
              <a:defRPr/>
            </a:pPr>
            <a:endParaRPr lang="sr-Cyrl-RS" dirty="0" smtClean="0">
              <a:latin typeface="Cambria" pitchFamily="18" charset="0"/>
            </a:endParaRPr>
          </a:p>
          <a:p>
            <a:pPr lvl="0">
              <a:defRPr/>
            </a:pPr>
            <a:endParaRPr lang="sr-Cyrl-RS" dirty="0" smtClean="0">
              <a:latin typeface="Cambria" pitchFamily="18" charset="0"/>
            </a:endParaRPr>
          </a:p>
          <a:p>
            <a:pPr lvl="0">
              <a:defRPr/>
            </a:pPr>
            <a:endParaRPr lang="sr-Cyrl-RS" dirty="0" smtClean="0">
              <a:latin typeface="Cambria" pitchFamily="18" charset="0"/>
            </a:endParaRPr>
          </a:p>
          <a:p>
            <a:pPr lvl="0">
              <a:defRPr/>
            </a:pPr>
            <a:endParaRPr lang="sr-Cyrl-RS" dirty="0" smtClean="0">
              <a:latin typeface="Cambria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55"/>
    </mc:Choice>
    <mc:Fallback xmlns="">
      <p:transition spd="slow" advTm="82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6172200" cy="1143000"/>
          </a:xfrm>
        </p:spPr>
        <p:txBody>
          <a:bodyPr>
            <a:normAutofit/>
          </a:bodyPr>
          <a:lstStyle/>
          <a:p>
            <a:pPr algn="l"/>
            <a:r>
              <a:rPr lang="sr-Cyrl-RS" sz="2800" dirty="0" smtClean="0">
                <a:solidFill>
                  <a:schemeClr val="tx1"/>
                </a:solidFill>
                <a:latin typeface="Cambria" pitchFamily="18" charset="0"/>
              </a:rPr>
              <a:t>Другима ћете помоћи ако :</a:t>
            </a:r>
            <a:endParaRPr lang="en-US" sz="2800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6" name="Content Placeholder 5" descr="Dunja Zlatanovic - III9 - ilustracija.jpg"/>
          <p:cNvPicPr>
            <a:picLocks noGrp="1" noChangeAspect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3505200"/>
            <a:ext cx="5562600" cy="2652713"/>
          </a:xfrm>
        </p:spPr>
      </p:pic>
      <p:sp>
        <p:nvSpPr>
          <p:cNvPr id="7" name="Rectangle 6"/>
          <p:cNvSpPr/>
          <p:nvPr/>
        </p:nvSpPr>
        <p:spPr>
          <a:xfrm>
            <a:off x="228600" y="14478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sr-Cyrl-RS" sz="1400" dirty="0" smtClean="0">
              <a:latin typeface="Cambria" pitchFamily="18" charset="0"/>
            </a:endParaRPr>
          </a:p>
          <a:p>
            <a:pPr>
              <a:defRPr/>
            </a:pPr>
            <a:r>
              <a:rPr lang="sr-Cyrl-RS" sz="1400" dirty="0" smtClean="0">
                <a:latin typeface="Cambria" pitchFamily="18" charset="0"/>
              </a:rPr>
              <a:t>-смањите друштеве контакте на апсолутни минимум (без вечерњих журки и окупљања по становима...) </a:t>
            </a:r>
          </a:p>
          <a:p>
            <a:pPr>
              <a:defRPr/>
            </a:pPr>
            <a:endParaRPr lang="sr-Cyrl-RS" sz="1400" dirty="0" smtClean="0">
              <a:latin typeface="Cambria" pitchFamily="18" charset="0"/>
            </a:endParaRPr>
          </a:p>
          <a:p>
            <a:pPr lvl="0">
              <a:defRPr/>
            </a:pPr>
            <a:r>
              <a:rPr lang="sr-Cyrl-RS" sz="1400" dirty="0" smtClean="0">
                <a:latin typeface="Cambria" pitchFamily="18" charset="0"/>
              </a:rPr>
              <a:t>-партију фудбала или баскета на оближњем терену одложите за “боље дане”</a:t>
            </a:r>
          </a:p>
          <a:p>
            <a:pPr lvl="0">
              <a:defRPr/>
            </a:pPr>
            <a:endParaRPr lang="sr-Cyrl-RS" sz="1400" dirty="0" smtClean="0">
              <a:latin typeface="Cambria" pitchFamily="18" charset="0"/>
            </a:endParaRPr>
          </a:p>
          <a:p>
            <a:pPr lvl="0">
              <a:defRPr/>
            </a:pPr>
            <a:r>
              <a:rPr lang="sr-Cyrl-RS" sz="1400" dirty="0" smtClean="0">
                <a:latin typeface="Cambria" pitchFamily="18" charset="0"/>
              </a:rPr>
              <a:t>-ако укажете на здраве стилове живота у тренуцима изолованости (алкохол, наркотици, замена ноћи за дан, изолованост од ближњих-затварње у собу)</a:t>
            </a:r>
          </a:p>
          <a:p>
            <a:pPr lvl="0">
              <a:defRPr/>
            </a:pPr>
            <a:endParaRPr lang="sr-Cyrl-RS" sz="1400" dirty="0" smtClean="0">
              <a:latin typeface="Cambria" pitchFamily="18" charset="0"/>
            </a:endParaRPr>
          </a:p>
          <a:p>
            <a:pPr lvl="0">
              <a:defRPr/>
            </a:pPr>
            <a:endParaRPr lang="sr-Cyrl-RS" sz="1400" dirty="0" smtClean="0">
              <a:latin typeface="Cambria" pitchFamily="18" charset="0"/>
            </a:endParaRPr>
          </a:p>
          <a:p>
            <a:pPr lvl="0">
              <a:defRPr/>
            </a:pPr>
            <a:endParaRPr lang="sr-Cyrl-RS" sz="1400" dirty="0" smtClean="0">
              <a:latin typeface="Cambr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4600" y="6172200"/>
            <a:ext cx="4495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050" dirty="0" smtClean="0">
                <a:latin typeface="Cambria" pitchFamily="18" charset="0"/>
              </a:rPr>
              <a:t>  Дуња Златановић, ученица  трећег разреда “ТЕХНОАРТ БЕОГРАД”</a:t>
            </a:r>
            <a:endParaRPr lang="en-US" sz="105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94"/>
    </mc:Choice>
    <mc:Fallback xmlns="">
      <p:transition spd="slow" advTm="43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z="2400" dirty="0" smtClean="0">
                <a:latin typeface="Cambria" pitchFamily="18" charset="0"/>
              </a:rPr>
              <a:t>Важно!</a:t>
            </a:r>
            <a:br>
              <a:rPr lang="sr-Cyrl-RS" sz="2400" dirty="0" smtClean="0">
                <a:latin typeface="Cambria" pitchFamily="18" charset="0"/>
              </a:rPr>
            </a:br>
            <a:endParaRPr lang="en-US" sz="2400" dirty="0">
              <a:latin typeface="Cambria" pitchFamily="18" charset="0"/>
            </a:endParaRPr>
          </a:p>
        </p:txBody>
      </p:sp>
      <p:pic>
        <p:nvPicPr>
          <p:cNvPr id="7" name="Content Placeholder 6" descr="thumbnail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2286000"/>
            <a:ext cx="5111750" cy="242147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r-Cyrl-RS" dirty="0" smtClean="0"/>
              <a:t>Уколико приметите да неко у вашем окружењу дуже времена се осећа лоше ( безвољно, тескобно, размишља  “да више не може издржати” ) такво сазнање поделите са неком, вама блиском старијом особом (родитељ</a:t>
            </a:r>
            <a:r>
              <a:rPr lang="en-US" smtClean="0"/>
              <a:t>e</a:t>
            </a:r>
            <a:r>
              <a:rPr lang="sr-Cyrl-RS" smtClean="0"/>
              <a:t>м</a:t>
            </a:r>
            <a:r>
              <a:rPr lang="sr-Cyrl-RS" dirty="0" smtClean="0"/>
              <a:t>, наставником, блиским чланом породице... )</a:t>
            </a:r>
          </a:p>
          <a:p>
            <a:endParaRPr lang="sr-Cyrl-RS" dirty="0" smtClean="0">
              <a:solidFill>
                <a:schemeClr val="bg2"/>
              </a:solidFill>
            </a:endParaRPr>
          </a:p>
          <a:p>
            <a:endParaRPr lang="sr-Cyrl-RS" b="1" dirty="0" smtClean="0">
              <a:solidFill>
                <a:schemeClr val="tx1"/>
              </a:solidFill>
            </a:endParaRPr>
          </a:p>
          <a:p>
            <a:r>
              <a:rPr lang="sr-Cyrl-RS" b="1" dirty="0" smtClean="0">
                <a:solidFill>
                  <a:schemeClr val="tx1"/>
                </a:solidFill>
              </a:rPr>
              <a:t>Понекад је неопходно потражити стручну помоћ.</a:t>
            </a:r>
          </a:p>
          <a:p>
            <a:endParaRPr lang="sr-Cyrl-RS" dirty="0" smtClean="0"/>
          </a:p>
          <a:p>
            <a:endParaRPr lang="sr-Cyrl-RS" dirty="0" smtClean="0"/>
          </a:p>
          <a:p>
            <a:r>
              <a:rPr lang="sr-Cyrl-RS" dirty="0" smtClean="0">
                <a:solidFill>
                  <a:schemeClr val="tx1"/>
                </a:solidFill>
                <a:latin typeface="Cambria" pitchFamily="18" charset="0"/>
              </a:rPr>
              <a:t>Сви имају своје ресурсе за ношење са проблемима</a:t>
            </a:r>
          </a:p>
          <a:p>
            <a:endParaRPr lang="sr-Cyrl-RS" dirty="0" smtClean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81400" y="4724400"/>
            <a:ext cx="51054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050" dirty="0" smtClean="0">
                <a:latin typeface="Cambria" pitchFamily="18" charset="0"/>
              </a:rPr>
              <a:t>Стефан Гледић, ученик друогразреда “ТЕХНОАРТ БЕОГРАД”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77"/>
    </mc:Choice>
    <mc:Fallback xmlns="">
      <p:transition spd="slow" advTm="52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7086600" cy="1143000"/>
          </a:xfrm>
        </p:spPr>
        <p:txBody>
          <a:bodyPr>
            <a:noAutofit/>
          </a:bodyPr>
          <a:lstStyle/>
          <a:p>
            <a:pPr algn="l"/>
            <a:r>
              <a:rPr lang="sr-Cyrl-RS" sz="2800" dirty="0" smtClean="0"/>
              <a:t/>
            </a:r>
            <a:br>
              <a:rPr lang="sr-Cyrl-RS" sz="2800" dirty="0" smtClean="0"/>
            </a:br>
            <a:r>
              <a:rPr lang="sr-Cyrl-RS" dirty="0" smtClean="0">
                <a:solidFill>
                  <a:schemeClr val="tx1"/>
                </a:solidFill>
                <a:latin typeface="Cambria" pitchFamily="18" charset="0"/>
              </a:rPr>
              <a:t>Како пружити информативну подршку?</a:t>
            </a:r>
            <a:endParaRPr lang="en-US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7" name="Content Placeholder 6" descr="Tatjana Karamarkovic III9 - Ilustracija1.jpg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267200"/>
            <a:ext cx="4038600" cy="2270511"/>
          </a:xfrm>
        </p:spPr>
      </p:pic>
      <p:pic>
        <p:nvPicPr>
          <p:cNvPr id="8" name="Content Placeholder 7" descr="Tatjana Karamarkovic III9 - Ilustracija2b.jpg"/>
          <p:cNvPicPr>
            <a:picLocks noGrp="1" noChangeAspect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267201"/>
            <a:ext cx="4038600" cy="2270511"/>
          </a:xfrm>
        </p:spPr>
      </p:pic>
      <p:sp>
        <p:nvSpPr>
          <p:cNvPr id="9" name="Rectangle 8"/>
          <p:cNvSpPr/>
          <p:nvPr/>
        </p:nvSpPr>
        <p:spPr>
          <a:xfrm>
            <a:off x="685800" y="1295400"/>
            <a:ext cx="8153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dirty="0" smtClean="0">
              <a:latin typeface="Cambria" pitchFamily="18" charset="0"/>
            </a:endParaRPr>
          </a:p>
          <a:p>
            <a:r>
              <a:rPr lang="sr-Cyrl-RS" sz="1400" dirty="0" smtClean="0">
                <a:latin typeface="Cambria" pitchFamily="18" charset="0"/>
              </a:rPr>
              <a:t>-Избегавајте давање дезинформација, не ширите гласине</a:t>
            </a:r>
          </a:p>
          <a:p>
            <a:endParaRPr lang="sr-Cyrl-RS" sz="1400" dirty="0" smtClean="0">
              <a:latin typeface="Cambria" pitchFamily="18" charset="0"/>
            </a:endParaRPr>
          </a:p>
          <a:p>
            <a:r>
              <a:rPr lang="sr-Cyrl-RS" sz="1400" dirty="0" smtClean="0">
                <a:latin typeface="Cambria" pitchFamily="18" charset="0"/>
              </a:rPr>
              <a:t>-Користите релевантне и поуздане изворе (нпр. здравствене организације, Црвени крст)</a:t>
            </a:r>
          </a:p>
          <a:p>
            <a:endParaRPr lang="sr-Cyrl-RS" sz="1400" dirty="0" smtClean="0">
              <a:latin typeface="Cambria" pitchFamily="18" charset="0"/>
            </a:endParaRPr>
          </a:p>
          <a:p>
            <a:pPr>
              <a:buFontTx/>
              <a:buChar char="-"/>
            </a:pPr>
            <a:r>
              <a:rPr lang="sr-Cyrl-RS" sz="1400" dirty="0" smtClean="0">
                <a:latin typeface="Cambria" pitchFamily="18" charset="0"/>
              </a:rPr>
              <a:t>Упутите друге да потраже подршку на СОС телефонским линијама</a:t>
            </a:r>
          </a:p>
          <a:p>
            <a:pPr>
              <a:buFontTx/>
              <a:buChar char="-"/>
            </a:pPr>
            <a:endParaRPr lang="sr-Cyrl-RS" sz="1400" dirty="0" smtClean="0">
              <a:latin typeface="Cambria" pitchFamily="18" charset="0"/>
            </a:endParaRPr>
          </a:p>
          <a:p>
            <a:pPr>
              <a:buFontTx/>
              <a:buChar char="-"/>
            </a:pPr>
            <a:r>
              <a:rPr lang="sr-Cyrl-RS" sz="1400" dirty="0" smtClean="0">
                <a:latin typeface="Cambria" pitchFamily="18" charset="0"/>
              </a:rPr>
              <a:t>Постаните волонтер Уницефа</a:t>
            </a:r>
          </a:p>
          <a:p>
            <a:endParaRPr lang="sr-Cyrl-RS" sz="1400" dirty="0" smtClean="0">
              <a:latin typeface="Cambria" pitchFamily="18" charset="0"/>
            </a:endParaRPr>
          </a:p>
          <a:p>
            <a:r>
              <a:rPr lang="en-US" sz="1400" u="sng" dirty="0" smtClean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https://www.unicef.org/serbia/informativna-kampanja-o-covid-19-namenjena-mladima</a:t>
            </a:r>
            <a:r>
              <a:rPr lang="en-US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endParaRPr lang="en-US" sz="1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400" dirty="0" smtClean="0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https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://www.unicef.org/serbia/u-report-volonteri-na-mrezi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6553200"/>
            <a:ext cx="57912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050" dirty="0" smtClean="0">
                <a:latin typeface="Cambria" pitchFamily="18" charset="0"/>
              </a:rPr>
              <a:t>           Татјана Карамарковић , ученица трећег разреда “ТЕХНОАРТ БЕОГРАД”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60"/>
    </mc:Choice>
    <mc:Fallback xmlns="">
      <p:transition spd="slow" advTm="76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457201"/>
            <a:ext cx="8381998" cy="685800"/>
          </a:xfrm>
        </p:spPr>
        <p:txBody>
          <a:bodyPr/>
          <a:lstStyle/>
          <a:p>
            <a:r>
              <a:rPr lang="sr-Cyrl-RS" sz="2800" dirty="0" smtClean="0">
                <a:latin typeface="Cambria" pitchFamily="18" charset="0"/>
              </a:rPr>
              <a:t>Значај тачне информације!</a:t>
            </a:r>
            <a:endParaRPr lang="en-US" sz="2800" dirty="0">
              <a:latin typeface="Cambria" pitchFamily="18" charset="0"/>
            </a:endParaRPr>
          </a:p>
        </p:txBody>
      </p:sp>
      <p:pic>
        <p:nvPicPr>
          <p:cNvPr id="5" name="Content Placeholder 4" descr="Aleksandra Stupar - II9 - ilustracija.jpg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1828800"/>
            <a:ext cx="5111750" cy="278860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5194298"/>
          </a:xfrm>
        </p:spPr>
        <p:txBody>
          <a:bodyPr>
            <a:normAutofit fontScale="62500" lnSpcReduction="20000"/>
          </a:bodyPr>
          <a:lstStyle/>
          <a:p>
            <a:r>
              <a:rPr lang="sr-Cyrl-RS" sz="1900" dirty="0" smtClean="0">
                <a:solidFill>
                  <a:schemeClr val="tx1"/>
                </a:solidFill>
                <a:latin typeface="Cambria" pitchFamily="18" charset="0"/>
              </a:rPr>
              <a:t>Национална линија за психосоцијалну помоћ  </a:t>
            </a:r>
            <a:r>
              <a:rPr lang="sr-Cyrl-RS" sz="1900" b="1" dirty="0" smtClean="0">
                <a:solidFill>
                  <a:schemeClr val="tx1"/>
                </a:solidFill>
                <a:latin typeface="Cambria" pitchFamily="18" charset="0"/>
              </a:rPr>
              <a:t>0800 309 309</a:t>
            </a:r>
          </a:p>
          <a:p>
            <a:endParaRPr lang="sr-Cyrl-RS" sz="1900" dirty="0" smtClean="0">
              <a:solidFill>
                <a:schemeClr val="tx1"/>
              </a:solidFill>
              <a:latin typeface="Cambria" pitchFamily="18" charset="0"/>
            </a:endParaRPr>
          </a:p>
          <a:p>
            <a:r>
              <a:rPr lang="sr-Cyrl-RS" sz="1900" dirty="0" smtClean="0">
                <a:solidFill>
                  <a:schemeClr val="tx1"/>
                </a:solidFill>
                <a:latin typeface="Cambria" pitchFamily="18" charset="0"/>
              </a:rPr>
              <a:t>Сос телефон Министарства просвете </a:t>
            </a:r>
            <a:r>
              <a:rPr lang="ru-RU" sz="1900" dirty="0" smtClean="0">
                <a:solidFill>
                  <a:schemeClr val="tx1"/>
                </a:solidFill>
                <a:latin typeface="Cambria" pitchFamily="18" charset="0"/>
              </a:rPr>
              <a:t>за психосоцијалну подршку ученицима </a:t>
            </a:r>
            <a:r>
              <a:rPr lang="ru-RU" sz="1900" b="1" dirty="0" smtClean="0">
                <a:solidFill>
                  <a:schemeClr val="tx1"/>
                </a:solidFill>
                <a:latin typeface="Cambria" pitchFamily="18" charset="0"/>
              </a:rPr>
              <a:t>0800 200 201 </a:t>
            </a:r>
          </a:p>
          <a:p>
            <a:endParaRPr lang="ru-RU" sz="19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r>
              <a:rPr lang="sr-Cyrl-RS" sz="1900" dirty="0" smtClean="0">
                <a:solidFill>
                  <a:schemeClr val="tx1"/>
                </a:solidFill>
                <a:latin typeface="Cambria" pitchFamily="18" charset="0"/>
              </a:rPr>
              <a:t>Центар СРЦЕ пружање емотивне подршке особама у кризи </a:t>
            </a:r>
          </a:p>
          <a:p>
            <a:r>
              <a:rPr lang="en-US" sz="1900" b="1" dirty="0" smtClean="0">
                <a:solidFill>
                  <a:schemeClr val="tx1"/>
                </a:solidFill>
                <a:latin typeface="Cambria" pitchFamily="18" charset="0"/>
              </a:rPr>
              <a:t>0800</a:t>
            </a:r>
            <a:r>
              <a:rPr lang="sr-Cyrl-RS" sz="1900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en-US" sz="1900" b="1" dirty="0" smtClean="0">
                <a:solidFill>
                  <a:schemeClr val="tx1"/>
                </a:solidFill>
                <a:latin typeface="Cambria" pitchFamily="18" charset="0"/>
              </a:rPr>
              <a:t>300 303</a:t>
            </a:r>
            <a:endParaRPr lang="sr-Cyrl-RS" sz="19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endParaRPr lang="sr-Cyrl-RS" sz="19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r>
              <a:rPr lang="sr-Cyrl-RS" sz="1900" dirty="0" smtClean="0">
                <a:solidFill>
                  <a:schemeClr val="tx1"/>
                </a:solidFill>
                <a:latin typeface="Cambria" pitchFamily="18" charset="0"/>
              </a:rPr>
              <a:t>Институт за Јавно здравље Србије </a:t>
            </a:r>
          </a:p>
          <a:p>
            <a:r>
              <a:rPr lang="en-US" sz="1900" b="1" i="1" dirty="0" smtClean="0">
                <a:solidFill>
                  <a:schemeClr val="tx1"/>
                </a:solidFill>
                <a:latin typeface="Cambria" pitchFamily="18" charset="0"/>
              </a:rPr>
              <a:t>011 2684 566</a:t>
            </a:r>
            <a:endParaRPr lang="ru-RU" sz="1900" dirty="0" smtClean="0">
              <a:solidFill>
                <a:schemeClr val="tx1"/>
              </a:solidFill>
              <a:latin typeface="Cambria" pitchFamily="18" charset="0"/>
            </a:endParaRPr>
          </a:p>
          <a:p>
            <a:endParaRPr lang="ru-RU" sz="1900" dirty="0" smtClean="0">
              <a:latin typeface="Cambria" pitchFamily="18" charset="0"/>
            </a:endParaRPr>
          </a:p>
          <a:p>
            <a:r>
              <a:rPr lang="ru-RU" sz="1900" dirty="0" smtClean="0">
                <a:solidFill>
                  <a:schemeClr val="tx1"/>
                </a:solidFill>
                <a:latin typeface="Cambria" pitchFamily="18" charset="0"/>
              </a:rPr>
              <a:t>Црвени крст Србије </a:t>
            </a:r>
          </a:p>
          <a:p>
            <a:r>
              <a:rPr lang="ru-RU" sz="1900" b="1" dirty="0" smtClean="0">
                <a:solidFill>
                  <a:schemeClr val="tx1"/>
                </a:solidFill>
                <a:latin typeface="Cambria" pitchFamily="18" charset="0"/>
              </a:rPr>
              <a:t>011 262 2965 </a:t>
            </a:r>
          </a:p>
          <a:p>
            <a:r>
              <a:rPr lang="ru-RU" sz="1900" b="1" dirty="0" smtClean="0">
                <a:solidFill>
                  <a:schemeClr val="tx1"/>
                </a:solidFill>
                <a:latin typeface="Cambria" pitchFamily="18" charset="0"/>
              </a:rPr>
              <a:t>011 262 4144.</a:t>
            </a:r>
            <a:endParaRPr lang="sr-Cyrl-RS" sz="19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endParaRPr lang="sr-Cyrl-RS" sz="19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r>
              <a:rPr lang="en-US" sz="1900" dirty="0" smtClean="0">
                <a:solidFill>
                  <a:schemeClr val="tx1"/>
                </a:solidFill>
                <a:latin typeface="Cambria" pitchFamily="18" charset="0"/>
              </a:rPr>
              <a:t>Call</a:t>
            </a:r>
            <a:r>
              <a:rPr lang="sr-Cyrl-RS" sz="1900" dirty="0" smtClean="0">
                <a:solidFill>
                  <a:schemeClr val="tx1"/>
                </a:solidFill>
                <a:latin typeface="Cambria" pitchFamily="18" charset="0"/>
              </a:rPr>
              <a:t> центри </a:t>
            </a:r>
            <a:r>
              <a:rPr lang="en-US" sz="1900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sr-Cyrl-RS" sz="1900" dirty="0" smtClean="0">
                <a:solidFill>
                  <a:schemeClr val="tx1"/>
                </a:solidFill>
                <a:latin typeface="Cambria" pitchFamily="18" charset="0"/>
              </a:rPr>
              <a:t>при Општинама</a:t>
            </a:r>
            <a:r>
              <a:rPr lang="en-US" sz="1900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sr-Cyrl-RS" sz="1900" dirty="0" smtClean="0">
                <a:solidFill>
                  <a:schemeClr val="tx1"/>
                </a:solidFill>
                <a:latin typeface="Cambria" pitchFamily="18" charset="0"/>
              </a:rPr>
              <a:t>и градовима за пружање помоћи становништву</a:t>
            </a:r>
          </a:p>
          <a:p>
            <a:endParaRPr lang="sr-Cyrl-RS" sz="1900" dirty="0" smtClean="0">
              <a:solidFill>
                <a:schemeClr val="tx1"/>
              </a:solidFill>
              <a:latin typeface="Cambria" pitchFamily="18" charset="0"/>
            </a:endParaRPr>
          </a:p>
          <a:p>
            <a:r>
              <a:rPr lang="sr-Cyrl-RS" sz="1900" dirty="0" smtClean="0">
                <a:solidFill>
                  <a:schemeClr val="tx1"/>
                </a:solidFill>
                <a:latin typeface="Cambria" pitchFamily="18" charset="0"/>
              </a:rPr>
              <a:t>Национални центар за </a:t>
            </a:r>
            <a:r>
              <a:rPr lang="pl-PL" sz="1900" dirty="0" smtClean="0">
                <a:solidFill>
                  <a:schemeClr val="tx1"/>
                </a:solidFill>
                <a:latin typeface="Cambria" pitchFamily="18" charset="0"/>
              </a:rPr>
              <a:t>COVID-19 </a:t>
            </a:r>
            <a:r>
              <a:rPr lang="sr-Cyrl-RS" sz="1900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pl-PL" sz="1900" b="1" dirty="0" smtClean="0">
                <a:solidFill>
                  <a:schemeClr val="tx1"/>
                </a:solidFill>
                <a:latin typeface="Cambria" pitchFamily="18" charset="0"/>
              </a:rPr>
              <a:t>19819</a:t>
            </a:r>
            <a:endParaRPr lang="sr-Cyrl-RS" sz="19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endParaRPr lang="sr-Cyrl-RS" sz="19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r>
              <a:rPr lang="ru-RU" sz="1900" dirty="0" smtClean="0">
                <a:solidFill>
                  <a:schemeClr val="tx1"/>
                </a:solidFill>
                <a:latin typeface="Cambria" pitchFamily="18" charset="0"/>
              </a:rPr>
              <a:t>Контакт центар за помоћ старим лицима </a:t>
            </a:r>
            <a:r>
              <a:rPr lang="ru-RU" sz="1900" b="1" dirty="0" smtClean="0">
                <a:solidFill>
                  <a:schemeClr val="tx1"/>
                </a:solidFill>
                <a:latin typeface="Cambria" pitchFamily="18" charset="0"/>
              </a:rPr>
              <a:t>19920.</a:t>
            </a:r>
            <a:endParaRPr lang="sr-Cyrl-RS" sz="19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endParaRPr lang="ru-RU" sz="18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endParaRPr lang="ru-RU" sz="18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endParaRPr lang="ru-RU" sz="1800" dirty="0" smtClean="0"/>
          </a:p>
          <a:p>
            <a:endParaRPr lang="sr-Cyrl-R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33800" y="5562600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 pitchFamily="18" charset="0"/>
                <a:hlinkClick r:id="rId6"/>
              </a:rPr>
              <a:t>https://savezpsihoterapeuta.org/</a:t>
            </a:r>
            <a:endParaRPr lang="sr-Cyrl-RS" dirty="0" smtClean="0">
              <a:latin typeface="Cambria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1400" y="4572000"/>
            <a:ext cx="50292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050" dirty="0" smtClean="0">
                <a:latin typeface="Cambria" pitchFamily="18" charset="0"/>
              </a:rPr>
              <a:t>Александра Ступар, ученица другог разреда “ТЕХНОАРТ БЕОГРАД”</a:t>
            </a: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731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785926"/>
            <a:ext cx="7696200" cy="3471874"/>
          </a:xfrm>
        </p:spPr>
        <p:txBody>
          <a:bodyPr/>
          <a:lstStyle/>
          <a:p>
            <a:r>
              <a:rPr lang="sr-Cyrl-RS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Д</a:t>
            </a:r>
            <a: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а ли сте и на који начин пружили подршку и помоћ некоме у свом окружењу?</a:t>
            </a:r>
            <a:b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Коју од предложених начина подршке видите као своју будућу активност?</a:t>
            </a:r>
            <a:b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Која врста  подршке и помоћи, вама као појединцу,  током кућне изолације је била </a:t>
            </a:r>
            <a:b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драгоцена и од кога сте је добили?</a:t>
            </a:r>
            <a:b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Шта вам је највише сметало током изолације и како сте превазишли? </a:t>
            </a:r>
            <a:b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Да ли је корона вирус донео нова животна правила?</a:t>
            </a:r>
            <a:b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Да ли сте могли на бољи начин организовати време у периоду кућне изолације?</a:t>
            </a:r>
            <a:b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sr-Cyrl-RS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Д</a:t>
            </a:r>
            <a: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а ли неке активности</a:t>
            </a:r>
            <a:r>
              <a:rPr lang="en-U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  <a: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које су за вас биле подразумевајуће пре короне, сада цените више?</a:t>
            </a:r>
            <a:b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sr-Cyrl-RS" sz="14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8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26"/>
    </mc:Choice>
    <mc:Fallback xmlns="">
      <p:transition spd="slow" advTm="77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amara Stankovic- III9 - Ilustracija.jpg"/>
          <p:cNvPicPr>
            <a:picLocks noGrp="1" noChangeAspect="1"/>
          </p:cNvPicPr>
          <p:nvPr>
            <p:ph type="pic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304800"/>
            <a:ext cx="5486400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8662" y="4714884"/>
            <a:ext cx="7429552" cy="2000264"/>
          </a:xfrm>
        </p:spPr>
        <p:txBody>
          <a:bodyPr>
            <a:normAutofit fontScale="92500" lnSpcReduction="10000"/>
          </a:bodyPr>
          <a:lstStyle/>
          <a:p>
            <a:pPr algn="ctr"/>
            <a:endParaRPr lang="sr-Cyrl-RS" dirty="0" smtClean="0">
              <a:latin typeface="Cambria" pitchFamily="18" charset="0"/>
            </a:endParaRPr>
          </a:p>
          <a:p>
            <a:pPr algn="ctr"/>
            <a:endParaRPr lang="sr-Cyrl-RS" dirty="0" smtClean="0">
              <a:latin typeface="Cambria" pitchFamily="18" charset="0"/>
            </a:endParaRPr>
          </a:p>
          <a:p>
            <a:pPr algn="ctr"/>
            <a:r>
              <a:rPr lang="sr-Cyrl-RS" sz="1500" dirty="0" smtClean="0">
                <a:solidFill>
                  <a:srgbClr val="FF0000"/>
                </a:solidFill>
                <a:latin typeface="Cambria" pitchFamily="18" charset="0"/>
              </a:rPr>
              <a:t>Све илустрације у видео презентацији, ауторски радови су ученика </a:t>
            </a:r>
            <a:r>
              <a:rPr lang="en-US" sz="1500" dirty="0" smtClean="0">
                <a:solidFill>
                  <a:srgbClr val="FF0000"/>
                </a:solidFill>
                <a:latin typeface="Cambria" pitchFamily="18" charset="0"/>
              </a:rPr>
              <a:t>II</a:t>
            </a:r>
            <a:r>
              <a:rPr lang="sr-Cyrl-RS" sz="1500" dirty="0" smtClean="0">
                <a:solidFill>
                  <a:srgbClr val="FF0000"/>
                </a:solidFill>
                <a:latin typeface="Cambria" pitchFamily="18" charset="0"/>
              </a:rPr>
              <a:t> и</a:t>
            </a:r>
            <a:r>
              <a:rPr lang="en-US" sz="1500" dirty="0" smtClean="0">
                <a:solidFill>
                  <a:srgbClr val="FF0000"/>
                </a:solidFill>
                <a:latin typeface="Cambria" pitchFamily="18" charset="0"/>
              </a:rPr>
              <a:t> III</a:t>
            </a:r>
            <a:r>
              <a:rPr lang="sr-Cyrl-RS" sz="1500" dirty="0" smtClean="0">
                <a:solidFill>
                  <a:srgbClr val="FF0000"/>
                </a:solidFill>
                <a:latin typeface="Cambria" pitchFamily="18" charset="0"/>
              </a:rPr>
              <a:t> године, смер фирмописац-калиграф, школе „ТЕХНОАРТ БЕОГРАД” </a:t>
            </a:r>
          </a:p>
          <a:p>
            <a:pPr algn="ctr"/>
            <a:endParaRPr lang="sr-Cyrl-RS" sz="1500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/>
            <a:r>
              <a:rPr lang="sr-Cyrl-RS" sz="1500" dirty="0" smtClean="0">
                <a:solidFill>
                  <a:srgbClr val="FF0000"/>
                </a:solidFill>
                <a:latin typeface="Cambria" pitchFamily="18" charset="0"/>
              </a:rPr>
              <a:t>Својим ангажовањем у припреми ликовних решења дали су практичан и диван пример</a:t>
            </a:r>
          </a:p>
          <a:p>
            <a:pPr algn="ctr"/>
            <a:r>
              <a:rPr lang="sr-Cyrl-RS" sz="1500" dirty="0" smtClean="0">
                <a:solidFill>
                  <a:srgbClr val="FF0000"/>
                </a:solidFill>
                <a:latin typeface="Cambria" pitchFamily="18" charset="0"/>
              </a:rPr>
              <a:t>“КАКО БЕЗБЕДНО ПОМОЋИ ДРУГИМА”</a:t>
            </a:r>
            <a:endParaRPr lang="en-US" sz="1500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/>
            <a:r>
              <a:rPr lang="sr-Latn-CS" sz="1500" dirty="0" smtClean="0"/>
              <a:t> </a:t>
            </a:r>
            <a:endParaRPr lang="en-US" sz="1500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05000" y="4495800"/>
            <a:ext cx="54864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050" dirty="0" smtClean="0">
                <a:latin typeface="Cambria" pitchFamily="18" charset="0"/>
              </a:rPr>
              <a:t>Тамара Станковић, ученица трећег разреда “ТЕХНОАРТ БЕОГРАД”</a:t>
            </a:r>
            <a:endParaRPr lang="en-US" sz="105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49"/>
    </mc:Choice>
    <mc:Fallback xmlns="">
      <p:transition spd="slow" advTm="33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10583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https://www.youtube.com/watch?time_continue=86&amp;v=F2h2MbpKFnc&amp;feature=emb_logo</a:t>
            </a:r>
            <a:endParaRPr lang="sr-Cyrl-RS" dirty="0" smtClean="0"/>
          </a:p>
          <a:p>
            <a:endParaRPr lang="sr-Cyrl-RS" dirty="0" smtClean="0"/>
          </a:p>
          <a:p>
            <a:r>
              <a:rPr lang="sr-Cyrl-RS" dirty="0" smtClean="0"/>
              <a:t>Љубав увек враћа, спот познатих личности о важности подршке другима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GB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Списак</a:t>
            </a:r>
            <a:r>
              <a:rPr lang="en-GB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литературе</a:t>
            </a:r>
            <a:r>
              <a:rPr lang="en-GB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lang="en-GB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извора</a:t>
            </a:r>
            <a:r>
              <a:rPr lang="en-GB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</a:t>
            </a:r>
            <a:r>
              <a:rPr lang="en-GB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sr-Cyrl-RS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lang="en-GB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нтернета</a:t>
            </a:r>
            <a:r>
              <a:rPr lang="en-GB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39299" y="2025135"/>
            <a:ext cx="78486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Arial" pitchFamily="34" charset="0"/>
                <a:hlinkClick r:id="rId2"/>
              </a:rPr>
              <a:t>https://www.youtube.com/watch?v=zLHiWjMFYUU&amp;t=26s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  (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слајд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 4.)</a:t>
            </a:r>
            <a:endParaRPr kumimoji="0" lang="sr-Cyrl-RS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CS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Arial" pitchFamily="34" charset="0"/>
                <a:hlinkClick r:id="rId3"/>
              </a:rPr>
              <a:t>https://www.youtube.com/watch?time_continue=86&amp;v=F2h2MbpKFnc&amp;feature=emb_logo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  (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слајд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 17.)</a:t>
            </a:r>
            <a:endParaRPr kumimoji="0" lang="sr-Cyrl-RS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  <a:hlinkClick r:id="rId4"/>
              </a:rPr>
              <a:t>https://www.psihocentrala.com/zivotne-teme/kako-pomoci-sebi-u-doba-pandemije/</a:t>
            </a:r>
            <a:endParaRPr kumimoji="0" lang="sr-Cyrl-RS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  <a:hlinkClick r:id="rId5"/>
              </a:rPr>
              <a:t>https://www.unicef.org/serbia/informativna-kampanja-o-covid-19-namenjena-mladima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sr-Cyrl-RS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Arial" pitchFamily="34" charset="0"/>
                <a:hlinkClick r:id="rId6"/>
              </a:rPr>
              <a:t>https://www.unicef.org/serbia/vrsnjacka-podrska</a:t>
            </a:r>
            <a:endParaRPr kumimoji="0" lang="en-GB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200" dirty="0">
                <a:hlinkClick r:id="rId7"/>
              </a:rPr>
              <a:t>https://</a:t>
            </a:r>
            <a:r>
              <a:rPr lang="en-US" sz="1200" dirty="0" smtClean="0">
                <a:hlinkClick r:id="rId7"/>
              </a:rPr>
              <a:t>www.unicef.org/serbia/u-report-volonteri-na-mrezi</a:t>
            </a:r>
            <a:endParaRPr lang="en-US" sz="1200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sr-Cyrl-RS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Приручник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за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обуку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волонтера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за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децу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младе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са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сметњама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развоју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УНИЦЕФ,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Београд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, 2013. 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Arial" pitchFamily="34" charset="0"/>
                <a:hlinkClick r:id="rId8"/>
              </a:rPr>
              <a:t>https://www.unicef.org/serbia/media/6721/file/Priru%C4%8Dnik%20za%20obuku%20volontera%20za%20decu%20i%20mlade%20sa%20smetnjama%20u%20razvoju.pdf</a:t>
            </a:r>
            <a:endParaRPr kumimoji="0" lang="sr-Cyrl-RS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Методологија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успостављања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локалних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волонтерских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центара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оквиру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регионалног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пограничног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волонтерског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сервиса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Образовни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графит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, 2017.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CS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  <a:hlinkClick r:id="rId9"/>
              </a:rPr>
              <a:t>http://4volunteering.org/wp-content/uploads/2017/12/METODOLOGIJA-ZA-VOLONTIRANJE-U-POGRANI%C4%8CNOM-REGIONU-BUGARSKE-I-SRBIJE.pdf</a:t>
            </a:r>
            <a:endParaRPr kumimoji="0" lang="sr-Cyrl-RS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Психолошка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прва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помоћ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Црвени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крст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Србије,2017.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Arial" pitchFamily="34" charset="0"/>
                <a:hlinkClick r:id="rId10"/>
              </a:rPr>
              <a:t>https://www.redcross.org.rs/media/3297/psiholoska-prva-pomoc-vodic-za-terenske-radnike-e-knjiga.pdf</a:t>
            </a:r>
            <a:endParaRPr kumimoji="0" lang="en-GB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Садржај:</a:t>
            </a:r>
            <a:endParaRPr lang="en-US" dirty="0"/>
          </a:p>
        </p:txBody>
      </p:sp>
      <p:pic>
        <p:nvPicPr>
          <p:cNvPr id="7" name="Content Placeholder 10" descr="Tomo Repanovic - II9 - ilustracija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1752600"/>
            <a:ext cx="5111750" cy="2867567"/>
          </a:xfrm>
        </p:spPr>
      </p:pic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257542" cy="4691063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endParaRPr lang="sr-Cyrl-R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r-Cyrl-R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Шта је одговорно и безбедно помагање?</a:t>
            </a:r>
          </a:p>
          <a:p>
            <a:pPr marL="342900" indent="-342900">
              <a:buFont typeface="+mj-lt"/>
              <a:buAutoNum type="arabicPeriod"/>
            </a:pPr>
            <a:endParaRPr lang="sr-Cyrl-RS" dirty="0" smtClean="0">
              <a:solidFill>
                <a:schemeClr val="tx1">
                  <a:lumMod val="75000"/>
                  <a:lumOff val="25000"/>
                </a:schemeClr>
              </a:solidFill>
              <a:latin typeface="Cambria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r-Cyrl-R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Потребе </a:t>
            </a:r>
          </a:p>
          <a:p>
            <a:pPr marL="342900" indent="-342900">
              <a:buFont typeface="+mj-lt"/>
              <a:buAutoNum type="arabicPeriod"/>
            </a:pPr>
            <a:endParaRPr lang="sr-Cyrl-RS" dirty="0" smtClean="0">
              <a:solidFill>
                <a:schemeClr val="tx1">
                  <a:lumMod val="75000"/>
                  <a:lumOff val="25000"/>
                </a:schemeClr>
              </a:solidFill>
              <a:latin typeface="Cambria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r-Cyrl-R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Отежавајући фактори</a:t>
            </a:r>
          </a:p>
          <a:p>
            <a:pPr marL="342900" indent="-342900">
              <a:buFont typeface="+mj-lt"/>
              <a:buAutoNum type="arabicPeriod"/>
            </a:pPr>
            <a:endParaRPr lang="sr-Cyrl-RS" dirty="0" smtClean="0">
              <a:solidFill>
                <a:schemeClr val="tx1">
                  <a:lumMod val="75000"/>
                  <a:lumOff val="25000"/>
                </a:schemeClr>
              </a:solidFill>
              <a:latin typeface="Cambria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r-Cyrl-R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Начини подршке</a:t>
            </a:r>
          </a:p>
          <a:p>
            <a:pPr marL="800100" lvl="1" indent="-342900">
              <a:buFont typeface="+mj-lt"/>
              <a:buAutoNum type="alphaLcParenR"/>
            </a:pPr>
            <a:r>
              <a:rPr lang="sr-Cyrl-R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Емотивна</a:t>
            </a:r>
          </a:p>
          <a:p>
            <a:pPr marL="800100" lvl="1" indent="-342900">
              <a:buFont typeface="+mj-lt"/>
              <a:buAutoNum type="alphaLcParenR"/>
            </a:pPr>
            <a:r>
              <a:rPr lang="sr-Cyrl-R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Материјална/волонтерска</a:t>
            </a:r>
          </a:p>
          <a:p>
            <a:pPr marL="800100" lvl="1" indent="-342900">
              <a:buFont typeface="+mj-lt"/>
              <a:buAutoNum type="alphaLcParenR"/>
            </a:pPr>
            <a:r>
              <a:rPr lang="sr-Cyrl-R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Информативна</a:t>
            </a:r>
          </a:p>
          <a:p>
            <a:pPr marL="800100" lvl="1" indent="-342900"/>
            <a:endParaRPr lang="sr-Cyrl-RS" dirty="0" smtClean="0">
              <a:solidFill>
                <a:schemeClr val="tx1">
                  <a:lumMod val="75000"/>
                  <a:lumOff val="25000"/>
                </a:schemeClr>
              </a:solidFill>
              <a:latin typeface="Cambria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r-Cyrl-R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Уместо закључка/питања</a:t>
            </a:r>
          </a:p>
          <a:p>
            <a:pPr marL="342900" indent="-342900">
              <a:buFont typeface="+mj-lt"/>
              <a:buAutoNum type="arabicPeriod"/>
            </a:pPr>
            <a:endParaRPr lang="sr-Cyrl-RS" dirty="0" smtClean="0">
              <a:solidFill>
                <a:schemeClr val="tx1">
                  <a:lumMod val="75000"/>
                  <a:lumOff val="25000"/>
                </a:schemeClr>
              </a:solidFill>
              <a:latin typeface="Cambria" pitchFamily="18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sr-Cyrl-RS" sz="1800" dirty="0" smtClean="0">
              <a:solidFill>
                <a:schemeClr val="accent1">
                  <a:lumMod val="20000"/>
                  <a:lumOff val="80000"/>
                </a:schemeClr>
              </a:solidFill>
              <a:latin typeface="Cambria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Cambr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3800" y="4724400"/>
            <a:ext cx="51054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050" dirty="0" smtClean="0">
                <a:latin typeface="Cambria" pitchFamily="18" charset="0"/>
              </a:rPr>
              <a:t>Томо Репановић, ученик другог разреда “ТЕХНОАРТ БЕОГРАД”</a:t>
            </a:r>
            <a:endParaRPr lang="en-US" sz="1050" dirty="0">
              <a:latin typeface="Cambria" pitchFamily="18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28"/>
    </mc:Choice>
    <mc:Fallback xmlns="">
      <p:transition spd="slow" advTm="61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uiExpand="1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1"/>
            <a:ext cx="7391400" cy="731839"/>
          </a:xfrm>
        </p:spPr>
        <p:txBody>
          <a:bodyPr>
            <a:noAutofit/>
          </a:bodyPr>
          <a:lstStyle/>
          <a:p>
            <a:r>
              <a:rPr lang="sr-Cyrl-RS" dirty="0" smtClean="0">
                <a:solidFill>
                  <a:schemeClr val="tx1"/>
                </a:solidFill>
                <a:latin typeface="Cambria" pitchFamily="18" charset="0"/>
              </a:rPr>
              <a:t>Одговорно и безбедно помагање је:                									</a:t>
            </a:r>
            <a:endParaRPr lang="en-US" sz="1050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5" name="Picture 2" descr="C:\Users\dnevnik\Desktop\све за пп\Vojin Jovanov II9 - Ilustracija goto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4038600" cy="2271445"/>
          </a:xfrm>
          <a:prstGeom prst="rect">
            <a:avLst/>
          </a:prstGeom>
          <a:noFill/>
        </p:spPr>
      </p:pic>
      <p:pic>
        <p:nvPicPr>
          <p:cNvPr id="6" name="Content Placeholder 5" descr="Sofija Grbic - II9 - ilustracija gotov.jpg"/>
          <p:cNvPicPr>
            <a:picLocks noGrp="1" noChangeAspect="1"/>
          </p:cNvPicPr>
          <p:nvPr>
            <p:ph sz="half" idx="2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4267200"/>
            <a:ext cx="4038600" cy="2271445"/>
          </a:xfrm>
        </p:spPr>
      </p:pic>
      <p:sp>
        <p:nvSpPr>
          <p:cNvPr id="7" name="Rectangle 6"/>
          <p:cNvSpPr/>
          <p:nvPr/>
        </p:nvSpPr>
        <p:spPr>
          <a:xfrm>
            <a:off x="381000" y="1143000"/>
            <a:ext cx="84582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RS" sz="1600" dirty="0" smtClean="0">
                <a:latin typeface="Cambria" pitchFamily="18" charset="0"/>
              </a:rPr>
              <a:t> </a:t>
            </a:r>
            <a:r>
              <a:rPr lang="sr-Cyrl-RS" sz="1400" dirty="0" smtClean="0">
                <a:latin typeface="Cambria" pitchFamily="18" charset="0"/>
              </a:rPr>
              <a:t>Када поштујете упутства релевантних установа </a:t>
            </a:r>
          </a:p>
          <a:p>
            <a:endParaRPr lang="sr-Cyrl-RS" sz="1400" dirty="0" smtClean="0"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sr-Cyrl-RS" sz="1400" dirty="0" smtClean="0">
                <a:latin typeface="Cambria" pitchFamily="18" charset="0"/>
              </a:rPr>
              <a:t>Када водите рачуна о себи, о свом здравственом и менталном стању јер само тако можете бити сигурни да психолошки, емотивно и физички можете помоћи другима</a:t>
            </a:r>
          </a:p>
          <a:p>
            <a:endParaRPr lang="sr-Cyrl-RS" sz="1400" dirty="0" smtClean="0"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sr-Cyrl-RS" sz="1400" dirty="0" smtClean="0">
                <a:latin typeface="Cambria" pitchFamily="18" charset="0"/>
              </a:rPr>
              <a:t>Када сте свесни своје улоге</a:t>
            </a:r>
          </a:p>
          <a:p>
            <a:pPr>
              <a:buFont typeface="Arial" pitchFamily="34" charset="0"/>
              <a:buChar char="•"/>
            </a:pPr>
            <a:endParaRPr lang="sr-Cyrl-RS" sz="1400" dirty="0" smtClean="0"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sr-Cyrl-RS" sz="1400" dirty="0" smtClean="0">
                <a:latin typeface="Cambria" pitchFamily="18" charset="0"/>
              </a:rPr>
              <a:t>Када се трудите да ваши поступци не наштете другим људима или да друге особе не изложите додатним ризицима</a:t>
            </a:r>
          </a:p>
          <a:p>
            <a:pPr>
              <a:buFont typeface="Arial" pitchFamily="34" charset="0"/>
              <a:buChar char="•"/>
            </a:pPr>
            <a:endParaRPr lang="sr-Cyrl-RS" sz="1400" dirty="0" smtClean="0"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Cambria" pitchFamily="18" charset="0"/>
              </a:rPr>
              <a:t>Помажите, али одговорно. Ако не знате како, питајте. Ако немате заштитна средства, боље немојте помагати, јер у ствари одмажете</a:t>
            </a:r>
            <a:endParaRPr lang="sr-Cyrl-RS" sz="1400" dirty="0" smtClean="0">
              <a:solidFill>
                <a:schemeClr val="bg2"/>
              </a:solidFill>
              <a:latin typeface="Cambria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553200"/>
            <a:ext cx="4572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050" dirty="0" smtClean="0">
                <a:latin typeface="Cambria" pitchFamily="18" charset="0"/>
              </a:rPr>
              <a:t>Војин Јованов, ученик другог разреда “ТЕХНОАРТ БЕОГРАД”</a:t>
            </a:r>
            <a:endParaRPr lang="en-US" sz="1050" dirty="0" smtClean="0">
              <a:latin typeface="Cambr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6553200"/>
            <a:ext cx="4572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050" dirty="0" smtClean="0">
                <a:latin typeface="Cambria" pitchFamily="18" charset="0"/>
              </a:rPr>
              <a:t>Софија Грбић, ученица другог разреда “ТЕХНОАРТ БЕОГРАД</a:t>
            </a:r>
            <a:r>
              <a:rPr lang="sr-Cyrl-RS" sz="1050" dirty="0" smtClean="0"/>
              <a:t>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0" y="3886200"/>
            <a:ext cx="130516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1050" dirty="0" smtClean="0">
                <a:latin typeface="Cambria" pitchFamily="18" charset="0"/>
              </a:rPr>
              <a:t>#</a:t>
            </a:r>
            <a:r>
              <a:rPr lang="sr-Cyrl-RS" sz="1050" dirty="0" smtClean="0"/>
              <a:t>КодКућеЈеЗакон</a:t>
            </a:r>
            <a:endParaRPr lang="en-US" sz="1050" dirty="0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40"/>
    </mc:Choice>
    <mc:Fallback xmlns="">
      <p:transition spd="slow" advTm="72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48964" y="1901949"/>
            <a:ext cx="7780635" cy="4123035"/>
          </a:xfrm>
        </p:spPr>
        <p:txBody>
          <a:bodyPr/>
          <a:lstStyle/>
          <a:p>
            <a:pPr>
              <a:buNone/>
            </a:pPr>
            <a:endParaRPr lang="sr-Cyrl-RS" dirty="0" smtClean="0">
              <a:hlinkClick r:id="rId5"/>
            </a:endParaRPr>
          </a:p>
          <a:p>
            <a:pPr>
              <a:buNone/>
            </a:pPr>
            <a:endParaRPr lang="sr-Cyrl-RS" dirty="0" smtClean="0">
              <a:hlinkClick r:id="rId5"/>
            </a:endParaRPr>
          </a:p>
          <a:p>
            <a:pPr>
              <a:buNone/>
            </a:pPr>
            <a:r>
              <a:rPr lang="en-US" dirty="0" smtClean="0">
                <a:hlinkClick r:id="rId5"/>
              </a:rPr>
              <a:t>https://www.youtube.com/watch?v=zLHiWjMFYUU&amp;t=26s</a:t>
            </a:r>
            <a:endParaRPr lang="en-US" dirty="0" smtClean="0"/>
          </a:p>
          <a:p>
            <a:endParaRPr lang="sr-Cyrl-RS" dirty="0" smtClean="0"/>
          </a:p>
          <a:p>
            <a:r>
              <a:rPr lang="sr-Cyrl-RS" dirty="0" smtClean="0"/>
              <a:t>Анимирани филм у трајању од 3 минута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75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3657600" cy="1676400"/>
          </a:xfrm>
        </p:spPr>
        <p:txBody>
          <a:bodyPr>
            <a:normAutofit/>
          </a:bodyPr>
          <a:lstStyle/>
          <a:p>
            <a:pPr algn="ctr"/>
            <a:r>
              <a:rPr lang="sr-Cyrl-R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sr-Cyrl-R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sr-Cyrl-R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sr-Cyrl-R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lang="en-US" dirty="0"/>
          </a:p>
        </p:txBody>
      </p:sp>
      <p:pic>
        <p:nvPicPr>
          <p:cNvPr id="10" name="Content Placeholder 9" descr="Tatjana Karamarković III9 - Piramida2.jpg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600200"/>
            <a:ext cx="4800600" cy="4648199"/>
          </a:xfrm>
        </p:spPr>
      </p:pic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600" y="838200"/>
            <a:ext cx="3733800" cy="537686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endParaRPr lang="sr-Cyrl-RS" dirty="0" smtClean="0">
              <a:solidFill>
                <a:schemeClr val="tx1"/>
              </a:solidFill>
              <a:latin typeface="Cambria" pitchFamily="18" charset="0"/>
            </a:endParaRPr>
          </a:p>
          <a:p>
            <a:pPr>
              <a:buFont typeface="Wingdings" pitchFamily="2" charset="2"/>
              <a:buChar char="v"/>
            </a:pPr>
            <a:endParaRPr lang="sr-Cyrl-RS" dirty="0" smtClean="0">
              <a:solidFill>
                <a:schemeClr val="tx1"/>
              </a:solidFill>
              <a:latin typeface="Cambri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sr-Cyrl-RS" dirty="0" smtClean="0">
                <a:solidFill>
                  <a:schemeClr val="tx1"/>
                </a:solidFill>
                <a:latin typeface="Cambria" pitchFamily="18" charset="0"/>
              </a:rPr>
              <a:t>Када се  укључите у неку смислену активност, попут помагања другима , доприносите развоју осећања повезаности са људима (</a:t>
            </a:r>
            <a:r>
              <a:rPr lang="sr-Cyrl-RS" b="1" dirty="0" smtClean="0">
                <a:solidFill>
                  <a:schemeClr val="tx1"/>
                </a:solidFill>
                <a:latin typeface="Cambria" pitchFamily="18" charset="0"/>
              </a:rPr>
              <a:t>потреба за љубављу и  припадањем)</a:t>
            </a:r>
          </a:p>
          <a:p>
            <a:endParaRPr lang="sr-Cyrl-RS" dirty="0" smtClean="0">
              <a:solidFill>
                <a:schemeClr val="tx1"/>
              </a:solidFill>
              <a:latin typeface="Cambri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sr-Cyrl-RS" dirty="0" smtClean="0">
                <a:solidFill>
                  <a:schemeClr val="tx1"/>
                </a:solidFill>
                <a:latin typeface="Cambria" pitchFamily="18" charset="0"/>
              </a:rPr>
              <a:t>Када чинине добро другима, повећавате своје самопоуздање а осећај задовољства расте (</a:t>
            </a:r>
            <a:r>
              <a:rPr lang="sr-Cyrl-RS" b="1" dirty="0" smtClean="0">
                <a:solidFill>
                  <a:schemeClr val="tx1"/>
                </a:solidFill>
                <a:latin typeface="Cambria" pitchFamily="18" charset="0"/>
              </a:rPr>
              <a:t>потреба за поштовањем и самопоштовањем)</a:t>
            </a:r>
          </a:p>
          <a:p>
            <a:endParaRPr lang="sr-Cyrl-RS" dirty="0" smtClean="0">
              <a:solidFill>
                <a:schemeClr val="tx1"/>
              </a:solidFill>
              <a:latin typeface="Cambri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sr-Cyrl-RS" dirty="0" smtClean="0">
                <a:solidFill>
                  <a:schemeClr val="tx1"/>
                </a:solidFill>
                <a:latin typeface="Cambria" pitchFamily="18" charset="0"/>
              </a:rPr>
              <a:t>Љубав, осећај заједништва, самопоштовање и поштовање других  делују као заштитни фактор у тешким животним ситуацијама</a:t>
            </a:r>
          </a:p>
          <a:p>
            <a:endParaRPr lang="sr-Cyrl-RS" dirty="0" smtClean="0">
              <a:solidFill>
                <a:srgbClr val="157FFF"/>
              </a:solidFill>
            </a:endParaRPr>
          </a:p>
          <a:p>
            <a:endParaRPr lang="sr-Cyrl-RS" dirty="0" smtClean="0">
              <a:solidFill>
                <a:schemeClr val="bg2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52400"/>
            <a:ext cx="533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r-Cyrl-RS" dirty="0" smtClean="0">
              <a:solidFill>
                <a:schemeClr val="bg2"/>
              </a:solidFill>
              <a:latin typeface="Cambria" pitchFamily="18" charset="0"/>
            </a:endParaRPr>
          </a:p>
          <a:p>
            <a:pPr algn="ctr"/>
            <a:r>
              <a:rPr lang="sr-Cyrl-RS" sz="2400" dirty="0" smtClean="0">
                <a:latin typeface="Cambria" pitchFamily="18" charset="0"/>
              </a:rPr>
              <a:t>Зашто говоримо о потребама?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6400800"/>
            <a:ext cx="4800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050" dirty="0" smtClean="0">
                <a:latin typeface="Cambria" pitchFamily="18" charset="0"/>
              </a:rPr>
              <a:t>Татјана Карамарковић , ученица трећег разреда “ТЕХНОАРТ БЕОГРАД”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38"/>
    </mc:Choice>
    <mc:Fallback xmlns="">
      <p:transition spd="slow" advTm="58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7924798" cy="869951"/>
          </a:xfrm>
        </p:spPr>
        <p:txBody>
          <a:bodyPr/>
          <a:lstStyle/>
          <a:p>
            <a:r>
              <a:rPr lang="sr-Cyrl-RS" sz="2400" dirty="0" smtClean="0">
                <a:solidFill>
                  <a:schemeClr val="tx1"/>
                </a:solidFill>
                <a:latin typeface="Cambria" pitchFamily="18" charset="0"/>
                <a:cs typeface="Calibri" pitchFamily="34" charset="0"/>
              </a:rPr>
              <a:t>Отежавајући фактори које би требали разумети</a:t>
            </a:r>
            <a:endParaRPr lang="en-US" sz="2400" dirty="0">
              <a:solidFill>
                <a:schemeClr val="tx1"/>
              </a:solidFill>
              <a:latin typeface="Cambria" pitchFamily="18" charset="0"/>
              <a:cs typeface="Calibri" pitchFamily="34" charset="0"/>
            </a:endParaRPr>
          </a:p>
        </p:txBody>
      </p:sp>
      <p:pic>
        <p:nvPicPr>
          <p:cNvPr id="5" name="Content Placeholder 4" descr="Lea Blagojevic - II9 - ilustracija.jpg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438400"/>
            <a:ext cx="5111750" cy="287502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1371600"/>
            <a:ext cx="3429000" cy="5211764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v"/>
              <a:defRPr/>
            </a:pPr>
            <a:r>
              <a:rPr lang="sr-Cyrl-RS" dirty="0" smtClean="0">
                <a:solidFill>
                  <a:schemeClr val="tx1"/>
                </a:solidFill>
                <a:latin typeface="Cambria" pitchFamily="18" charset="0"/>
              </a:rPr>
              <a:t>Током  изолованости није необично да се осећате тужно, нервозно, узнемирено, збуњено, уплашено или раздражљиво.</a:t>
            </a:r>
          </a:p>
          <a:p>
            <a:pPr lvl="0">
              <a:defRPr/>
            </a:pPr>
            <a:endParaRPr lang="sr-Cyrl-RS" dirty="0" smtClean="0">
              <a:solidFill>
                <a:schemeClr val="tx1"/>
              </a:solidFill>
              <a:latin typeface="Cambria" pitchFamily="18" charset="0"/>
            </a:endParaRPr>
          </a:p>
          <a:p>
            <a:pPr lvl="0">
              <a:buFont typeface="Wingdings" pitchFamily="2" charset="2"/>
              <a:buChar char="v"/>
              <a:defRPr/>
            </a:pPr>
            <a:r>
              <a:rPr lang="sr-Cyrl-RS" dirty="0" smtClean="0">
                <a:solidFill>
                  <a:schemeClr val="tx1"/>
                </a:solidFill>
                <a:latin typeface="Cambria" pitchFamily="18" charset="0"/>
              </a:rPr>
              <a:t>Имајте на уму да сви реагујете на различите начине и да ће вас можда нечије понашање непријатно изненадити. </a:t>
            </a:r>
          </a:p>
          <a:p>
            <a:pPr lvl="0">
              <a:defRPr/>
            </a:pPr>
            <a:endParaRPr lang="sr-Cyrl-RS" dirty="0" smtClean="0">
              <a:solidFill>
                <a:schemeClr val="tx1"/>
              </a:solidFill>
              <a:latin typeface="Cambria" pitchFamily="18" charset="0"/>
            </a:endParaRPr>
          </a:p>
          <a:p>
            <a:pPr lvl="0">
              <a:buFont typeface="Wingdings" pitchFamily="2" charset="2"/>
              <a:buChar char="v"/>
              <a:defRPr/>
            </a:pPr>
            <a:r>
              <a:rPr lang="sr-Cyrl-RS" dirty="0" smtClean="0">
                <a:solidFill>
                  <a:schemeClr val="tx1"/>
                </a:solidFill>
                <a:latin typeface="Cambria" pitchFamily="18" charset="0"/>
              </a:rPr>
              <a:t>Начин на који неко реагује зависи од низа фактора:</a:t>
            </a:r>
          </a:p>
          <a:p>
            <a:pPr lvl="0">
              <a:defRPr/>
            </a:pPr>
            <a:r>
              <a:rPr lang="sr-Cyrl-RS" dirty="0" smtClean="0">
                <a:solidFill>
                  <a:schemeClr val="tx1"/>
                </a:solidFill>
                <a:latin typeface="Cambria" pitchFamily="18" charset="0"/>
              </a:rPr>
              <a:t>-интензитета доживљеног догађаја</a:t>
            </a:r>
          </a:p>
          <a:p>
            <a:pPr>
              <a:defRPr/>
            </a:pPr>
            <a:r>
              <a:rPr lang="sr-Cyrl-RS" dirty="0" smtClean="0">
                <a:solidFill>
                  <a:schemeClr val="tx1"/>
                </a:solidFill>
                <a:latin typeface="Cambria" pitchFamily="18" charset="0"/>
              </a:rPr>
              <a:t>-подршке коју добија од других</a:t>
            </a:r>
          </a:p>
          <a:p>
            <a:pPr>
              <a:defRPr/>
            </a:pPr>
            <a:r>
              <a:rPr lang="sr-Cyrl-RS" dirty="0" smtClean="0">
                <a:solidFill>
                  <a:schemeClr val="tx1"/>
                </a:solidFill>
                <a:latin typeface="Cambria" pitchFamily="18" charset="0"/>
              </a:rPr>
              <a:t>-животне доби</a:t>
            </a:r>
            <a:r>
              <a:rPr lang="en-US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sr-Cyrl-RS" dirty="0" smtClean="0">
                <a:solidFill>
                  <a:schemeClr val="tx1"/>
                </a:solidFill>
                <a:latin typeface="Cambria" pitchFamily="18" charset="0"/>
              </a:rPr>
              <a:t>(деца различитих узраста реаугују различито)</a:t>
            </a:r>
          </a:p>
          <a:p>
            <a:pPr lvl="0">
              <a:defRPr/>
            </a:pPr>
            <a:r>
              <a:rPr lang="sr-Cyrl-RS" dirty="0" smtClean="0">
                <a:solidFill>
                  <a:schemeClr val="tx1"/>
                </a:solidFill>
                <a:latin typeface="Cambria" pitchFamily="18" charset="0"/>
              </a:rPr>
              <a:t>-физичког и менталног здравља</a:t>
            </a:r>
          </a:p>
          <a:p>
            <a:pPr lvl="0">
              <a:defRPr/>
            </a:pPr>
            <a:r>
              <a:rPr lang="sr-Cyrl-RS" dirty="0" smtClean="0">
                <a:solidFill>
                  <a:schemeClr val="tx1"/>
                </a:solidFill>
                <a:latin typeface="Cambria" pitchFamily="18" charset="0"/>
              </a:rPr>
              <a:t>-страха од економске неизвесноти</a:t>
            </a:r>
          </a:p>
          <a:p>
            <a:pPr lvl="0">
              <a:defRPr/>
            </a:pPr>
            <a:r>
              <a:rPr lang="sr-Cyrl-RS" dirty="0" smtClean="0">
                <a:solidFill>
                  <a:schemeClr val="tx1"/>
                </a:solidFill>
                <a:latin typeface="Cambria" pitchFamily="18" charset="0"/>
              </a:rPr>
              <a:t>-бриге за своје најближе....</a:t>
            </a:r>
          </a:p>
          <a:p>
            <a:endParaRPr lang="en-US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33800" y="5257800"/>
            <a:ext cx="4800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050" dirty="0" smtClean="0">
                <a:latin typeface="Cambria" pitchFamily="18" charset="0"/>
              </a:rPr>
              <a:t>  Леа Благојевић, ученица  другог разреда “ТЕХНОАРТ БЕОГРАД”</a:t>
            </a:r>
            <a:endParaRPr lang="en-US" sz="105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40"/>
    </mc:Choice>
    <mc:Fallback xmlns="">
      <p:transition spd="slow" advTm="66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8381998" cy="1162051"/>
          </a:xfrm>
        </p:spPr>
        <p:txBody>
          <a:bodyPr/>
          <a:lstStyle/>
          <a:p>
            <a:r>
              <a:rPr lang="sr-Cyrl-RS" sz="2400" b="0" dirty="0" smtClean="0">
                <a:latin typeface="Cambria" pitchFamily="18" charset="0"/>
              </a:rPr>
              <a:t>Организација и ритам дана (здрави стилови живота)</a:t>
            </a:r>
            <a:endParaRPr lang="en-US" sz="2400" b="0" dirty="0">
              <a:latin typeface="Cambria" pitchFamily="18" charset="0"/>
            </a:endParaRPr>
          </a:p>
        </p:txBody>
      </p:sp>
      <p:pic>
        <p:nvPicPr>
          <p:cNvPr id="5" name="Content Placeholder 4" descr="Milica Jelicaic' III9 - ilustracija za bezbedno pomaganje drugima u doba korone 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2514600"/>
            <a:ext cx="5111750" cy="287502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276598" cy="4691063"/>
          </a:xfrm>
        </p:spPr>
        <p:txBody>
          <a:bodyPr/>
          <a:lstStyle/>
          <a:p>
            <a:endParaRPr lang="sr-Cyrl-RS" dirty="0" smtClean="0"/>
          </a:p>
          <a:p>
            <a:endParaRPr lang="sr-Cyrl-R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>
                <a:latin typeface="Cambria" pitchFamily="18" charset="0"/>
              </a:rPr>
              <a:t>слушајте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</a:rPr>
              <a:t>музику</a:t>
            </a:r>
            <a:endParaRPr lang="sr-Cyrl-RS" dirty="0" smtClean="0"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sr-Cyrl-RS" dirty="0" smtClean="0">
                <a:latin typeface="Cambria" pitchFamily="18" charset="0"/>
              </a:rPr>
              <a:t>научите свирати неки иснструмент</a:t>
            </a:r>
          </a:p>
          <a:p>
            <a:pPr>
              <a:buFont typeface="Arial" pitchFamily="34" charset="0"/>
              <a:buChar char="•"/>
            </a:pPr>
            <a:r>
              <a:rPr lang="en-US" dirty="0" err="1" smtClean="0">
                <a:latin typeface="Cambria" pitchFamily="18" charset="0"/>
              </a:rPr>
              <a:t>гледајте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</a:rPr>
              <a:t>филмове</a:t>
            </a:r>
            <a:endParaRPr lang="sr-Cyrl-RS" dirty="0" smtClean="0"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</a:rPr>
              <a:t>пле</a:t>
            </a:r>
            <a:r>
              <a:rPr lang="sr-Cyrl-RS" dirty="0" smtClean="0">
                <a:latin typeface="Cambria" pitchFamily="18" charset="0"/>
              </a:rPr>
              <a:t>шите</a:t>
            </a:r>
          </a:p>
          <a:p>
            <a:pPr>
              <a:buFont typeface="Arial" pitchFamily="34" charset="0"/>
              <a:buChar char="•"/>
            </a:pPr>
            <a:r>
              <a:rPr lang="sr-Cyrl-RS" dirty="0" smtClean="0">
                <a:latin typeface="Cambria" pitchFamily="18" charset="0"/>
              </a:rPr>
              <a:t>кувајте</a:t>
            </a:r>
          </a:p>
          <a:p>
            <a:pPr>
              <a:buFont typeface="Arial" pitchFamily="34" charset="0"/>
              <a:buChar char="•"/>
            </a:pPr>
            <a:r>
              <a:rPr lang="en-US" dirty="0" err="1" smtClean="0">
                <a:latin typeface="Cambria" pitchFamily="18" charset="0"/>
              </a:rPr>
              <a:t>решавајте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</a:rPr>
              <a:t>укрштене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</a:rPr>
              <a:t>речи</a:t>
            </a:r>
            <a:endParaRPr lang="sr-Cyrl-RS" dirty="0" smtClean="0"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</a:rPr>
              <a:t>пи</a:t>
            </a:r>
            <a:r>
              <a:rPr lang="sr-Cyrl-RS" dirty="0" smtClean="0">
                <a:latin typeface="Cambria" pitchFamily="18" charset="0"/>
              </a:rPr>
              <a:t>шите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</a:rPr>
              <a:t>чита</a:t>
            </a:r>
            <a:r>
              <a:rPr lang="sr-Cyrl-RS" dirty="0" smtClean="0">
                <a:latin typeface="Cambria" pitchFamily="18" charset="0"/>
              </a:rPr>
              <a:t>јте </a:t>
            </a:r>
            <a:r>
              <a:rPr lang="en-US" dirty="0" err="1" smtClean="0">
                <a:latin typeface="Cambria" pitchFamily="18" charset="0"/>
              </a:rPr>
              <a:t>књиге</a:t>
            </a:r>
            <a:endParaRPr lang="sr-Cyrl-RS" dirty="0" smtClean="0"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</a:rPr>
              <a:t>игра</a:t>
            </a:r>
            <a:r>
              <a:rPr lang="sr-Cyrl-RS" dirty="0" smtClean="0">
                <a:latin typeface="Cambria" pitchFamily="18" charset="0"/>
              </a:rPr>
              <a:t>јте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</a:rPr>
              <a:t>друштвене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</a:rPr>
              <a:t>игре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</a:rPr>
              <a:t>са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sr-Cyrl-RS" dirty="0" smtClean="0">
                <a:latin typeface="Cambria" pitchFamily="18" charset="0"/>
              </a:rPr>
              <a:t>породицом</a:t>
            </a:r>
          </a:p>
          <a:p>
            <a:pPr>
              <a:buFont typeface="Arial" pitchFamily="34" charset="0"/>
              <a:buChar char="•"/>
            </a:pPr>
            <a:r>
              <a:rPr lang="sr-Cyrl-RS" dirty="0" smtClean="0">
                <a:latin typeface="Cambria" pitchFamily="18" charset="0"/>
              </a:rPr>
              <a:t>виртуелно 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</a:rPr>
              <a:t>посет</a:t>
            </a:r>
            <a:r>
              <a:rPr lang="sr-Cyrl-RS" dirty="0" smtClean="0">
                <a:latin typeface="Cambria" pitchFamily="18" charset="0"/>
              </a:rPr>
              <a:t>ите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</a:rPr>
              <a:t>музеј</a:t>
            </a:r>
            <a:r>
              <a:rPr lang="sr-Cyrl-RS" dirty="0" smtClean="0">
                <a:latin typeface="Cambria" pitchFamily="18" charset="0"/>
              </a:rPr>
              <a:t>е,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</a:rPr>
              <a:t>тврђав</a:t>
            </a:r>
            <a:r>
              <a:rPr lang="sr-Cyrl-RS" dirty="0" smtClean="0">
                <a:latin typeface="Cambria" pitchFamily="18" charset="0"/>
              </a:rPr>
              <a:t>е, </a:t>
            </a:r>
            <a:r>
              <a:rPr lang="en-US" dirty="0" err="1" smtClean="0">
                <a:latin typeface="Cambria" pitchFamily="18" charset="0"/>
              </a:rPr>
              <a:t>предста</a:t>
            </a:r>
            <a:r>
              <a:rPr lang="sr-Cyrl-RS" dirty="0" smtClean="0">
                <a:latin typeface="Cambria" pitchFamily="18" charset="0"/>
              </a:rPr>
              <a:t>ве </a:t>
            </a:r>
            <a:r>
              <a:rPr lang="en-US" dirty="0" smtClean="0">
                <a:latin typeface="Cambria" pitchFamily="18" charset="0"/>
              </a:rPr>
              <a:t>у </a:t>
            </a:r>
            <a:r>
              <a:rPr lang="en-US" dirty="0" err="1" smtClean="0">
                <a:latin typeface="Cambria" pitchFamily="18" charset="0"/>
              </a:rPr>
              <a:t>позориштима</a:t>
            </a:r>
            <a:endParaRPr lang="sr-Cyrl-RS" dirty="0" smtClean="0"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sr-Cyrl-RS" dirty="0" smtClean="0">
                <a:latin typeface="Cambria" pitchFamily="18" charset="0"/>
              </a:rPr>
              <a:t>едукујте се </a:t>
            </a:r>
            <a:r>
              <a:rPr lang="en-US" dirty="0" err="1" smtClean="0">
                <a:latin typeface="Cambria" pitchFamily="18" charset="0"/>
              </a:rPr>
              <a:t>путем</a:t>
            </a:r>
            <a:r>
              <a:rPr lang="en-US" dirty="0" smtClean="0">
                <a:latin typeface="Cambria" pitchFamily="18" charset="0"/>
              </a:rPr>
              <a:t>  </a:t>
            </a:r>
            <a:r>
              <a:rPr lang="en-US" dirty="0" err="1" smtClean="0">
                <a:latin typeface="Cambria" pitchFamily="18" charset="0"/>
              </a:rPr>
              <a:t>онлајн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</a:rPr>
              <a:t>семинар</a:t>
            </a:r>
            <a:r>
              <a:rPr lang="sr-Cyrl-RS" dirty="0" smtClean="0">
                <a:latin typeface="Cambria" pitchFamily="18" charset="0"/>
              </a:rPr>
              <a:t>а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</a:rPr>
              <a:t>на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</a:rPr>
              <a:t>различите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</a:rPr>
              <a:t>теме</a:t>
            </a:r>
            <a:endParaRPr lang="sr-Cyrl-RS" dirty="0" smtClean="0">
              <a:latin typeface="Cambria" pitchFamily="18" charset="0"/>
            </a:endParaRPr>
          </a:p>
          <a:p>
            <a:endParaRPr lang="en-US" dirty="0">
              <a:latin typeface="Cambr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38600" y="5410200"/>
            <a:ext cx="4495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050" dirty="0" smtClean="0">
                <a:latin typeface="Cambria" pitchFamily="18" charset="0"/>
              </a:rPr>
              <a:t>  Милица Јеличић, ученица  трећег разреда “ТЕХНОАРТ БЕОГРАД”</a:t>
            </a:r>
            <a:endParaRPr lang="en-US" sz="1050" dirty="0"/>
          </a:p>
        </p:txBody>
      </p:sp>
      <p:sp>
        <p:nvSpPr>
          <p:cNvPr id="7" name="Rectangle 6"/>
          <p:cNvSpPr/>
          <p:nvPr/>
        </p:nvSpPr>
        <p:spPr>
          <a:xfrm>
            <a:off x="5029200" y="1981200"/>
            <a:ext cx="2132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>
                <a:latin typeface="Cambria" pitchFamily="18" charset="0"/>
              </a:rPr>
              <a:t>#</a:t>
            </a:r>
            <a:r>
              <a:rPr lang="sr-Cyrl-RS" b="1" dirty="0" smtClean="0"/>
              <a:t>Останикодкуће</a:t>
            </a:r>
            <a:endParaRPr lang="en-US" dirty="0"/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35"/>
    </mc:Choice>
    <mc:Fallback xmlns="">
      <p:transition spd="slow" advTm="85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2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533401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sr-Cyrl-RS" sz="2400" dirty="0" smtClean="0">
                <a:solidFill>
                  <a:schemeClr val="tx1"/>
                </a:solidFill>
                <a:latin typeface="Cambria" pitchFamily="18" charset="0"/>
              </a:rPr>
              <a:t>Како пружити материјалну подршку?</a:t>
            </a:r>
            <a:endParaRPr lang="en-US" sz="2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81003" y="1295400"/>
            <a:ext cx="2514598" cy="2362200"/>
          </a:xfrm>
        </p:spPr>
        <p:txBody>
          <a:bodyPr>
            <a:normAutofit/>
          </a:bodyPr>
          <a:lstStyle/>
          <a:p>
            <a:r>
              <a:rPr lang="sr-Cyrl-RS" sz="1800" dirty="0" smtClean="0">
                <a:solidFill>
                  <a:schemeClr val="tx1"/>
                </a:solidFill>
              </a:rPr>
              <a:t>-</a:t>
            </a:r>
            <a:r>
              <a:rPr lang="sr-Cyrl-RS" sz="1400" b="0" dirty="0" smtClean="0">
                <a:solidFill>
                  <a:schemeClr val="tx1"/>
                </a:solidFill>
                <a:latin typeface="Cambria" pitchFamily="18" charset="0"/>
              </a:rPr>
              <a:t>прикључите се волонтерском сервису / клубу (Национална платформа за волонтирање Црвени крст, Општина, Уницеф)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dnevnik\Desktop\све за пп\Milica Koncar - III9 - ilustracija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3733800"/>
            <a:ext cx="3276598" cy="2147591"/>
          </a:xfrm>
          <a:prstGeom prst="rect">
            <a:avLst/>
          </a:prstGeom>
          <a:noFill/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019800" y="1143000"/>
            <a:ext cx="2903837" cy="2514600"/>
          </a:xfrm>
        </p:spPr>
        <p:txBody>
          <a:bodyPr>
            <a:normAutofit/>
          </a:bodyPr>
          <a:lstStyle/>
          <a:p>
            <a:r>
              <a:rPr lang="sr-Cyrl-RS" sz="1400" b="0" dirty="0" smtClean="0">
                <a:solidFill>
                  <a:schemeClr val="tx1"/>
                </a:solidFill>
                <a:latin typeface="Cambria" pitchFamily="18" charset="0"/>
              </a:rPr>
              <a:t>-самоорганизујте се и помозите старијим комшијама</a:t>
            </a:r>
          </a:p>
          <a:p>
            <a:r>
              <a:rPr lang="sr-Cyrl-RS" sz="1400" b="0" dirty="0" smtClean="0">
                <a:solidFill>
                  <a:schemeClr val="tx1"/>
                </a:solidFill>
                <a:latin typeface="Cambria" pitchFamily="18" charset="0"/>
              </a:rPr>
              <a:t>(куповина намирница, одлазак у апотеку, шетња љубимаца, заливање цвећа...)</a:t>
            </a:r>
          </a:p>
          <a:p>
            <a:r>
              <a:rPr lang="sr-Cyrl-RS" sz="1400" b="0" dirty="0" smtClean="0">
                <a:solidFill>
                  <a:schemeClr val="tx1"/>
                </a:solidFill>
                <a:latin typeface="Cambria" pitchFamily="18" charset="0"/>
              </a:rPr>
              <a:t>-Млађима понудите додатне часове математике, језика...</a:t>
            </a:r>
          </a:p>
        </p:txBody>
      </p:sp>
      <p:pic>
        <p:nvPicPr>
          <p:cNvPr id="6" name="Content Placeholder 4" descr="Lejla Abdula - III9 - Kako pomoci u doba Korone v1.jpg"/>
          <p:cNvPicPr>
            <a:picLocks noGrp="1" noChangeAspect="1"/>
          </p:cNvPicPr>
          <p:nvPr>
            <p:ph sz="quarter" idx="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3657600"/>
            <a:ext cx="3352800" cy="2147591"/>
          </a:xfrm>
        </p:spPr>
      </p:pic>
      <p:sp>
        <p:nvSpPr>
          <p:cNvPr id="10" name="Rectangle 9"/>
          <p:cNvSpPr/>
          <p:nvPr/>
        </p:nvSpPr>
        <p:spPr>
          <a:xfrm>
            <a:off x="0" y="5867400"/>
            <a:ext cx="32766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050" dirty="0" smtClean="0">
                <a:latin typeface="Cambria" pitchFamily="18" charset="0"/>
              </a:rPr>
              <a:t>Милица Кончар, ученица трећег разреда “ТЕХНОАРТ БЕОГРАД”</a:t>
            </a:r>
          </a:p>
          <a:p>
            <a:endParaRPr lang="sr-Cyrl-R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5791200" y="5867400"/>
            <a:ext cx="30480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050" dirty="0" smtClean="0">
                <a:latin typeface="Cambria" pitchFamily="18" charset="0"/>
              </a:rPr>
              <a:t>Лејла  Абдула,  ученица трећег разреда “ТЕХНОАРТ БЕОГРАД</a:t>
            </a:r>
            <a:r>
              <a:rPr lang="sr-Cyrl-RS" sz="1050" dirty="0" smtClean="0"/>
              <a:t>”</a:t>
            </a:r>
          </a:p>
          <a:p>
            <a:endParaRPr lang="sr-Cyrl-RS" dirty="0" smtClean="0"/>
          </a:p>
        </p:txBody>
      </p:sp>
      <p:pic>
        <p:nvPicPr>
          <p:cNvPr id="12" name="Picture 11" descr="Luka Savic - II9 - Materijalna podrska 2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1600200"/>
            <a:ext cx="2514600" cy="2667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76600" y="4343400"/>
            <a:ext cx="25146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050" dirty="0" smtClean="0">
                <a:latin typeface="Cambria" pitchFamily="18" charset="0"/>
              </a:rPr>
              <a:t>Лука Савић, ученик друогразреда “ТЕХНОАРТ БЕОГРАД”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05200" y="5562600"/>
            <a:ext cx="1959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 smtClean="0">
                <a:latin typeface="Cambria" pitchFamily="18" charset="0"/>
              </a:rPr>
              <a:t>#</a:t>
            </a:r>
            <a:r>
              <a:rPr lang="sr-Cyrl-RS" b="1" dirty="0" smtClean="0"/>
              <a:t>будиволонтер</a:t>
            </a:r>
            <a:endParaRPr lang="en-US" dirty="0"/>
          </a:p>
        </p:txBody>
      </p: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538"/>
    </mc:Choice>
    <mc:Fallback xmlns="">
      <p:transition spd="slow" advTm="195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2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6300" y="304800"/>
            <a:ext cx="8520600" cy="381000"/>
          </a:xfrm>
        </p:spPr>
        <p:txBody>
          <a:bodyPr/>
          <a:lstStyle/>
          <a:p>
            <a:pPr algn="ctr"/>
            <a:r>
              <a:rPr lang="sr-Cyrl-RS" sz="2400" dirty="0" smtClean="0">
                <a:solidFill>
                  <a:schemeClr val="tx1"/>
                </a:solidFill>
                <a:latin typeface="Cambria" pitchFamily="18" charset="0"/>
              </a:rPr>
              <a:t>Где се пријавити ?</a:t>
            </a:r>
            <a:endParaRPr lang="en-US" sz="2400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10" name="Content Placeholder 9" descr="Marko Djoric - II9 - ilustracija - gotov.jpg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886200"/>
            <a:ext cx="4038600" cy="2271445"/>
          </a:xfrm>
        </p:spPr>
      </p:pic>
      <p:pic>
        <p:nvPicPr>
          <p:cNvPr id="11" name="Content Placeholder 10" descr="ljubica novakov II9 ilustracija final.jpg"/>
          <p:cNvPicPr>
            <a:picLocks noGrp="1" noChangeAspect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3886200"/>
            <a:ext cx="4038600" cy="2271713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0" y="6172200"/>
            <a:ext cx="4419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050" dirty="0" smtClean="0">
                <a:latin typeface="Cambria" pitchFamily="18" charset="0"/>
              </a:rPr>
              <a:t>         Марко Ђурић, ученик другог разреда “ТЕХНОАРТ БЕОГРАД”</a:t>
            </a:r>
            <a:endParaRPr lang="en-US" sz="1050" dirty="0">
              <a:latin typeface="Cambr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27" y="854237"/>
            <a:ext cx="82296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Cambria" pitchFamily="18" charset="0"/>
                <a:hlinkClick r:id="rId6"/>
              </a:rPr>
              <a:t>https://budivolonter.gov.rs/#</a:t>
            </a:r>
            <a:endParaRPr lang="sr-Cyrl-RS" sz="1400" dirty="0" smtClean="0">
              <a:solidFill>
                <a:srgbClr val="00B050"/>
              </a:solidFill>
              <a:latin typeface="Cambria" pitchFamily="18" charset="0"/>
            </a:endParaRPr>
          </a:p>
          <a:p>
            <a:endParaRPr lang="sr-Cyrl-RS" sz="1400" dirty="0" smtClean="0">
              <a:solidFill>
                <a:srgbClr val="00B050"/>
              </a:solidFill>
              <a:latin typeface="Cambria" pitchFamily="18" charset="0"/>
            </a:endParaRPr>
          </a:p>
          <a:p>
            <a:r>
              <a:rPr lang="en-US" sz="1400" dirty="0" smtClean="0">
                <a:solidFill>
                  <a:srgbClr val="00B050"/>
                </a:solidFill>
                <a:latin typeface="Cambria" pitchFamily="18" charset="0"/>
                <a:hlinkClick r:id="rId7"/>
              </a:rPr>
              <a:t>https://www.exitfest.org/superkomsa/</a:t>
            </a:r>
            <a:endParaRPr lang="sr-Cyrl-RS" sz="1400" dirty="0" smtClean="0">
              <a:solidFill>
                <a:srgbClr val="00B050"/>
              </a:solidFill>
              <a:latin typeface="Cambria" pitchFamily="18" charset="0"/>
            </a:endParaRPr>
          </a:p>
          <a:p>
            <a:endParaRPr lang="sr-Cyrl-RS" sz="1400" dirty="0" smtClean="0">
              <a:solidFill>
                <a:srgbClr val="00B050"/>
              </a:solidFill>
              <a:latin typeface="Cambria" pitchFamily="18" charset="0"/>
            </a:endParaRPr>
          </a:p>
          <a:p>
            <a:r>
              <a:rPr lang="en-US" sz="1400" dirty="0" smtClean="0">
                <a:solidFill>
                  <a:srgbClr val="00B050"/>
                </a:solidFill>
                <a:latin typeface="Cambria" pitchFamily="18" charset="0"/>
                <a:hlinkClick r:id="rId8"/>
              </a:rPr>
              <a:t>https://starateljstvo.rs/category/crkvena-narodna-kuhinja/</a:t>
            </a:r>
            <a:endParaRPr lang="sr-Cyrl-RS" sz="1400" dirty="0" smtClean="0">
              <a:solidFill>
                <a:srgbClr val="00B050"/>
              </a:solidFill>
              <a:latin typeface="Cambria" pitchFamily="18" charset="0"/>
            </a:endParaRPr>
          </a:p>
          <a:p>
            <a:endParaRPr lang="sr-Cyrl-RS" sz="1400" dirty="0" smtClean="0">
              <a:solidFill>
                <a:srgbClr val="00B050"/>
              </a:solidFill>
              <a:latin typeface="Cambria" pitchFamily="18" charset="0"/>
            </a:endParaRPr>
          </a:p>
          <a:p>
            <a:r>
              <a:rPr lang="en-US" sz="1400" dirty="0" smtClean="0">
                <a:solidFill>
                  <a:srgbClr val="00B050"/>
                </a:solidFill>
                <a:latin typeface="Cambria" pitchFamily="18" charset="0"/>
                <a:hlinkClick r:id="rId9"/>
              </a:rPr>
              <a:t>https://www.unicef.org/serbia/informativna-kampanja-o-covid-19-namenjena-mladima</a:t>
            </a:r>
            <a:endParaRPr lang="en-US" sz="1400" dirty="0" smtClean="0">
              <a:solidFill>
                <a:srgbClr val="00B050"/>
              </a:solidFill>
              <a:latin typeface="Cambria" pitchFamily="18" charset="0"/>
            </a:endParaRPr>
          </a:p>
          <a:p>
            <a:endParaRPr lang="sr-Cyrl-RS" sz="14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https://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www.unicef.org/serbia/u-report-volonteri-na-mrezi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r-Cyrl-RS" sz="1400" dirty="0" smtClean="0">
              <a:solidFill>
                <a:srgbClr val="00B050"/>
              </a:solidFill>
              <a:latin typeface="Cambria" pitchFamily="18" charset="0"/>
            </a:endParaRPr>
          </a:p>
          <a:p>
            <a:r>
              <a:rPr lang="en-US" sz="1400" dirty="0" smtClean="0">
                <a:solidFill>
                  <a:srgbClr val="00B050"/>
                </a:solidFill>
                <a:latin typeface="Cambria" pitchFamily="18" charset="0"/>
                <a:hlinkClick r:id="rId11"/>
              </a:rPr>
              <a:t>https://www.redcross.org.rs/sr/javna-ovla%C5%A1%C4%87enja-i-programi-cks/organizacija-i-razvoj/volonteri/</a:t>
            </a:r>
            <a:endParaRPr lang="sr-Cyrl-RS" sz="1400" dirty="0" smtClean="0">
              <a:solidFill>
                <a:srgbClr val="00B050"/>
              </a:solidFill>
              <a:latin typeface="Cambria" pitchFamily="18" charset="0"/>
            </a:endParaRPr>
          </a:p>
          <a:p>
            <a:endParaRPr lang="sr-Cyrl-RS" sz="1400" dirty="0" smtClean="0">
              <a:solidFill>
                <a:srgbClr val="00B050"/>
              </a:solidFill>
              <a:latin typeface="Cambria" pitchFamily="18" charset="0"/>
            </a:endParaRPr>
          </a:p>
          <a:p>
            <a:r>
              <a:rPr lang="en-US" sz="1400" dirty="0" smtClean="0">
                <a:solidFill>
                  <a:srgbClr val="00B050"/>
                </a:solidFill>
                <a:latin typeface="Cambria" pitchFamily="18" charset="0"/>
                <a:hlinkClick r:id="rId12"/>
              </a:rPr>
              <a:t>https://www.mis.org.rs/</a:t>
            </a:r>
            <a:endParaRPr lang="sr-Cyrl-RS" sz="1400" dirty="0" smtClean="0">
              <a:solidFill>
                <a:srgbClr val="00B050"/>
              </a:solidFill>
              <a:latin typeface="Cambria" pitchFamily="18" charset="0"/>
            </a:endParaRPr>
          </a:p>
          <a:p>
            <a:endParaRPr lang="sr-Cyrl-RS" sz="1400" dirty="0" smtClean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0" y="6172200"/>
            <a:ext cx="4572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050" dirty="0" smtClean="0">
                <a:latin typeface="Cambria" pitchFamily="18" charset="0"/>
              </a:rPr>
              <a:t>  Љубица Новаков, ученица  другог разреда “ТЕХНОАРТ БЕОГРАД”</a:t>
            </a:r>
            <a:endParaRPr lang="en-US" sz="1050" dirty="0"/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52"/>
    </mc:Choice>
    <mc:Fallback xmlns="">
      <p:transition spd="slow" advTm="69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2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heme2">
  <a:themeElements>
    <a:clrScheme name="Simple Light">
      <a:dk1>
        <a:srgbClr val="20124D"/>
      </a:dk1>
      <a:lt1>
        <a:srgbClr val="5C4497"/>
      </a:lt1>
      <a:dk2>
        <a:srgbClr val="EAF1EE"/>
      </a:dk2>
      <a:lt2>
        <a:srgbClr val="B1EBDA"/>
      </a:lt2>
      <a:accent1>
        <a:srgbClr val="84DEC3"/>
      </a:accent1>
      <a:accent2>
        <a:srgbClr val="75CCB2"/>
      </a:accent2>
      <a:accent3>
        <a:srgbClr val="F8F446"/>
      </a:accent3>
      <a:accent4>
        <a:srgbClr val="B1EBDA"/>
      </a:accent4>
      <a:accent5>
        <a:srgbClr val="EAF1EE"/>
      </a:accent5>
      <a:accent6>
        <a:srgbClr val="5C4497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6641</TotalTime>
  <Words>1242</Words>
  <Application>Microsoft Office PowerPoint</Application>
  <PresentationFormat>On-screen Show (4:3)</PresentationFormat>
  <Paragraphs>231</Paragraphs>
  <Slides>19</Slides>
  <Notes>9</Notes>
  <HiddenSlides>0</HiddenSlides>
  <MMClips>17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Abel</vt:lpstr>
      <vt:lpstr>Arial</vt:lpstr>
      <vt:lpstr>Bahiana</vt:lpstr>
      <vt:lpstr>Calibri</vt:lpstr>
      <vt:lpstr>Cambria</vt:lpstr>
      <vt:lpstr>Fira Sans Extra Condensed Medium</vt:lpstr>
      <vt:lpstr>Proxima Nova</vt:lpstr>
      <vt:lpstr>Proxima Nova Semibold</vt:lpstr>
      <vt:lpstr>Sansita</vt:lpstr>
      <vt:lpstr>Staatliches</vt:lpstr>
      <vt:lpstr>Times New Roman</vt:lpstr>
      <vt:lpstr>Wingdings</vt:lpstr>
      <vt:lpstr>Theme2</vt:lpstr>
      <vt:lpstr>Slidesgo Final Pages</vt:lpstr>
      <vt:lpstr>1_Slidesgo Final Pages</vt:lpstr>
      <vt:lpstr>1_Theme2</vt:lpstr>
      <vt:lpstr>2_Slidesgo Final Pages</vt:lpstr>
      <vt:lpstr>PowerPoint Presentation</vt:lpstr>
      <vt:lpstr>Садржај:</vt:lpstr>
      <vt:lpstr>Одговорно и безбедно помагање је:                         </vt:lpstr>
      <vt:lpstr>PowerPoint Presentation</vt:lpstr>
      <vt:lpstr>  </vt:lpstr>
      <vt:lpstr>Отежавајући фактори које би требали разумети</vt:lpstr>
      <vt:lpstr>Организација и ритам дана (здрави стилови живота)</vt:lpstr>
      <vt:lpstr>Како пружити материјалну подршку?</vt:lpstr>
      <vt:lpstr>Где се пријавити ?</vt:lpstr>
      <vt:lpstr>PowerPoint Presentation</vt:lpstr>
      <vt:lpstr>Још начина да помогнете другима...</vt:lpstr>
      <vt:lpstr>Другима ћете помоћи ако :</vt:lpstr>
      <vt:lpstr>Важно! </vt:lpstr>
      <vt:lpstr> Како пружити информативну подршку?</vt:lpstr>
      <vt:lpstr>Значај тачне информације!</vt:lpstr>
      <vt:lpstr>Да ли сте и на који начин пружили подршку и помоћ некоме у свом окружењу?  Коју од предложених начина подршке видите као своју будућу активност?   Која врста  подршке и помоћи, вама као појединцу,  током кућне изолације је била  драгоцена и од кога сте је добили?  Шта вам је највише сметало током изолације и како сте превазишли?   Да ли је корона вирус донео нова животна правила?  Да ли сте могли на бољи начин организовати време у периоду кућне изолације?  Да ли неке активности, које су за вас биле подразумевајуће пре короне, сада цените више?    </vt:lpstr>
      <vt:lpstr>PowerPoint Presentation</vt:lpstr>
      <vt:lpstr>PowerPoint Presentation</vt:lpstr>
      <vt:lpstr>Списак литературе и извора са интернета: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Aleksa Eremija</cp:lastModifiedBy>
  <cp:revision>589</cp:revision>
  <dcterms:created xsi:type="dcterms:W3CDTF">2013-08-21T19:17:07Z</dcterms:created>
  <dcterms:modified xsi:type="dcterms:W3CDTF">2020-05-26T22:21:05Z</dcterms:modified>
</cp:coreProperties>
</file>