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3" r:id="rId1"/>
  </p:sldMasterIdLst>
  <p:sldIdLst>
    <p:sldId id="256" r:id="rId2"/>
    <p:sldId id="257" r:id="rId3"/>
    <p:sldId id="259" r:id="rId4"/>
    <p:sldId id="260" r:id="rId5"/>
    <p:sldId id="261" r:id="rId6"/>
    <p:sldId id="272" r:id="rId7"/>
    <p:sldId id="263" r:id="rId8"/>
    <p:sldId id="264" r:id="rId9"/>
    <p:sldId id="265" r:id="rId10"/>
    <p:sldId id="266" r:id="rId11"/>
    <p:sldId id="267" r:id="rId12"/>
    <p:sldId id="262" r:id="rId13"/>
    <p:sldId id="273" r:id="rId14"/>
    <p:sldId id="275" r:id="rId15"/>
    <p:sldId id="276" r:id="rId16"/>
    <p:sldId id="278" r:id="rId17"/>
    <p:sldId id="271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0867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348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207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911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19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17809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365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4860" y="1713655"/>
            <a:ext cx="336042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4607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334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20895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50433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083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FCF1B16-7540-46A4-98CD-DDFA48E16916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CD8D371A-62CE-4567-8AF9-73EB557FC3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162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44" r:id="rId1"/>
    <p:sldLayoutId id="2147485145" r:id="rId2"/>
    <p:sldLayoutId id="2147485146" r:id="rId3"/>
    <p:sldLayoutId id="2147485147" r:id="rId4"/>
    <p:sldLayoutId id="2147485148" r:id="rId5"/>
    <p:sldLayoutId id="2147485149" r:id="rId6"/>
    <p:sldLayoutId id="2147485150" r:id="rId7"/>
    <p:sldLayoutId id="2147485151" r:id="rId8"/>
    <p:sldLayoutId id="2147485152" r:id="rId9"/>
    <p:sldLayoutId id="2147485153" r:id="rId10"/>
    <p:sldLayoutId id="21474851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7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cef.org/serbia/medija-centar/vesti/kako-razgovarati-sa-detetom-o-pandemiji-novog-korona-virusa-covid-19" TargetMode="External"/><Relationship Id="rId2" Type="http://schemas.openxmlformats.org/officeDocument/2006/relationships/hyperlink" Target="https://imh.org.rs/wp-content/uploads/2020/03/COVID-19-kako-razgovarati-sa-decom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f.kg.ac.rs/oglasna_tabla/Brosura-za-decu-COVID.pdf" TargetMode="External"/><Relationship Id="rId5" Type="http://schemas.openxmlformats.org/officeDocument/2006/relationships/hyperlink" Target="https://kreativnicentar.rs/include/data/docs0773.pdf" TargetMode="External"/><Relationship Id="rId4" Type="http://schemas.openxmlformats.org/officeDocument/2006/relationships/hyperlink" Target="http://www.childrenspsychologicalhealthcenter.org/wp-content/uploads/2014/11/Mypandemicstory-8.3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764704"/>
            <a:ext cx="7175351" cy="4160753"/>
          </a:xfrm>
        </p:spPr>
        <p:txBody>
          <a:bodyPr vert="horz" anchor="ctr"/>
          <a:lstStyle/>
          <a:p>
            <a:pPr marL="182880" algn="ctr"/>
            <a:r>
              <a:rPr lang="ru-RU" sz="3600" b="1" dirty="0"/>
              <a:t>Како и колико </a:t>
            </a:r>
            <a:r>
              <a:rPr lang="ru-RU" sz="3600" b="1" dirty="0" smtClean="0"/>
              <a:t>информација</a:t>
            </a:r>
            <a:br>
              <a:rPr lang="ru-RU" sz="3600" b="1" dirty="0" smtClean="0"/>
            </a:br>
            <a:r>
              <a:rPr lang="ru-RU" sz="3600" b="1" dirty="0" smtClean="0"/>
              <a:t> </a:t>
            </a:r>
            <a:r>
              <a:rPr lang="ru-RU" sz="3600" b="1" dirty="0"/>
              <a:t>о болести </a:t>
            </a:r>
            <a:r>
              <a:rPr lang="ru-RU" sz="3600" b="1" dirty="0" smtClean="0"/>
              <a:t>К</a:t>
            </a:r>
            <a:r>
              <a:rPr lang="sr-Cyrl-RS" sz="3600" b="1" dirty="0" smtClean="0"/>
              <a:t>ОВИД-</a:t>
            </a:r>
            <a:r>
              <a:rPr lang="ru-RU" sz="3600" b="1" dirty="0" smtClean="0"/>
              <a:t>19 </a:t>
            </a:r>
            <a:br>
              <a:rPr lang="ru-RU" sz="3600" b="1" dirty="0" smtClean="0"/>
            </a:br>
            <a:r>
              <a:rPr lang="ru-RU" sz="3600" b="1" dirty="0" smtClean="0"/>
              <a:t>преносити </a:t>
            </a:r>
            <a:r>
              <a:rPr lang="ru-RU" sz="3600" b="1" dirty="0"/>
              <a:t>деци </a:t>
            </a:r>
            <a:r>
              <a:rPr lang="sr-Latn-CS" sz="3600" b="1" dirty="0" smtClean="0"/>
              <a:t>  </a:t>
            </a:r>
            <a:endParaRPr lang="hr-HR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Autofit/>
          </a:bodyPr>
          <a:lstStyle/>
          <a:p>
            <a:pPr algn="r"/>
            <a:r>
              <a:rPr lang="sr-Cyrl-RS" sz="2400" b="1" dirty="0" smtClean="0">
                <a:solidFill>
                  <a:schemeClr val="tx1"/>
                </a:solidFill>
              </a:rPr>
              <a:t>Биљана Михаиловић</a:t>
            </a:r>
          </a:p>
          <a:p>
            <a:pPr algn="r"/>
            <a:r>
              <a:rPr lang="sr-Cyrl-RS" sz="2400" b="1" dirty="0" smtClean="0">
                <a:solidFill>
                  <a:schemeClr val="tx1"/>
                </a:solidFill>
              </a:rPr>
              <a:t>ОШ „Јован Ристић“</a:t>
            </a:r>
            <a:r>
              <a:rPr lang="sr-Latn-CS" sz="24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sr-Cyrl-RS" sz="2400" b="1" dirty="0" smtClean="0">
                <a:solidFill>
                  <a:schemeClr val="tx1"/>
                </a:solidFill>
              </a:rPr>
              <a:t> Београд</a:t>
            </a:r>
            <a:endParaRPr lang="hr-H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38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116632"/>
            <a:ext cx="7269480" cy="1008112"/>
          </a:xfrm>
        </p:spPr>
        <p:txBody>
          <a:bodyPr>
            <a:normAutofit/>
          </a:bodyPr>
          <a:lstStyle/>
          <a:p>
            <a:r>
              <a:rPr lang="ru-RU" sz="3200" dirty="0"/>
              <a:t>Како преносити информације о болести КОВИД-19 ?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solidFill>
                  <a:schemeClr val="tx1"/>
                </a:solidFill>
              </a:rPr>
              <a:t>Механизми  превладавања                   усмерени на емоције:</a:t>
            </a:r>
          </a:p>
          <a:p>
            <a:pPr marL="0" indent="0">
              <a:buNone/>
            </a:pPr>
            <a:endParaRPr lang="ru-RU" sz="2800" b="1" dirty="0" smtClean="0"/>
          </a:p>
          <a:p>
            <a:pPr marL="0" indent="0">
              <a:buNone/>
            </a:pPr>
            <a:r>
              <a:rPr lang="sr-Latn-CS" sz="2800" dirty="0" smtClean="0">
                <a:solidFill>
                  <a:schemeClr val="tx1"/>
                </a:solidFill>
              </a:rPr>
              <a:t>    -</a:t>
            </a:r>
            <a:r>
              <a:rPr lang="ru-RU" sz="2800" dirty="0" smtClean="0">
                <a:solidFill>
                  <a:schemeClr val="tx1"/>
                </a:solidFill>
              </a:rPr>
              <a:t>Обратите </a:t>
            </a:r>
            <a:r>
              <a:rPr lang="ru-RU" sz="2800" dirty="0">
                <a:solidFill>
                  <a:schemeClr val="tx1"/>
                </a:solidFill>
              </a:rPr>
              <a:t>пажњу </a:t>
            </a:r>
            <a:r>
              <a:rPr lang="ru-RU" sz="2800" dirty="0" smtClean="0">
                <a:solidFill>
                  <a:schemeClr val="tx1"/>
                </a:solidFill>
              </a:rPr>
              <a:t>на промену у дечијем понашању. </a:t>
            </a:r>
            <a:endParaRPr lang="ru-RU" sz="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CS" sz="2800" dirty="0" smtClean="0">
                <a:solidFill>
                  <a:schemeClr val="tx1"/>
                </a:solidFill>
              </a:rPr>
              <a:t>    -</a:t>
            </a:r>
            <a:r>
              <a:rPr lang="ru-RU" sz="2800" dirty="0" smtClean="0">
                <a:solidFill>
                  <a:schemeClr val="tx1"/>
                </a:solidFill>
              </a:rPr>
              <a:t>Имајте разумевања </a:t>
            </a:r>
            <a:r>
              <a:rPr lang="ru-RU" sz="2800" dirty="0">
                <a:solidFill>
                  <a:schemeClr val="tx1"/>
                </a:solidFill>
              </a:rPr>
              <a:t>за емоције </a:t>
            </a:r>
            <a:r>
              <a:rPr lang="ru-RU" sz="2800" dirty="0" smtClean="0">
                <a:solidFill>
                  <a:schemeClr val="tx1"/>
                </a:solidFill>
              </a:rPr>
              <a:t>детета.</a:t>
            </a:r>
            <a:endParaRPr lang="ru-RU" sz="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CS" sz="2800" dirty="0" smtClean="0">
                <a:solidFill>
                  <a:schemeClr val="tx1"/>
                </a:solidFill>
              </a:rPr>
              <a:t>    -</a:t>
            </a:r>
            <a:r>
              <a:rPr lang="ru-RU" sz="2800" dirty="0" smtClean="0">
                <a:solidFill>
                  <a:schemeClr val="tx1"/>
                </a:solidFill>
              </a:rPr>
              <a:t>Помозите </a:t>
            </a:r>
            <a:r>
              <a:rPr lang="ru-RU" sz="2800" dirty="0">
                <a:solidFill>
                  <a:schemeClr val="tx1"/>
                </a:solidFill>
              </a:rPr>
              <a:t>деци да препознају </a:t>
            </a:r>
            <a:r>
              <a:rPr lang="ru-RU" sz="2800" dirty="0" smtClean="0">
                <a:solidFill>
                  <a:schemeClr val="tx1"/>
                </a:solidFill>
              </a:rPr>
              <a:t>емоције.</a:t>
            </a:r>
            <a:endParaRPr lang="ru-RU" sz="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CS" sz="2800" dirty="0" smtClean="0">
                <a:solidFill>
                  <a:schemeClr val="tx1"/>
                </a:solidFill>
              </a:rPr>
              <a:t>    -</a:t>
            </a:r>
            <a:r>
              <a:rPr lang="ru-RU" sz="2800" dirty="0" smtClean="0">
                <a:solidFill>
                  <a:schemeClr val="tx1"/>
                </a:solidFill>
              </a:rPr>
              <a:t>Потражите помоћ.</a:t>
            </a:r>
            <a:r>
              <a:rPr lang="ru-RU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859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97500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Колико информација о болести ковид 19 преносити  деци?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556793"/>
            <a:ext cx="6446520" cy="462334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Cyrl-RS" sz="2800" dirty="0" smtClean="0">
                <a:solidFill>
                  <a:schemeClr val="tx1"/>
                </a:solidFill>
              </a:rPr>
              <a:t>како </a:t>
            </a:r>
            <a:r>
              <a:rPr lang="sr-Cyrl-RS" sz="2800" dirty="0">
                <a:solidFill>
                  <a:schemeClr val="tx1"/>
                </a:solidFill>
              </a:rPr>
              <a:t>се болест препознаје (сличан грипу, кашаљ, температура, отежано дисање</a:t>
            </a:r>
            <a:r>
              <a:rPr lang="sr-Cyrl-RS" sz="2800" dirty="0" smtClean="0">
                <a:solidFill>
                  <a:schemeClr val="tx1"/>
                </a:solidFill>
              </a:rPr>
              <a:t>...),</a:t>
            </a:r>
            <a:endParaRPr lang="sr-Cyrl-R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r-Cyrl-RS" sz="2800" dirty="0" smtClean="0">
                <a:solidFill>
                  <a:schemeClr val="tx1"/>
                </a:solidFill>
              </a:rPr>
              <a:t>процедуре </a:t>
            </a:r>
            <a:r>
              <a:rPr lang="sr-Cyrl-RS" sz="2800" dirty="0">
                <a:solidFill>
                  <a:schemeClr val="tx1"/>
                </a:solidFill>
              </a:rPr>
              <a:t>реаговања када се препознају симптоми (обраћање лекару</a:t>
            </a:r>
            <a:r>
              <a:rPr lang="sr-Cyrl-RS" sz="2800" dirty="0" smtClean="0">
                <a:solidFill>
                  <a:schemeClr val="tx1"/>
                </a:solidFill>
              </a:rPr>
              <a:t>),</a:t>
            </a:r>
            <a:endParaRPr lang="sr-Cyrl-R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r-Cyrl-RS" sz="2800" dirty="0" smtClean="0">
                <a:solidFill>
                  <a:schemeClr val="tx1"/>
                </a:solidFill>
              </a:rPr>
              <a:t>мере </a:t>
            </a:r>
            <a:r>
              <a:rPr lang="sr-Cyrl-RS" sz="2800" dirty="0">
                <a:solidFill>
                  <a:schemeClr val="tx1"/>
                </a:solidFill>
              </a:rPr>
              <a:t>превенције (прање руку; хигијена простора; избегавање додиривања носа, очију, уста; ношење заштитних маски и рукавица, избегавање физичких контаката, останак код куће...) 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Cyrl-RS" sz="2800" dirty="0" smtClean="0">
                <a:solidFill>
                  <a:schemeClr val="tx1"/>
                </a:solidFill>
              </a:rPr>
              <a:t>могућност </a:t>
            </a:r>
            <a:r>
              <a:rPr lang="sr-Cyrl-RS" sz="2800" dirty="0">
                <a:solidFill>
                  <a:schemeClr val="tx1"/>
                </a:solidFill>
              </a:rPr>
              <a:t>излечења (обољење је </a:t>
            </a:r>
            <a:r>
              <a:rPr lang="sr-Cyrl-RS" sz="2800" dirty="0" smtClean="0">
                <a:solidFill>
                  <a:schemeClr val="tx1"/>
                </a:solidFill>
              </a:rPr>
              <a:t>излечиво)</a:t>
            </a:r>
          </a:p>
          <a:p>
            <a:pPr>
              <a:buFont typeface="Wingdings" panose="05000000000000000000" pitchFamily="2" charset="2"/>
              <a:buChar char="§"/>
            </a:pPr>
            <a:endParaRPr lang="sr-Cyrl-RS" sz="29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r-Cyrl-RS" sz="2900" b="1" dirty="0" smtClean="0">
                <a:solidFill>
                  <a:schemeClr val="tx1"/>
                </a:solidFill>
              </a:rPr>
              <a:t>Важно је проверити шта дете већ зна!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Cyrl-RS" sz="2900" b="1" dirty="0" smtClean="0">
                <a:solidFill>
                  <a:schemeClr val="tx1"/>
                </a:solidFill>
              </a:rPr>
              <a:t>Важно је водити рачуна о узрасту!</a:t>
            </a:r>
            <a:endParaRPr lang="hr-HR" sz="2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sz="36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340769"/>
            <a:ext cx="6446520" cy="483937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CS" sz="3600" b="1" dirty="0" smtClean="0"/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Претходно </a:t>
            </a:r>
            <a:r>
              <a:rPr lang="ru-RU" sz="3200" dirty="0">
                <a:solidFill>
                  <a:schemeClr val="tx1"/>
                </a:solidFill>
              </a:rPr>
              <a:t>животно искуство је </a:t>
            </a:r>
            <a:r>
              <a:rPr lang="ru-RU" sz="3200" dirty="0" smtClean="0">
                <a:solidFill>
                  <a:schemeClr val="tx1"/>
                </a:solidFill>
              </a:rPr>
              <a:t>значајан фактор </a:t>
            </a:r>
            <a:r>
              <a:rPr lang="ru-RU" sz="3200" dirty="0">
                <a:solidFill>
                  <a:schemeClr val="tx1"/>
                </a:solidFill>
              </a:rPr>
              <a:t>који утиче на суочавање са животним </a:t>
            </a:r>
            <a:r>
              <a:rPr lang="ru-RU" sz="3200" dirty="0" smtClean="0">
                <a:solidFill>
                  <a:schemeClr val="tx1"/>
                </a:solidFill>
              </a:rPr>
              <a:t>изазовима.</a:t>
            </a:r>
          </a:p>
          <a:p>
            <a:pPr marL="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Зато је важно да </a:t>
            </a:r>
            <a:r>
              <a:rPr lang="ru-RU" sz="3200" b="1" dirty="0" smtClean="0">
                <a:solidFill>
                  <a:schemeClr val="tx1"/>
                </a:solidFill>
              </a:rPr>
              <a:t>сада</a:t>
            </a:r>
            <a:r>
              <a:rPr lang="ru-RU" sz="3200" dirty="0" smtClean="0">
                <a:solidFill>
                  <a:schemeClr val="tx1"/>
                </a:solidFill>
              </a:rPr>
              <a:t> децу </a:t>
            </a:r>
            <a:r>
              <a:rPr lang="ru-RU" sz="3200" dirty="0">
                <a:solidFill>
                  <a:schemeClr val="tx1"/>
                </a:solidFill>
              </a:rPr>
              <a:t>што боље </a:t>
            </a:r>
            <a:r>
              <a:rPr lang="ru-RU" sz="3200" b="1" dirty="0">
                <a:solidFill>
                  <a:schemeClr val="tx1"/>
                </a:solidFill>
              </a:rPr>
              <a:t>припремим</a:t>
            </a:r>
            <a:r>
              <a:rPr lang="ru-RU" sz="3200" dirty="0">
                <a:solidFill>
                  <a:schemeClr val="tx1"/>
                </a:solidFill>
              </a:rPr>
              <a:t>о за будућност која је </a:t>
            </a:r>
            <a:r>
              <a:rPr lang="ru-RU" sz="3200" dirty="0" smtClean="0">
                <a:solidFill>
                  <a:schemeClr val="tx1"/>
                </a:solidFill>
              </a:rPr>
              <a:t>пред њима. </a:t>
            </a:r>
            <a:endParaRPr lang="hr-H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28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sr-Cyrl-RS" sz="3200" b="1" dirty="0" smtClean="0"/>
              <a:t>Информације у вези са КОВИД-19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algn="ctr"/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b="1" u="sng" dirty="0" smtClean="0">
                <a:solidFill>
                  <a:schemeClr val="tx1"/>
                </a:solidFill>
              </a:rPr>
              <a:t>Бројеви</a:t>
            </a:r>
            <a:r>
              <a:rPr lang="ru-RU" sz="2400" u="sng" dirty="0" smtClean="0">
                <a:solidFill>
                  <a:schemeClr val="tx1"/>
                </a:solidFill>
              </a:rPr>
              <a:t> </a:t>
            </a:r>
            <a:r>
              <a:rPr lang="ru-RU" sz="2400" b="1" u="sng" dirty="0" smtClean="0">
                <a:solidFill>
                  <a:schemeClr val="tx1"/>
                </a:solidFill>
              </a:rPr>
              <a:t>телефона</a:t>
            </a:r>
            <a:r>
              <a:rPr lang="ru-RU" sz="2400" u="sng" dirty="0" smtClean="0">
                <a:solidFill>
                  <a:schemeClr val="tx1"/>
                </a:solidFill>
              </a:rPr>
              <a:t> у вези са КОВИД-19: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Бесплатни </a:t>
            </a:r>
            <a:r>
              <a:rPr lang="ru-RU" sz="2400" dirty="0">
                <a:solidFill>
                  <a:schemeClr val="tx1"/>
                </a:solidFill>
              </a:rPr>
              <a:t>број 19819</a:t>
            </a:r>
          </a:p>
          <a:p>
            <a:r>
              <a:rPr lang="ru-RU" sz="2400" dirty="0">
                <a:solidFill>
                  <a:schemeClr val="tx1"/>
                </a:solidFill>
              </a:rPr>
              <a:t>Министарство здравља:   064/89-45-235</a:t>
            </a:r>
          </a:p>
          <a:p>
            <a:r>
              <a:rPr lang="ru-RU" sz="2400" dirty="0">
                <a:solidFill>
                  <a:schemeClr val="tx1"/>
                </a:solidFill>
              </a:rPr>
              <a:t>Институт за јавно здравље Србије:  </a:t>
            </a:r>
            <a:r>
              <a:rPr lang="ru-RU" sz="2400" dirty="0" smtClean="0">
                <a:solidFill>
                  <a:schemeClr val="tx1"/>
                </a:solidFill>
              </a:rPr>
              <a:t>                011/26-84-566</a:t>
            </a:r>
            <a:r>
              <a:rPr lang="ru-RU" sz="2400" dirty="0">
                <a:solidFill>
                  <a:schemeClr val="tx1"/>
                </a:solidFill>
              </a:rPr>
              <a:t>,  060/018-02-44</a:t>
            </a:r>
          </a:p>
          <a:p>
            <a:r>
              <a:rPr lang="ru-RU" sz="2400" dirty="0">
                <a:solidFill>
                  <a:schemeClr val="tx1"/>
                </a:solidFill>
              </a:rPr>
              <a:t>Градски завод за јавно здравље Београд:   011/20-78-672, 20-78-673, 20-78-677 (од 08,00 до 17,00 часова) и  064/85-03-057 (од 17,00 до 22,00 часа)</a:t>
            </a:r>
          </a:p>
          <a:p>
            <a:endParaRPr lang="sr-Cyrl-R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5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632848" cy="792088"/>
          </a:xfrm>
        </p:spPr>
        <p:txBody>
          <a:bodyPr>
            <a:normAutofit/>
          </a:bodyPr>
          <a:lstStyle/>
          <a:p>
            <a:r>
              <a:rPr lang="sr-Cyrl-RS" sz="3200" dirty="0"/>
              <a:t>Информације у вези са </a:t>
            </a:r>
            <a:r>
              <a:rPr lang="sr-Cyrl-RS" sz="3200" dirty="0" smtClean="0"/>
              <a:t>КОВИД-19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340769"/>
            <a:ext cx="6446520" cy="4839370"/>
          </a:xfrm>
        </p:spPr>
        <p:txBody>
          <a:bodyPr>
            <a:normAutofit fontScale="70000" lnSpcReduction="20000"/>
          </a:bodyPr>
          <a:lstStyle/>
          <a:p>
            <a:r>
              <a:rPr lang="ru-RU" sz="3100" b="1" u="sng" dirty="0" smtClean="0">
                <a:solidFill>
                  <a:schemeClr val="tx1"/>
                </a:solidFill>
              </a:rPr>
              <a:t>Сајтови: </a:t>
            </a:r>
            <a:endParaRPr lang="ru-RU" sz="3100" b="1" u="sng" dirty="0">
              <a:solidFill>
                <a:schemeClr val="tx1"/>
              </a:solidFill>
            </a:endParaRPr>
          </a:p>
          <a:p>
            <a:r>
              <a:rPr lang="ru-RU" sz="3100" dirty="0">
                <a:solidFill>
                  <a:schemeClr val="tx1"/>
                </a:solidFill>
              </a:rPr>
              <a:t>https://covid19.rs </a:t>
            </a:r>
          </a:p>
          <a:p>
            <a:r>
              <a:rPr lang="ru-RU" sz="3100" dirty="0">
                <a:solidFill>
                  <a:schemeClr val="tx1"/>
                </a:solidFill>
              </a:rPr>
              <a:t>Министарство здравља: https://www.zdravlje.gov.rs </a:t>
            </a:r>
          </a:p>
          <a:p>
            <a:r>
              <a:rPr lang="ru-RU" sz="3100" dirty="0">
                <a:solidFill>
                  <a:schemeClr val="tx1"/>
                </a:solidFill>
              </a:rPr>
              <a:t>Институт за јавно здравље Србије </a:t>
            </a:r>
            <a:r>
              <a:rPr lang="ru-RU" sz="3100" dirty="0" smtClean="0">
                <a:solidFill>
                  <a:schemeClr val="tx1"/>
                </a:solidFill>
              </a:rPr>
              <a:t>            „</a:t>
            </a:r>
            <a:r>
              <a:rPr lang="ru-RU" sz="3100" dirty="0">
                <a:solidFill>
                  <a:schemeClr val="tx1"/>
                </a:solidFill>
              </a:rPr>
              <a:t>Др Милан Јовановић Батут“: http://www.batut.org.rs/ </a:t>
            </a:r>
          </a:p>
          <a:p>
            <a:r>
              <a:rPr lang="ru-RU" sz="3100" dirty="0">
                <a:solidFill>
                  <a:schemeClr val="tx1"/>
                </a:solidFill>
              </a:rPr>
              <a:t>Градски завод за јавно здравље Београд: https://www.zdravlje.org.rs</a:t>
            </a:r>
          </a:p>
          <a:p>
            <a:r>
              <a:rPr lang="ru-RU" sz="3100" dirty="0">
                <a:solidFill>
                  <a:schemeClr val="tx1"/>
                </a:solidFill>
              </a:rPr>
              <a:t>Светска здравствена организација:  www.who.int</a:t>
            </a:r>
          </a:p>
          <a:p>
            <a:r>
              <a:rPr lang="ru-RU" sz="3100" dirty="0">
                <a:solidFill>
                  <a:schemeClr val="tx1"/>
                </a:solidFill>
              </a:rPr>
              <a:t>УНИЦЕФ Србија: https://www.unicef.org/serbia/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54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632848" cy="792088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Бројеви телефона за психосоцијалну </a:t>
            </a:r>
            <a:r>
              <a:rPr lang="ru-RU" sz="3200" dirty="0" smtClean="0"/>
              <a:t>подршку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340769"/>
            <a:ext cx="6446520" cy="483937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Национална линија за психосоцијалну подршку „Др Лаза Лазаревић“:  0800 309 309</a:t>
            </a:r>
          </a:p>
          <a:p>
            <a:r>
              <a:rPr lang="ru-RU" dirty="0">
                <a:solidFill>
                  <a:schemeClr val="tx1"/>
                </a:solidFill>
              </a:rPr>
              <a:t>Института за ментално здравље: 063 7298260 (за младе и родитеље деце до 18 година)</a:t>
            </a:r>
          </a:p>
          <a:p>
            <a:r>
              <a:rPr lang="ru-RU" dirty="0">
                <a:solidFill>
                  <a:schemeClr val="tx1"/>
                </a:solidFill>
              </a:rPr>
              <a:t>Института за ментално здравље: 063 1751150 </a:t>
            </a:r>
            <a:r>
              <a:rPr lang="ru-RU" dirty="0" smtClean="0">
                <a:solidFill>
                  <a:schemeClr val="tx1"/>
                </a:solidFill>
              </a:rPr>
              <a:t>        (за </a:t>
            </a:r>
            <a:r>
              <a:rPr lang="ru-RU" dirty="0">
                <a:solidFill>
                  <a:schemeClr val="tx1"/>
                </a:solidFill>
              </a:rPr>
              <a:t>особе старије од 18 година)</a:t>
            </a:r>
          </a:p>
          <a:p>
            <a:r>
              <a:rPr lang="ru-RU" dirty="0">
                <a:solidFill>
                  <a:schemeClr val="tx1"/>
                </a:solidFill>
              </a:rPr>
              <a:t>СОС-телефон МПНТР за психосоцијалну подршку: 080 200 201</a:t>
            </a:r>
          </a:p>
          <a:p>
            <a:r>
              <a:rPr lang="ru-RU" dirty="0">
                <a:solidFill>
                  <a:schemeClr val="tx1"/>
                </a:solidFill>
              </a:rPr>
              <a:t>Центар „Срце“ (превенција самоубистава):  </a:t>
            </a:r>
            <a:r>
              <a:rPr lang="ru-RU" dirty="0" smtClean="0">
                <a:solidFill>
                  <a:schemeClr val="tx1"/>
                </a:solidFill>
              </a:rPr>
              <a:t>    0800-300-303   </a:t>
            </a:r>
            <a:r>
              <a:rPr lang="ru-RU" dirty="0">
                <a:solidFill>
                  <a:schemeClr val="tx1"/>
                </a:solidFill>
              </a:rPr>
              <a:t>(15.00-23.00)</a:t>
            </a:r>
          </a:p>
          <a:p>
            <a:r>
              <a:rPr lang="ru-RU" dirty="0">
                <a:solidFill>
                  <a:schemeClr val="tx1"/>
                </a:solidFill>
              </a:rPr>
              <a:t>Аутономни женски центар (током ванредног стања): 066 5103542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21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758984"/>
          </a:xfrm>
        </p:spPr>
        <p:txBody>
          <a:bodyPr>
            <a:normAutofit/>
          </a:bodyPr>
          <a:lstStyle/>
          <a:p>
            <a:r>
              <a:rPr lang="ru-RU" sz="2800" dirty="0"/>
              <a:t>К</a:t>
            </a:r>
            <a:r>
              <a:rPr lang="ru-RU" sz="2800" dirty="0" smtClean="0"/>
              <a:t>орисни материјали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484785"/>
            <a:ext cx="6446520" cy="469535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Како да разговарате са својим дететом о корона пандемији? </a:t>
            </a:r>
            <a:r>
              <a:rPr lang="ru-RU" dirty="0" smtClean="0">
                <a:hlinkClick r:id="rId2"/>
              </a:rPr>
              <a:t>https</a:t>
            </a:r>
            <a:r>
              <a:rPr lang="ru-RU" dirty="0">
                <a:hlinkClick r:id="rId2"/>
              </a:rPr>
              <a:t>://</a:t>
            </a:r>
            <a:r>
              <a:rPr lang="ru-RU" dirty="0" smtClean="0">
                <a:hlinkClick r:id="rId2"/>
              </a:rPr>
              <a:t>imh.org.rs/wp-content/uploads/2020/03/COVID-19-kako-razgovarati-sa-decom.pdf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Како </a:t>
            </a:r>
            <a:r>
              <a:rPr lang="ru-RU" dirty="0"/>
              <a:t>разговарати са дететом о пандемији новог корона вируса (COVID-19</a:t>
            </a:r>
            <a:r>
              <a:rPr lang="ru-RU" dirty="0" smtClean="0"/>
              <a:t>), </a:t>
            </a:r>
            <a:r>
              <a:rPr lang="ru-RU" dirty="0">
                <a:hlinkClick r:id="rId3"/>
              </a:rPr>
              <a:t>https://</a:t>
            </a:r>
            <a:r>
              <a:rPr lang="ru-RU" dirty="0" smtClean="0">
                <a:hlinkClick r:id="rId3"/>
              </a:rPr>
              <a:t>www.unicef.org/serbia/medija-centar/vesti/kako-razgovarati-sa-detetom-o-pandemiji-novog-korona-virusa-covid-19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Kliman</a:t>
            </a:r>
            <a:r>
              <a:rPr lang="ru-RU" dirty="0"/>
              <a:t>, G. My Pandemic Story – A Guided Activity Workbook..., </a:t>
            </a:r>
            <a:r>
              <a:rPr lang="ru-RU" dirty="0" smtClean="0"/>
              <a:t> </a:t>
            </a:r>
            <a:r>
              <a:rPr lang="ru-RU" dirty="0">
                <a:hlinkClick r:id="rId4"/>
              </a:rPr>
              <a:t>http://</a:t>
            </a:r>
            <a:r>
              <a:rPr lang="ru-RU" dirty="0" smtClean="0">
                <a:hlinkClick r:id="rId4"/>
              </a:rPr>
              <a:t>www.childrenspsychologicalhealthcenter.org/wp-content/uploads/2014/11/Mypandemicstory-8.3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Ловринчевић</a:t>
            </a:r>
            <a:r>
              <a:rPr lang="ru-RU" dirty="0"/>
              <a:t>, Н.: Како разговарати с децом о вирусу корона? </a:t>
            </a:r>
            <a:r>
              <a:rPr lang="ru-RU" dirty="0" smtClean="0"/>
              <a:t> </a:t>
            </a:r>
            <a:r>
              <a:rPr lang="ru-RU" dirty="0">
                <a:hlinkClick r:id="rId5"/>
              </a:rPr>
              <a:t>https://</a:t>
            </a:r>
            <a:r>
              <a:rPr lang="ru-RU" dirty="0" smtClean="0">
                <a:hlinkClick r:id="rId5"/>
              </a:rPr>
              <a:t>kreativnicentar.rs/include/data/docs0773.pdf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Молина </a:t>
            </a:r>
            <a:r>
              <a:rPr lang="ru-RU" dirty="0"/>
              <a:t>Круз, М.: Зовем се КОРОНА ВИРУС, </a:t>
            </a:r>
            <a:r>
              <a:rPr lang="ru-RU" dirty="0" smtClean="0"/>
              <a:t>  </a:t>
            </a:r>
            <a:r>
              <a:rPr lang="ru-RU" dirty="0">
                <a:hlinkClick r:id="rId6"/>
              </a:rPr>
              <a:t>https://</a:t>
            </a:r>
            <a:r>
              <a:rPr lang="ru-RU" dirty="0" smtClean="0">
                <a:hlinkClick r:id="rId6"/>
              </a:rPr>
              <a:t>medf.kg.ac.rs/oglasna_tabla/Brosura-za-decu-COVID.pdf</a:t>
            </a:r>
            <a:endParaRPr lang="ru-RU" dirty="0" smtClean="0"/>
          </a:p>
          <a:p>
            <a:endParaRPr lang="ru-RU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927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105" y="836712"/>
            <a:ext cx="7920880" cy="519941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sz="6600" dirty="0" smtClean="0">
                <a:solidFill>
                  <a:schemeClr val="accent1">
                    <a:lumMod val="75000"/>
                  </a:schemeClr>
                </a:solidFill>
              </a:rPr>
              <a:t>У здрављу  </a:t>
            </a:r>
          </a:p>
          <a:p>
            <a:pPr marL="0" indent="0">
              <a:buNone/>
            </a:pPr>
            <a:r>
              <a:rPr lang="sr-Cyrl-RS" sz="6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Cyrl-RS" sz="6600" dirty="0" smtClean="0">
                <a:solidFill>
                  <a:schemeClr val="accent1">
                    <a:lumMod val="75000"/>
                  </a:schemeClr>
                </a:solidFill>
              </a:rPr>
              <a:t>        читали</a:t>
            </a:r>
            <a:endParaRPr lang="sr-Cyrl-RS" sz="6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sz="6600" dirty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sr-Cyrl-RS" sz="6600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sr-Cyrl-RS" sz="6600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r-Cyrl-RS" sz="6600" dirty="0" smtClean="0">
                <a:solidFill>
                  <a:schemeClr val="accent1">
                    <a:lumMod val="75000"/>
                  </a:schemeClr>
                </a:solidFill>
              </a:rPr>
              <a:t>              </a:t>
            </a:r>
          </a:p>
          <a:p>
            <a:pPr marL="0" indent="0">
              <a:buNone/>
            </a:pPr>
            <a:r>
              <a:rPr lang="sr-Cyrl-RS" sz="6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Cyrl-RS" sz="6600" dirty="0" smtClean="0">
                <a:solidFill>
                  <a:schemeClr val="accent1">
                    <a:lumMod val="75000"/>
                  </a:schemeClr>
                </a:solidFill>
              </a:rPr>
              <a:t>          разговарали!</a:t>
            </a:r>
          </a:p>
          <a:p>
            <a:pPr marL="0" indent="0">
              <a:buNone/>
            </a:pPr>
            <a:r>
              <a:rPr lang="sr-Cyrl-RS" sz="4000" b="1" dirty="0">
                <a:solidFill>
                  <a:schemeClr val="tx2"/>
                </a:solidFill>
              </a:rPr>
              <a:t> </a:t>
            </a:r>
            <a:r>
              <a:rPr lang="sr-Cyrl-RS" sz="4000" b="1" dirty="0" smtClean="0">
                <a:solidFill>
                  <a:schemeClr val="tx2"/>
                </a:solidFill>
              </a:rPr>
              <a:t>                    </a:t>
            </a:r>
            <a:endParaRPr lang="hr-HR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08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0" dirty="0" smtClean="0"/>
              <a:t>Садржај:</a:t>
            </a:r>
            <a:endParaRPr lang="hr-HR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467600" cy="456895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значење </a:t>
            </a:r>
            <a:r>
              <a:rPr lang="ru-RU" sz="2800" dirty="0">
                <a:solidFill>
                  <a:schemeClr val="tx1"/>
                </a:solidFill>
              </a:rPr>
              <a:t>које приписујемо </a:t>
            </a:r>
            <a:r>
              <a:rPr lang="ru-RU" sz="2800" dirty="0" smtClean="0">
                <a:solidFill>
                  <a:schemeClr val="tx1"/>
                </a:solidFill>
              </a:rPr>
              <a:t>догађајима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мех</a:t>
            </a:r>
            <a:r>
              <a:rPr lang="sr-Latn-CS" sz="2800" dirty="0" smtClean="0">
                <a:solidFill>
                  <a:schemeClr val="tx1"/>
                </a:solidFill>
              </a:rPr>
              <a:t>a</a:t>
            </a:r>
            <a:r>
              <a:rPr lang="ru-RU" sz="2800" dirty="0" smtClean="0">
                <a:solidFill>
                  <a:schemeClr val="tx1"/>
                </a:solidFill>
              </a:rPr>
              <a:t>низми </a:t>
            </a:r>
            <a:r>
              <a:rPr lang="ru-RU" sz="2800" dirty="0">
                <a:solidFill>
                  <a:schemeClr val="tx1"/>
                </a:solidFill>
              </a:rPr>
              <a:t>превладавања 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предуслови </a:t>
            </a:r>
            <a:r>
              <a:rPr lang="ru-RU" sz="2800" dirty="0">
                <a:solidFill>
                  <a:schemeClr val="tx1"/>
                </a:solidFill>
              </a:rPr>
              <a:t>за разговор са </a:t>
            </a:r>
            <a:r>
              <a:rPr lang="ru-RU" sz="2800" dirty="0" smtClean="0">
                <a:solidFill>
                  <a:schemeClr val="tx1"/>
                </a:solidFill>
              </a:rPr>
              <a:t>децом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како </a:t>
            </a:r>
            <a:r>
              <a:rPr lang="ru-RU" sz="2800" dirty="0">
                <a:solidFill>
                  <a:schemeClr val="tx1"/>
                </a:solidFill>
              </a:rPr>
              <a:t>преносити деци информације о </a:t>
            </a:r>
            <a:r>
              <a:rPr lang="ru-RU" sz="2800" dirty="0" smtClean="0">
                <a:solidFill>
                  <a:schemeClr val="tx1"/>
                </a:solidFill>
              </a:rPr>
              <a:t>К</a:t>
            </a:r>
            <a:r>
              <a:rPr lang="sr-Cyrl-RS" sz="2800" dirty="0" smtClean="0">
                <a:solidFill>
                  <a:schemeClr val="tx1"/>
                </a:solidFill>
              </a:rPr>
              <a:t>ОВИД</a:t>
            </a:r>
            <a:r>
              <a:rPr lang="ru-RU" sz="2800" dirty="0" smtClean="0">
                <a:solidFill>
                  <a:schemeClr val="tx1"/>
                </a:solidFill>
              </a:rPr>
              <a:t> 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колико </a:t>
            </a:r>
            <a:r>
              <a:rPr lang="ru-RU" sz="2800" dirty="0">
                <a:solidFill>
                  <a:schemeClr val="tx1"/>
                </a:solidFill>
              </a:rPr>
              <a:t>информација о </a:t>
            </a:r>
            <a:r>
              <a:rPr lang="ru-RU" sz="2800" dirty="0" smtClean="0">
                <a:solidFill>
                  <a:schemeClr val="tx1"/>
                </a:solidFill>
              </a:rPr>
              <a:t>КОВИД </a:t>
            </a:r>
            <a:r>
              <a:rPr lang="ru-RU" sz="2800" dirty="0">
                <a:solidFill>
                  <a:schemeClr val="tx1"/>
                </a:solidFill>
              </a:rPr>
              <a:t>19 преносити </a:t>
            </a:r>
            <a:r>
              <a:rPr lang="ru-RU" sz="2800" dirty="0" smtClean="0">
                <a:solidFill>
                  <a:schemeClr val="tx1"/>
                </a:solidFill>
              </a:rPr>
              <a:t>деци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уместо закључка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важни линкови, бројеви телефона</a:t>
            </a:r>
            <a:endParaRPr lang="hr-H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8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903000"/>
          </a:xfrm>
        </p:spPr>
        <p:txBody>
          <a:bodyPr>
            <a:normAutofit/>
          </a:bodyPr>
          <a:lstStyle/>
          <a:p>
            <a:pPr algn="ctr"/>
            <a:r>
              <a:rPr lang="sr-Cyrl-RS" b="1" dirty="0" smtClean="0">
                <a:solidFill>
                  <a:srgbClr val="FF0000"/>
                </a:solidFill>
              </a:rPr>
              <a:t>ЗАШТО</a:t>
            </a:r>
            <a:r>
              <a:rPr lang="sr-Latn-CS" b="1" dirty="0" smtClean="0">
                <a:solidFill>
                  <a:srgbClr val="FF0000"/>
                </a:solidFill>
              </a:rPr>
              <a:t> </a:t>
            </a:r>
            <a:r>
              <a:rPr lang="sr-Cyrl-RS" b="1" dirty="0" smtClean="0">
                <a:solidFill>
                  <a:srgbClr val="FF0000"/>
                </a:solidFill>
              </a:rPr>
              <a:t>се дешава да...?</a:t>
            </a:r>
            <a:endParaRPr lang="hr-HR" sz="1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7081980" cy="4351337"/>
          </a:xfrm>
        </p:spPr>
        <p:txBody>
          <a:bodyPr>
            <a:normAutofit fontScale="92500"/>
          </a:bodyPr>
          <a:lstStyle/>
          <a:p>
            <a:r>
              <a:rPr lang="ru-RU" sz="3000" dirty="0" smtClean="0">
                <a:solidFill>
                  <a:schemeClr val="tx1"/>
                </a:solidFill>
              </a:rPr>
              <a:t>На </a:t>
            </a:r>
            <a:r>
              <a:rPr lang="ru-RU" sz="3000" dirty="0">
                <a:solidFill>
                  <a:schemeClr val="tx1"/>
                </a:solidFill>
              </a:rPr>
              <a:t>исте догађаје </a:t>
            </a:r>
            <a:r>
              <a:rPr lang="ru-RU" sz="3000" dirty="0" smtClean="0">
                <a:solidFill>
                  <a:schemeClr val="tx1"/>
                </a:solidFill>
              </a:rPr>
              <a:t>различити људи  могу сасвим различито да реагују.</a:t>
            </a:r>
            <a:endParaRPr lang="ru-RU" sz="3000" dirty="0">
              <a:solidFill>
                <a:schemeClr val="tx1"/>
              </a:solidFill>
            </a:endParaRPr>
          </a:p>
          <a:p>
            <a:r>
              <a:rPr lang="ru-RU" sz="3000" dirty="0" smtClean="0">
                <a:solidFill>
                  <a:schemeClr val="tx1"/>
                </a:solidFill>
              </a:rPr>
              <a:t>Исти људи у </a:t>
            </a:r>
            <a:r>
              <a:rPr lang="ru-RU" sz="3000" dirty="0">
                <a:solidFill>
                  <a:schemeClr val="tx1"/>
                </a:solidFill>
              </a:rPr>
              <a:t>различитим периодима </a:t>
            </a:r>
            <a:r>
              <a:rPr lang="sr-Cyrl-RS" sz="3000" dirty="0" smtClean="0">
                <a:solidFill>
                  <a:schemeClr val="tx1"/>
                </a:solidFill>
              </a:rPr>
              <a:t>и околностима </a:t>
            </a:r>
            <a:r>
              <a:rPr lang="ru-RU" sz="3000" dirty="0" smtClean="0">
                <a:solidFill>
                  <a:schemeClr val="tx1"/>
                </a:solidFill>
              </a:rPr>
              <a:t>свог </a:t>
            </a:r>
            <a:r>
              <a:rPr lang="ru-RU" sz="3000" dirty="0">
                <a:solidFill>
                  <a:schemeClr val="tx1"/>
                </a:solidFill>
              </a:rPr>
              <a:t>живота </a:t>
            </a:r>
            <a:r>
              <a:rPr lang="ru-RU" sz="3000" dirty="0" smtClean="0">
                <a:solidFill>
                  <a:schemeClr val="tx1"/>
                </a:solidFill>
              </a:rPr>
              <a:t>могу </a:t>
            </a:r>
            <a:r>
              <a:rPr lang="ru-RU" sz="3000" dirty="0">
                <a:solidFill>
                  <a:schemeClr val="tx1"/>
                </a:solidFill>
              </a:rPr>
              <a:t>различито реаговати на исте животне догађаје. </a:t>
            </a:r>
            <a:endParaRPr lang="ru-RU" sz="3000" dirty="0" smtClean="0">
              <a:solidFill>
                <a:schemeClr val="tx1"/>
              </a:solidFill>
            </a:endParaRPr>
          </a:p>
          <a:p>
            <a:r>
              <a:rPr lang="ru-RU" sz="3900" b="1" dirty="0">
                <a:solidFill>
                  <a:srgbClr val="FF0000"/>
                </a:solidFill>
              </a:rPr>
              <a:t>Зато што ми приписујемо значење том догађају!</a:t>
            </a:r>
          </a:p>
          <a:p>
            <a:endParaRPr lang="sr-Latn-RS" sz="3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6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263040"/>
          </a:xfrm>
        </p:spPr>
        <p:txBody>
          <a:bodyPr>
            <a:normAutofit/>
          </a:bodyPr>
          <a:lstStyle/>
          <a:p>
            <a:r>
              <a:rPr lang="sr-Cyrl-RS" sz="3600" b="1" dirty="0" smtClean="0"/>
              <a:t>Процена претње животних догађаја</a:t>
            </a:r>
            <a:endParaRPr lang="hr-H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2060848"/>
            <a:ext cx="6446520" cy="4119290"/>
          </a:xfrm>
        </p:spPr>
        <p:txBody>
          <a:bodyPr>
            <a:noAutofit/>
          </a:bodyPr>
          <a:lstStyle/>
          <a:p>
            <a:r>
              <a:rPr lang="sr-Cyrl-RS" sz="2400" dirty="0" smtClean="0">
                <a:solidFill>
                  <a:schemeClr val="tx1"/>
                </a:solidFill>
              </a:rPr>
              <a:t>Зависи од:</a:t>
            </a:r>
            <a:endParaRPr lang="sr-Cyrl-RS" sz="24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r-Cyrl-RS" sz="2400" dirty="0" smtClean="0">
                <a:solidFill>
                  <a:schemeClr val="tx1"/>
                </a:solidFill>
              </a:rPr>
              <a:t>склопа спољашњих околности,          јасноће ситуације</a:t>
            </a:r>
            <a:endParaRPr lang="sr-Cyrl-RS" sz="24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r-Cyrl-RS" sz="2400" dirty="0" smtClean="0">
                <a:solidFill>
                  <a:schemeClr val="tx1"/>
                </a:solidFill>
              </a:rPr>
              <a:t>одређених особина личности:</a:t>
            </a:r>
            <a:r>
              <a:rPr lang="sr-Latn-R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претходног искуства, очекивања,  ставова, самопоуздања, анксиозности,       локуса контроле</a:t>
            </a:r>
          </a:p>
        </p:txBody>
      </p:sp>
    </p:spTree>
    <p:extLst>
      <p:ext uri="{BB962C8B-B14F-4D97-AF65-F5344CB8AC3E}">
        <p14:creationId xmlns:p14="http://schemas.microsoft.com/office/powerpoint/2010/main" val="1774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830992"/>
          </a:xfrm>
        </p:spPr>
        <p:txBody>
          <a:bodyPr>
            <a:noAutofit/>
          </a:bodyPr>
          <a:lstStyle/>
          <a:p>
            <a:pPr algn="ctr"/>
            <a:r>
              <a:rPr lang="sr-Cyrl-RS" sz="3200" b="1" dirty="0" smtClean="0">
                <a:latin typeface="+mn-lt"/>
              </a:rPr>
              <a:t>Механизми превладавања</a:t>
            </a:r>
            <a:endParaRPr lang="hr-HR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3200" dirty="0" smtClean="0">
                <a:solidFill>
                  <a:schemeClr val="tx1"/>
                </a:solidFill>
              </a:rPr>
              <a:t>Превладавање усмерено на:</a:t>
            </a:r>
            <a:endParaRPr lang="sr-Latn-CS" sz="3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</a:rPr>
              <a:t>процену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</a:rPr>
              <a:t>проблем</a:t>
            </a:r>
            <a:endParaRPr lang="ru-RU" sz="32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</a:rPr>
              <a:t>емоције</a:t>
            </a:r>
          </a:p>
          <a:p>
            <a:pPr marL="0" indent="0">
              <a:buNone/>
            </a:pPr>
            <a:endParaRPr lang="ru-RU" sz="3000" b="1" dirty="0" smtClean="0"/>
          </a:p>
          <a:p>
            <a:pPr marL="0" indent="0">
              <a:buNone/>
            </a:pPr>
            <a:endParaRPr lang="ru-RU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253143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340768"/>
          </a:xfrm>
        </p:spPr>
        <p:txBody>
          <a:bodyPr>
            <a:noAutofit/>
          </a:bodyPr>
          <a:lstStyle/>
          <a:p>
            <a:r>
              <a:rPr lang="ru-RU" b="1" dirty="0" smtClean="0"/>
              <a:t>Предуслови за разговор са </a:t>
            </a:r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ru-RU" b="1" dirty="0" smtClean="0"/>
              <a:t>децом</a:t>
            </a:r>
            <a:endParaRPr lang="hr-H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r-Cyrl-RS" sz="3600" b="1" dirty="0" smtClean="0">
              <a:solidFill>
                <a:schemeClr val="tx1"/>
              </a:solidFill>
            </a:endParaRPr>
          </a:p>
          <a:p>
            <a:r>
              <a:rPr lang="sr-Cyrl-RS" sz="3600" dirty="0" smtClean="0">
                <a:solidFill>
                  <a:schemeClr val="tx1"/>
                </a:solidFill>
              </a:rPr>
              <a:t>Смиреност</a:t>
            </a:r>
          </a:p>
          <a:p>
            <a:r>
              <a:rPr lang="sr-Cyrl-RS" sz="3600" dirty="0" smtClean="0">
                <a:solidFill>
                  <a:schemeClr val="tx1"/>
                </a:solidFill>
              </a:rPr>
              <a:t>Информисаност</a:t>
            </a:r>
            <a:endParaRPr lang="sr-Latn-CS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Latn-CS" sz="3900" b="1" dirty="0"/>
          </a:p>
          <a:p>
            <a:pPr marL="0" indent="0" algn="ctr">
              <a:buNone/>
            </a:pPr>
            <a:endParaRPr lang="sr-Latn-CS" sz="2800" b="1" dirty="0"/>
          </a:p>
          <a:p>
            <a:pPr marL="0" indent="0">
              <a:buNone/>
            </a:pPr>
            <a:r>
              <a:rPr lang="sr-Latn-CS" sz="4400" b="1" dirty="0" smtClean="0"/>
              <a:t>           </a:t>
            </a:r>
            <a:endParaRPr lang="hr-HR" sz="44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325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116632"/>
            <a:ext cx="7269480" cy="136815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Како преносити информације о болести КОВИД-19 ?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2132856"/>
            <a:ext cx="6446520" cy="40472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solidFill>
                  <a:schemeClr val="tx1"/>
                </a:solidFill>
              </a:rPr>
              <a:t>Механизми  превладавања усмерени на процену:</a:t>
            </a:r>
          </a:p>
          <a:p>
            <a:pPr marL="0" indent="0">
              <a:buNone/>
            </a:pPr>
            <a:r>
              <a:rPr lang="sr-Latn-CS" sz="3000" dirty="0" smtClean="0">
                <a:solidFill>
                  <a:schemeClr val="tx1"/>
                </a:solidFill>
              </a:rPr>
              <a:t>    -</a:t>
            </a:r>
            <a:r>
              <a:rPr lang="ru-RU" sz="3000" dirty="0" smtClean="0">
                <a:solidFill>
                  <a:schemeClr val="tx1"/>
                </a:solidFill>
              </a:rPr>
              <a:t>Не </a:t>
            </a:r>
            <a:r>
              <a:rPr lang="ru-RU" sz="3000" dirty="0">
                <a:solidFill>
                  <a:schemeClr val="tx1"/>
                </a:solidFill>
              </a:rPr>
              <a:t>избегавајте разговор на ову </a:t>
            </a:r>
            <a:r>
              <a:rPr lang="ru-RU" sz="3000" dirty="0" smtClean="0">
                <a:solidFill>
                  <a:schemeClr val="tx1"/>
                </a:solidFill>
              </a:rPr>
              <a:t>тему.</a:t>
            </a:r>
          </a:p>
          <a:p>
            <a:pPr marL="0" indent="0">
              <a:buNone/>
            </a:pPr>
            <a:r>
              <a:rPr lang="sr-Latn-CS" sz="3000" dirty="0" smtClean="0">
                <a:solidFill>
                  <a:schemeClr val="tx1"/>
                </a:solidFill>
              </a:rPr>
              <a:t>    -</a:t>
            </a:r>
            <a:r>
              <a:rPr lang="ru-RU" sz="3000" dirty="0" smtClean="0">
                <a:solidFill>
                  <a:schemeClr val="tx1"/>
                </a:solidFill>
              </a:rPr>
              <a:t>Иницирајте разговор.</a:t>
            </a:r>
            <a:endParaRPr lang="sr-Cyrl-RS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CS" sz="3000" dirty="0" smtClean="0">
                <a:solidFill>
                  <a:schemeClr val="tx1"/>
                </a:solidFill>
              </a:rPr>
              <a:t>    -</a:t>
            </a:r>
            <a:r>
              <a:rPr lang="ru-RU" sz="3000" dirty="0" smtClean="0">
                <a:solidFill>
                  <a:schemeClr val="tx1"/>
                </a:solidFill>
              </a:rPr>
              <a:t>Откријте </a:t>
            </a:r>
            <a:r>
              <a:rPr lang="ru-RU" sz="3000" dirty="0">
                <a:solidFill>
                  <a:schemeClr val="tx1"/>
                </a:solidFill>
              </a:rPr>
              <a:t>колико је дете већ упознато са </a:t>
            </a:r>
            <a:r>
              <a:rPr lang="ru-RU" sz="3000" dirty="0" smtClean="0">
                <a:solidFill>
                  <a:schemeClr val="tx1"/>
                </a:solidFill>
              </a:rPr>
              <a:t>темом.</a:t>
            </a:r>
            <a:endParaRPr lang="hr-HR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9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-171400"/>
            <a:ext cx="7269480" cy="1296144"/>
          </a:xfrm>
        </p:spPr>
        <p:txBody>
          <a:bodyPr>
            <a:noAutofit/>
          </a:bodyPr>
          <a:lstStyle/>
          <a:p>
            <a:r>
              <a:rPr lang="ru-RU" sz="3200" dirty="0"/>
              <a:t>Како преносити информације о болести КОВИД-19 ?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solidFill>
                  <a:schemeClr val="tx1"/>
                </a:solidFill>
              </a:rPr>
              <a:t>Механизми превладавања               усмерени на проблем:</a:t>
            </a:r>
          </a:p>
          <a:p>
            <a:endParaRPr lang="ru-RU" sz="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CS" sz="2600" dirty="0" smtClean="0">
                <a:solidFill>
                  <a:schemeClr val="tx1"/>
                </a:solidFill>
              </a:rPr>
              <a:t>     -</a:t>
            </a:r>
            <a:r>
              <a:rPr lang="sr-Cyrl-RS" sz="2600" dirty="0" smtClean="0">
                <a:solidFill>
                  <a:schemeClr val="tx1"/>
                </a:solidFill>
              </a:rPr>
              <a:t>Не претрпавајте </a:t>
            </a:r>
            <a:r>
              <a:rPr lang="sr-Cyrl-RS" sz="2600" dirty="0">
                <a:solidFill>
                  <a:schemeClr val="tx1"/>
                </a:solidFill>
              </a:rPr>
              <a:t>децу </a:t>
            </a:r>
            <a:r>
              <a:rPr lang="sr-Cyrl-RS" sz="2600" dirty="0" smtClean="0">
                <a:solidFill>
                  <a:schemeClr val="tx1"/>
                </a:solidFill>
              </a:rPr>
              <a:t>информацијама.</a:t>
            </a:r>
          </a:p>
          <a:p>
            <a:pPr marL="0" indent="0">
              <a:buNone/>
            </a:pPr>
            <a:r>
              <a:rPr lang="sr-Latn-CS" sz="2600" dirty="0" smtClean="0">
                <a:solidFill>
                  <a:schemeClr val="tx1"/>
                </a:solidFill>
              </a:rPr>
              <a:t>      -</a:t>
            </a:r>
            <a:r>
              <a:rPr lang="ru-RU" sz="2600" dirty="0" smtClean="0">
                <a:solidFill>
                  <a:schemeClr val="tx1"/>
                </a:solidFill>
              </a:rPr>
              <a:t>Немојте </a:t>
            </a:r>
            <a:r>
              <a:rPr lang="ru-RU" sz="2600" dirty="0">
                <a:solidFill>
                  <a:schemeClr val="tx1"/>
                </a:solidFill>
              </a:rPr>
              <a:t>децу лагати, али ни претерано </a:t>
            </a:r>
            <a:r>
              <a:rPr lang="ru-RU" sz="2600" dirty="0" smtClean="0">
                <a:solidFill>
                  <a:schemeClr val="tx1"/>
                </a:solidFill>
              </a:rPr>
              <a:t>паничити</a:t>
            </a:r>
            <a:r>
              <a:rPr lang="ru-RU" sz="2600" dirty="0">
                <a:solidFill>
                  <a:schemeClr val="tx1"/>
                </a:solidFill>
              </a:rPr>
              <a:t>. </a:t>
            </a:r>
            <a:endParaRPr lang="ru-RU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CS" sz="2600" dirty="0" smtClean="0">
                <a:solidFill>
                  <a:schemeClr val="tx1"/>
                </a:solidFill>
              </a:rPr>
              <a:t>      -</a:t>
            </a:r>
            <a:r>
              <a:rPr lang="ru-RU" sz="2600" dirty="0" smtClean="0">
                <a:solidFill>
                  <a:schemeClr val="tx1"/>
                </a:solidFill>
              </a:rPr>
              <a:t>Дозволите </a:t>
            </a:r>
            <a:r>
              <a:rPr lang="ru-RU" sz="2600" dirty="0">
                <a:solidFill>
                  <a:schemeClr val="tx1"/>
                </a:solidFill>
              </a:rPr>
              <a:t>деци и подстакните их да питају све што желе</a:t>
            </a:r>
            <a:r>
              <a:rPr lang="ru-RU" sz="26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sr-Latn-CS" sz="2600" dirty="0" smtClean="0">
                <a:solidFill>
                  <a:schemeClr val="tx1"/>
                </a:solidFill>
              </a:rPr>
              <a:t>      -</a:t>
            </a:r>
            <a:r>
              <a:rPr lang="ru-RU" sz="2600" dirty="0" smtClean="0">
                <a:solidFill>
                  <a:schemeClr val="tx1"/>
                </a:solidFill>
              </a:rPr>
              <a:t>Објасните </a:t>
            </a:r>
            <a:r>
              <a:rPr lang="ru-RU" sz="2600" dirty="0">
                <a:solidFill>
                  <a:schemeClr val="tx1"/>
                </a:solidFill>
              </a:rPr>
              <a:t>детету важност праћења поузданих информација. </a:t>
            </a:r>
            <a:endParaRPr lang="ru-RU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-243408"/>
            <a:ext cx="7269480" cy="1296144"/>
          </a:xfrm>
        </p:spPr>
        <p:txBody>
          <a:bodyPr>
            <a:noAutofit/>
          </a:bodyPr>
          <a:lstStyle/>
          <a:p>
            <a:r>
              <a:rPr lang="ru-RU" sz="3200" dirty="0"/>
              <a:t>Како преносити информације о болести КОВИД-19 ?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3000" b="1" dirty="0" smtClean="0">
                <a:solidFill>
                  <a:schemeClr val="tx1"/>
                </a:solidFill>
              </a:rPr>
              <a:t>Механизми  превладавања                  усмерени на проблем:</a:t>
            </a:r>
          </a:p>
          <a:p>
            <a:pPr marL="0" indent="0">
              <a:buNone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CS" sz="2800" dirty="0">
                <a:solidFill>
                  <a:schemeClr val="tx1"/>
                </a:solidFill>
              </a:rPr>
              <a:t> </a:t>
            </a:r>
            <a:r>
              <a:rPr lang="sr-Latn-CS" sz="2800" dirty="0" smtClean="0">
                <a:solidFill>
                  <a:schemeClr val="tx1"/>
                </a:solidFill>
              </a:rPr>
              <a:t>     -</a:t>
            </a:r>
            <a:r>
              <a:rPr lang="ru-RU" sz="2800" dirty="0" smtClean="0">
                <a:solidFill>
                  <a:schemeClr val="tx1"/>
                </a:solidFill>
              </a:rPr>
              <a:t>Разговарајте </a:t>
            </a:r>
            <a:r>
              <a:rPr lang="ru-RU" sz="2800" dirty="0">
                <a:solidFill>
                  <a:schemeClr val="tx1"/>
                </a:solidFill>
              </a:rPr>
              <a:t>са дететом о томе шта оно само </a:t>
            </a:r>
            <a:r>
              <a:rPr lang="ru-RU" sz="2800" b="1" dirty="0">
                <a:solidFill>
                  <a:schemeClr val="tx1"/>
                </a:solidFill>
              </a:rPr>
              <a:t>треба</a:t>
            </a:r>
            <a:r>
              <a:rPr lang="ru-RU" sz="2800" dirty="0">
                <a:solidFill>
                  <a:schemeClr val="tx1"/>
                </a:solidFill>
              </a:rPr>
              <a:t> да предузме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endParaRPr lang="ru-RU" sz="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CS" sz="2800" dirty="0" smtClean="0">
                <a:solidFill>
                  <a:schemeClr val="tx1"/>
                </a:solidFill>
              </a:rPr>
              <a:t>      -</a:t>
            </a:r>
            <a:r>
              <a:rPr lang="ru-RU" sz="2800" dirty="0" smtClean="0">
                <a:solidFill>
                  <a:schemeClr val="tx1"/>
                </a:solidFill>
              </a:rPr>
              <a:t>Разговарајте </a:t>
            </a:r>
            <a:r>
              <a:rPr lang="ru-RU" sz="2800" dirty="0">
                <a:solidFill>
                  <a:schemeClr val="tx1"/>
                </a:solidFill>
              </a:rPr>
              <a:t>са дететом о томе шта још оно </a:t>
            </a:r>
            <a:r>
              <a:rPr lang="ru-RU" sz="2800" dirty="0" smtClean="0">
                <a:solidFill>
                  <a:schemeClr val="tx1"/>
                </a:solidFill>
              </a:rPr>
              <a:t>само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може </a:t>
            </a:r>
            <a:r>
              <a:rPr lang="ru-RU" sz="2800" dirty="0">
                <a:solidFill>
                  <a:schemeClr val="tx1"/>
                </a:solidFill>
              </a:rPr>
              <a:t>да предузме. 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Latn-CS" sz="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CS" sz="800" dirty="0" smtClean="0">
                <a:solidFill>
                  <a:schemeClr val="tx1"/>
                </a:solidFill>
              </a:rPr>
              <a:t>                 -</a:t>
            </a:r>
            <a:r>
              <a:rPr lang="sr-Latn-CS" sz="2800" dirty="0" smtClean="0">
                <a:solidFill>
                  <a:schemeClr val="tx1"/>
                </a:solidFill>
              </a:rPr>
              <a:t>-K</a:t>
            </a:r>
            <a:r>
              <a:rPr lang="ru-RU" sz="2800" dirty="0" smtClean="0">
                <a:solidFill>
                  <a:schemeClr val="tx1"/>
                </a:solidFill>
              </a:rPr>
              <a:t>ористите </a:t>
            </a:r>
            <a:r>
              <a:rPr lang="ru-RU" sz="2800" dirty="0">
                <a:solidFill>
                  <a:schemeClr val="tx1"/>
                </a:solidFill>
              </a:rPr>
              <a:t>речник и објашњења </a:t>
            </a:r>
            <a:r>
              <a:rPr lang="ru-RU" sz="2800" dirty="0" smtClean="0">
                <a:solidFill>
                  <a:schemeClr val="tx1"/>
                </a:solidFill>
              </a:rPr>
              <a:t>примерене </a:t>
            </a:r>
            <a:r>
              <a:rPr lang="ru-RU" sz="2800" dirty="0">
                <a:solidFill>
                  <a:schemeClr val="tx1"/>
                </a:solidFill>
              </a:rPr>
              <a:t>узрасту детета. 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Latn-CS" sz="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CS" sz="800" dirty="0" smtClean="0">
                <a:solidFill>
                  <a:schemeClr val="tx1"/>
                </a:solidFill>
              </a:rPr>
              <a:t>                  -</a:t>
            </a:r>
            <a:r>
              <a:rPr lang="sr-Latn-CS" sz="2800" dirty="0" smtClean="0">
                <a:solidFill>
                  <a:schemeClr val="tx1"/>
                </a:solidFill>
              </a:rPr>
              <a:t>-</a:t>
            </a:r>
            <a:r>
              <a:rPr lang="sr-Cyrl-RS" sz="2800" dirty="0" smtClean="0">
                <a:solidFill>
                  <a:schemeClr val="tx1"/>
                </a:solidFill>
              </a:rPr>
              <a:t>Завршавање разговора </a:t>
            </a:r>
            <a:endParaRPr lang="hr-H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96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590</TotalTime>
  <Words>723</Words>
  <Application>Microsoft Office PowerPoint</Application>
  <PresentationFormat>On-screen Show (4:3)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Schoolbook</vt:lpstr>
      <vt:lpstr>Wingdings</vt:lpstr>
      <vt:lpstr>Wingdings 2</vt:lpstr>
      <vt:lpstr>View</vt:lpstr>
      <vt:lpstr>Како и колико информација  о болести КОВИД-19  преносити деци   </vt:lpstr>
      <vt:lpstr>Садржај:</vt:lpstr>
      <vt:lpstr>ЗАШТО се дешава да...?</vt:lpstr>
      <vt:lpstr>Процена претње животних догађаја</vt:lpstr>
      <vt:lpstr>Механизми превладавања</vt:lpstr>
      <vt:lpstr>Предуслови за разговор са  децом</vt:lpstr>
      <vt:lpstr>Како преносити информације о болести КОВИД-19 ?</vt:lpstr>
      <vt:lpstr>Како преносити информације о болести КОВИД-19 ?</vt:lpstr>
      <vt:lpstr>Како преносити информације о болести КОВИД-19 ?</vt:lpstr>
      <vt:lpstr>Како преносити информације о болести КОВИД-19 ?</vt:lpstr>
      <vt:lpstr>Колико информација о болести ковид 19 преносити  деци?</vt:lpstr>
      <vt:lpstr>PowerPoint Presentation</vt:lpstr>
      <vt:lpstr>Информације у вези са КОВИД-19</vt:lpstr>
      <vt:lpstr>Информације у вези са КОВИД-19</vt:lpstr>
      <vt:lpstr>Бројеви телефона за психосоцијалну подршку</vt:lpstr>
      <vt:lpstr>Корисни материјали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 и колико информација  о болести Ковид 19  преносити деци</dc:title>
  <dc:creator>Biljana</dc:creator>
  <cp:lastModifiedBy>Windows User</cp:lastModifiedBy>
  <cp:revision>38</cp:revision>
  <dcterms:created xsi:type="dcterms:W3CDTF">2020-04-20T20:02:37Z</dcterms:created>
  <dcterms:modified xsi:type="dcterms:W3CDTF">2020-05-03T06:19:28Z</dcterms:modified>
</cp:coreProperties>
</file>