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omments/comment8.xml" ContentType="application/vnd.openxmlformats-officedocument.presentationml.comment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comments/comment5.xml" ContentType="application/vnd.openxmlformats-officedocument.presentationml.comments+xml"/>
  <Override PartName="/ppt/comments/comment6.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ppt/comments/comment4.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10.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omments/comment9.xml" ContentType="application/vnd.openxmlformats-officedocument.presentationml.comment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Override PartName="/ppt/comments/comment16.xml" ContentType="application/vnd.openxmlformats-officedocument.presentationml.comment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4"/>
  </p:notesMasterIdLst>
  <p:sldIdLst>
    <p:sldId id="256" r:id="rId2"/>
    <p:sldId id="288" r:id="rId3"/>
    <p:sldId id="257" r:id="rId4"/>
    <p:sldId id="278" r:id="rId5"/>
    <p:sldId id="259" r:id="rId6"/>
    <p:sldId id="258" r:id="rId7"/>
    <p:sldId id="268" r:id="rId8"/>
    <p:sldId id="279" r:id="rId9"/>
    <p:sldId id="280" r:id="rId10"/>
    <p:sldId id="281" r:id="rId11"/>
    <p:sldId id="271" r:id="rId12"/>
    <p:sldId id="272" r:id="rId13"/>
    <p:sldId id="282" r:id="rId14"/>
    <p:sldId id="287" r:id="rId15"/>
    <p:sldId id="273" r:id="rId16"/>
    <p:sldId id="274" r:id="rId17"/>
    <p:sldId id="275" r:id="rId18"/>
    <p:sldId id="284" r:id="rId19"/>
    <p:sldId id="277" r:id="rId20"/>
    <p:sldId id="264" r:id="rId21"/>
    <p:sldId id="286"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a Fesl" initials="DF" lastIdx="35" clrIdx="0">
    <p:extLst>
      <p:ext uri="{19B8F6BF-5375-455C-9EA6-DF929625EA0E}">
        <p15:presenceInfo xmlns="" xmlns:p15="http://schemas.microsoft.com/office/powerpoint/2012/main" userId="d2a07ef150e054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3253D-56D9-4C8F-9393-C8B50E53CCEF}" v="1420" dt="2020-03-25T22:11:49.719"/>
    <p1510:client id="{356CEA4C-9B89-4ADC-A346-ACB26B009499}" v="712" dt="2020-03-25T20:24:28.556"/>
    <p1510:client id="{3ACCD193-C4E8-4914-B428-299F328DBD90}" v="514" dt="2020-03-25T22:35:05.475"/>
    <p1510:client id="{724026FF-761A-4C8F-A0E2-4C50F01DFD7C}" v="66" dt="2020-03-26T22:46:40.586"/>
    <p1510:client id="{8239794D-1B4F-466E-A1EC-24FC0D30D248}" v="437" dt="2020-03-26T21:28:11.522"/>
    <p1510:client id="{BC42BD01-A40D-470A-BB5D-B25A586BFF97}" v="3336" dt="2020-03-26T21:36:43.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576" autoAdjust="0"/>
  </p:normalViewPr>
  <p:slideViewPr>
    <p:cSldViewPr snapToGrid="0">
      <p:cViewPr>
        <p:scale>
          <a:sx n="1" d="2"/>
          <a:sy n="1" d="2"/>
        </p:scale>
        <p:origin x="-1254" y="-5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6T13:41:48.743" idx="15">
    <p:pos x="10" y="10"/>
    <p:text>Dobar dan! Moje ime je Dina Bojić, diplomirani psiholog - master. Tema o kojoj ću danas govoriti je "Kako se izboriti sa dosadom", odnosno kako na konstruktivan način organizovati vreme kod kuće, tako da zadovoljimo sve naše potrebe. Ovom prilikom ćemo se kratko osvrnuti na Intelektualne i društvene potrebe. 
</p:text>
    <p:extLst>
      <p:ext uri="{C676402C-5697-4E1C-873F-D02D1690AC5C}">
        <p15:threadingInfo xmlns=""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3-25T14:29:51.952" idx="24">
    <p:pos x="10" y="10"/>
    <p:text>kako bismo uveče legli na spavanje i mirno zaspali, moramo u toku
dana potrošiti energiju – odnosno moramo biti fizički aktivni. Umesto odlaska u teretanu, na ples,
ili neki drugi sport, evo nekih načina na koji možemo biti fizički aktivni kod kuće:
</p:text>
  </p:cm>
  <p:cm authorId="1" dt="2020-03-25T14:30:28.155" idx="25">
    <p:pos x="106" y="106"/>
    <p:text>* Stavite slušalice (ili pustite muziku ukoliko ostalim ukućanima ne smeta) i igrajte po sobi – ovo
je fantastičan način da se pokrenete, a istovremeno poradite na plesnim pokretima
* Pristupite online treningu – ukoliko imate pristup internetu, potražite snimak treninga, joge,
osnovnih pokreta neke borilačke veštine
* Ukoliko biste da vežbate, a nemate pristup internetu, prisetite se svih vežbi koje ste radili na
fizičkom – trbušnjaci, sklekovi, čučnjevi… počnite sa 10 i povećavajte broj svakoga dana
* Pomozite sa čišćenjem kuće – niko ne voli da pere prozore i usisava, ali ukoliko ovo uparite sa
omiljenom muzikom ili audio-knjigom, možete se zabaviti i istovremeno pomoći po kući
* Ukoliko imate kućnog ljubimca, poigrajte se sa njim – psi i mačke imaju beskrajno mnogo
energije i sigurno će vam pomoći da potrošite nešto svoje
* Ukoliko imate mlađeg brata ili sestru – provedite vreme sa njima, izmislite neku novu igru ili ih
naučite nešto novo
</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3-26T07:51:35.910" idx="26">
    <p:pos x="10" y="10"/>
    <p:text>*Ukoliko osetite da ste pod stresom, crtajte, pustite laganu muziku, bojite, pišite ili jednostavno
odvojite par minuta i duboko dišite. Možete čak potražiti na internetu vežbe disanja, za koje je
pokazano da regulišu autonomni nervni sistem, snižavaju krvni pritisak i potpomažu opuštanje
tela.
</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3-26T09:07:08.282" idx="27">
    <p:pos x="10" y="10"/>
    <p:text>Verovatno jedna od najvažnijih potreba sada kada najveći deo dana provodimo u kući jeste –
socijalizacija. Veoma je važno da nastavimo da održavamo kontakte, vodeći pritom računa da
zaštitimo sebe i druge. Tehnologija nam omogućava da putem telefona, poruka, društvenih
mreža, blogova, foruma i čet soba ostanemo u kontaktu sa prijateljima, širom porodicom, pa čak i
da ostvarimo nove kontakte. Važno je i da se u okviru porodice neguju međuljudski odnosi i da se
organizuje vreme koje cela porodica može da provede zajedno.
* Igrajte društvene igre – monopol, riziko, kluedo
* Igrajte karte – pitajte starije da vam pokažu neke igre sa kartama koje su oni igrali – tač, „idi
pecaj“
* Igrajte asocijacije, kvizove, kaladont, potapanje brodova
* Uključite i starije u aktivnosti – pitajte ih da vam pokažu kako se radi nešto što nikada niste
probali – heklanje, štrikanje; pregledajte zajedno porodične albume
</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3-26T08:04:48.783" idx="32">
    <p:pos x="10" y="10"/>
    <p:text>Kada govorimo o intelektualnim potrebama, ne mislimo samo na učenje – učenje, praćenje
nastave i rađenje domaćih zadataka je samo jedan vid intelektualnog angažovanja. Mozak je
mišić, a svakom mišiću je potrebno vežbe kako bi ostao zdrav i jak. Ono što mozak razlikuje od
ostalih mišića jeste to da svakodnevno dobija informacije iz raznovrsnih izvora, putem svih način
čula, i celodnevno je uključen u obrađivanje te ogromne količine informacija koje dobija – bilo da
su to lica novih ljudi u autobusu, kafiću, dekor prostora u kom niste ranije bili, razni razgovori,
muzika, zvukovi ulice, škole, novi mirisi itd. Sve ove informacije koje mozak dobija za njega
predstavljaju stimulaciju – a sve dok je mozak stimulisan, on radi, angažovan je, zainteresovan,
aktivan, troši energiju – i nije mu dosadno.
Kada čitav dan, svaki dan, provodimo kod kuće, sa istim ljudima – naš mozak nema dovoljno
stimulacije da održi zainteresovanost – on nema potrebu da iznova i iznova obrađuje zvuke,
mirise, informacije iz naše dnevne sobe. Čak i ako čitav dan provedemo gledajući različite emisije
na TV-u, počećemo da se dosađujemo, jer su vizualne informacije samo jedan vid stimulacije koji
našem mozgu potreban. Mozgu je potrebno, pored raznovrsnog vizuelnog sadržaja, da čuje nove
zvukove, interesantne informacije, da oseti nove mirise, da telo bude aktivno, da ima interakciju
sa drugim ljudima, da proživi širok raspon emocija.
</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20-03-26T08:04:48.783" idx="29">
    <p:pos x="10" y="10"/>
    <p:text>Kada govorimo o intelektualnim potrebama, ne mislimo samo na učenje – učenje, praćenje
nastave i rađenje domaćih zadataka je samo jedan vid intelektualnog angažovanja. Mozak je
mišić, a svakom mišiću je potrebno vežbe kako bi ostao zdrav i jak. Ono što mozak razlikuje od
ostalih mišića jeste to da svakodnevno dobija informacije iz raznovrsnih izvora, putem svih način
čula, i celodnevno je uključen u obrađivanje te ogromne količine informacija koje dobija – bilo da
su to lica novih ljudi u autobusu, kafiću, dekor prostora u kom niste ranije bili, razni razgovori,
muzika, zvukovi ulice, škole, novi mirisi itd. Sve ove informacije koje mozak dobija za njega
predstavljaju stimulaciju – a sve dok je mozak stimulisan, on radi, angažovan je, zainteresovan,
aktivan, troši energiju – i nije mu dosadno.
Kada čitav dan, svaki dan, provodimo kod kuće, sa istim ljudima – naš mozak nema dovoljno
stimulacije da održi zainteresovanost – on nema potrebu da iznova i iznova obrađuje zvuke,
mirise, informacije iz naše dnevne sobe. Čak i ako čitav dan provedemo gledajući različite emisije
na TV-u, počećemo da se dosađujemo, jer su vizualne informacije samo jedan vid stimulacije koji
našem mozgu potreban. Mozgu je potrebno, pored raznovrsnog vizuelnog sadržaja, da čuje nove
zvukove, interesantne informacije, da oseti nove mirise, da telo bude aktivno, da ima interakciju
sa drugim ljudima, da proživi širok raspon emocija.
</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20-03-26T08:25:14.959" idx="10">
    <p:pos x="10" y="10"/>
    <p:text>Zato je sada naš zadatak, da mozgu obezbedimo sav taj sadržaj, koji, kada se krećemo u svetu i
među ljudima, nalazimo bez da o tome i razmišljamo. Kako to učiniti kod kuće? Lako! Tako što
ćemo izaći iz svoje zone komfora, probati nove stvari, makar nam se one činile dosadne na prvi
pogled, ili kao nešto što nikada ne bismo radili – najvažnije je zapamtiti da nije bitno šta radimo,
sve dok je nešto novo, i da nikada ne znamo šta ćemo dobiti iz neke nove stvari koje probamo –
možemo početi da crtamo, da bismo shvatili da nam se dopada baš da crtamo, ali nam se mnogo
sviđaju stripovi; ili, da iako nam kolač nije baš ispao kako treba i nismo tome naročito vični, nas
pravljenje kolača baš lepo opušta.
Evo nekih stvari koje možete probati kako biste stimulisali i motivisali svoj mozak:
* Čitajte knjige, slušajte muziku, pogledajte online predstavu, film ili koncert
* Slušajte audio knjige
* Naučite novi jezik – za ovo vam može poslužiti aplikacija Duolingo
* Igrajte igrice
S obzirom da se škola trenutno odvija putem televizije i da mnogo vremena providite gledajući u
ekran, na zaboravite da je važno i da u vaš dnevni raspored uključite i neke aktivnosti koje ne
podrazumevaju tehnologiju:
* Rešavajte ukrštenice, igrajte sudoku
* Slikajte, crtajte – ili, ukoliko mislite da niste vični crtanju, počnite sa precrtavanjem (ne
zaboravimo da je ključ probavati nove stvari, a naročito one za koje mislimo da ne „umemo“)
* Pišite – blog, kratke priče, skečeve, scenarije, predstave – šta god vam padne na pamet. Pitajte
nekog od ukućana da vam zada neku zanimljivu temu ili je smislite sami i pustite mašti na volju
* Promenite perspektivu – napravite razmeštaj u vašoj sobi
* Pregledajte svoje ormare, police, fioke – otarasite se stvari koje vam više ne trebaju
* Napravite svaštaru od starih slika, razglednica, koncertnih karata
* Kreativni projekti od papira – za ovo je potreban samo papir; oprobajte se u origamiju,
napravite zdrala kog možete okačiti u svoju sobu; pravite razglednice, 3D-razglednice, dekoracije
za sobu
* Napravite lutke od starih čarapa i organizujte malo kućno pozorište lutaka
* Naučite novu veštinu – žongliranje, poi, trikovi sa kartama, svirajte instrument
* Napravite kolač
</p:text>
    <p:extLst>
      <p:ext uri="{C676402C-5697-4E1C-873F-D02D1690AC5C}">
        <p15:threadingInfo xmlns="" xmlns:p15="http://schemas.microsoft.com/office/powerpoint/2012/main" timeZoneBias="4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20-03-25T14:13:50.847" idx="34">
    <p:pos x="10" y="10"/>
    <p:text>Mentalno zdravlje je veliki deo zdravlja – da bi osoba bila srećna, zadovoljna, da bi mogla da
napreduje i doprinese društvu i svetu, potrebno je mnogo više. Nega mentalnog
zdravlja znači svakodnevno zadovoljavanje, među ostalima, intelektualnih i društvenih potreba.  Ove potrebe, kroz svakodnevne aktivnosti, zadovoljamo ni ne
razmišljajući o njima – družimo se sa vršnjacima na odmorima, okupljanjima, u bioskopu, kafiću; radimo domaći,
projekte, pratimo nastavu, vodimo diskusije i rasprave.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25T13:56:50.445" idx="1">
    <p:pos x="10" y="10"/>
    <p:text>Kao što znamo, sada, u toku epidemije koronavirusa, kako bismo zaštitili sebe i druge, neophodno je da, pored pridržavanja ostalih pravila, ostanemo kod kuće.
</p:text>
    <p:extLst>
      <p:ext uri="{C676402C-5697-4E1C-873F-D02D1690AC5C}">
        <p15:threadingInfo xmlns=""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3-25T14:13:50.847" idx="2">
    <p:pos x="10" y="10"/>
    <p:text>Mentalno zdravlje je veliki deo zdravlja – da bi osoba bila srećna, zadovoljna, da bi mogla da
napreduje i doprinese društvu i svetu, potrebno je mnogo više. Nega mentalnog
zdravlja znači svakodnevno zadovoljavanje, među ostalima, intelektualnih i društvenih potreba.  Ove potrebe, kroz svakodnevne aktivnosti, zadovoljamo ni ne
razmišljajući o njima – družimo se sa vršnjacima na odmorima, okupljanjima, u bioskopu, kafiću; radimo domaći,
projekte, pratimo nastavu, vodimo diskusije i rasprave.
</p:text>
    <p:extLst>
      <p:ext uri="{C676402C-5697-4E1C-873F-D02D1690AC5C}">
        <p15:threadingInfo xmlns=""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3-25T14:14:29.331" idx="3">
    <p:pos x="7154" y="226"/>
    <p:text>Sada, kako bismo zaštitili sebe i druge, ostajemo kod kuće, i nalazimo se u situaciji da sve ove
potrebe moramo nekako zadovoljiti kod kuće, i to na pravi način – veoma je bitno konstruktivno
organizovati i na pravi način raspodeliti vreme. Previše bilo čega, pa i čitanja, gledanja televizije,
učenja, može lako odvesti u dosadu i stres, što želimo da izbegnemo. 
</p:text>
    <p:extLst>
      <p:ext uri="{C676402C-5697-4E1C-873F-D02D1690AC5C}">
        <p15:threadingInfo xmlns="" xmlns:p15="http://schemas.microsoft.com/office/powerpoint/2012/main" timeZoneBias="420"/>
      </p:ext>
    </p:extLst>
  </p:cm>
  <p:cm authorId="1" dt="2020-03-26T13:31:28.787" idx="13">
    <p:pos x="10" y="10"/>
    <p:text>Veoma je važno da ostanete optimistični i da održite dobro raspoloženje - fokusirajte se na sve one stvari koje možete da radite, a ne na one koje sada ne možete i pokušajte da izvučete najbolje iz ove nikome lake situacije. 
</p:text>
    <p:extLst>
      <p:ext uri="{C676402C-5697-4E1C-873F-D02D1690AC5C}">
        <p15:threadingInfo xmlns=""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3-25T14:13:50.847" idx="17">
    <p:pos x="10" y="10"/>
    <p:text>Mentalno zdravlje je veliki deo zdravlja – da bi osoba bila srećna, zadovoljna, da bi mogla da
napreduje i doprinese društvu i svetu, potrebno je mnogo više. Nega mentalnog
zdravlja znači svakodnevno zadovoljavanje, među ostalima, intelektualnih i društvenih potreba.  Ove potrebe, kroz svakodnevne aktivnosti, zadovoljamo ni ne
razmišljajući o njima – družimo se sa vršnjacima na odmorima, okupljanjima, u bioskopu, kafiću; radimo domaći,
projekte, pratimo nastavu, vodimo diskusije i rasprave.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0-03-25T14:29:51.952" idx="20">
    <p:pos x="10" y="10"/>
    <p:text>kako bismo uveče legli na spavanje i mirno zaspali, moramo u toku
dana potrošiti energiju – odnosno moramo biti fizički aktivni. Umesto odlaska u teretanu, na ples,
ili neki drugi sport, evo nekih načina na koji možemo biti fizički aktivni kod kuće:
</p:text>
  </p:cm>
  <p:cm authorId="1" dt="2020-03-25T14:30:28.155" idx="21">
    <p:pos x="106" y="106"/>
    <p:text>* Stavite slušalice (ili pustite muziku ukoliko ostalim ukućanima ne smeta) i igrajte po sobi – ovo
je fantastičan način da se pokrenete, a istovremeno poradite na plesnim pokretima
* Pristupite online treningu – ukoliko imate pristup internetu, potražite snimak treninga, joge,
osnovnih pokreta neke borilačke veštine
* Ukoliko biste da vežbate, a nemate pristup internetu, prisetite se svih vežbi koje ste radili na
fizičkom – trbušnjaci, sklekovi, čučnjevi… počnite sa 10 i povećavajte broj svakoga dana
* Pomozite sa čišćenjem kuće – niko ne voli da pere prozore i usisava, ali ukoliko ovo uparite sa
omiljenom muzikom ili audio-knjigom, možete se zabaviti i istovremeno pomoći po kući
* Ukoliko imate kućnog ljubimca, poigrajte se sa njim – psi i mačke imaju beskrajno mnogo
energije i sigurno će vam pomoći da potrošite nešto svoje
* Ukoliko imate mlađeg brata ili sestru – provedite vreme sa njima, izmislite neku novu igru ili ih
naučite nešto novo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20-03-25T14:29:51.952" idx="22">
    <p:pos x="10" y="10"/>
    <p:text>kako bismo uveče legli na spavanje i mirno zaspali, moramo u toku
dana potrošiti energiju – odnosno moramo biti fizički aktivni. Umesto odlaska u teretanu, na ples,
ili neki drugi sport, evo nekih načina na koji možemo biti fizički aktivni kod kuće:
</p:text>
  </p:cm>
  <p:cm authorId="1" dt="2020-03-25T14:30:28.155" idx="23">
    <p:pos x="106" y="106"/>
    <p:text>* Stavite slušalice (ili pustite muziku ukoliko ostalim ukućanima ne smeta) i igrajte po sobi – ovo
je fantastičan način da se pokrenete, a istovremeno poradite na plesnim pokretima
* Pristupite online treningu – ukoliko imate pristup internetu, potražite snimak treninga, joge,
osnovnih pokreta neke borilačke veštine
* Ukoliko biste da vežbate, a nemate pristup internetu, prisetite se svih vežbi koje ste radili na
fizičkom – trbušnjaci, sklekovi, čučnjevi… počnite sa 10 i povećavajte broj svakoga dana
* Pomozite sa čišćenjem kuće – niko ne voli da pere prozore i usisava, ali ukoliko ovo uparite sa
omiljenom muzikom ili audio-knjigom, možete se zabaviti i istovremeno pomoći po kući
* Ukoliko imate kućnog ljubimca, poigrajte se sa njim – psi i mačke imaju beskrajno mnogo
energije i sigurno će vam pomoći da potrošite nešto svoje
* Ukoliko imate mlađeg brata ili sestru – provedite vreme sa njima, izmislite neku novu igru ili ih
naučite nešto novo
</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0-03-25T14:29:51.952" idx="30">
    <p:pos x="10" y="10"/>
    <p:text>kako bismo uveče legli na spavanje i mirno zaspali, moramo u toku
dana potrošiti energiju – odnosno moramo biti fizički aktivni. Umesto odlaska u teretanu, na ples,
ili neki drugi sport, evo nekih načina na koji možemo biti fizički aktivni kod kuće:
</p:text>
  </p:cm>
  <p:cm authorId="1" dt="2020-03-25T14:30:28.155" idx="31">
    <p:pos x="106" y="106"/>
    <p:text>* Stavite slušalice (ili pustite muziku ukoliko ostalim ukućanima ne smeta) i igrajte po sobi – ovo
je fantastičan način da se pokrenete, a istovremeno poradite na plesnim pokretima
* Pristupite online treningu – ukoliko imate pristup internetu, potražite snimak treninga, joge,
osnovnih pokreta neke borilačke veštine
* Ukoliko biste da vežbate, a nemate pristup internetu, prisetite se svih vežbi koje ste radili na
fizičkom – trbušnjaci, sklekovi, čučnjevi… počnite sa 10 i povećavajte broj svakoga dana
* Pomozite sa čišćenjem kuće – niko ne voli da pere prozore i usisava, ali ukoliko ovo uparite sa
omiljenom muzikom ili audio-knjigom, možete se zabaviti i istovremeno pomoći po kući
* Ukoliko imate kućnog ljubimca, poigrajte se sa njim – psi i mačke imaju beskrajno mnogo
energije i sigurno će vam pomoći da potrošite nešto svoje
* Ukoliko imate mlađeg brata ili sestru – provedite vreme sa njima, izmislite neku novu igru ili ih
naučite nešto novo
</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20-03-25T14:13:50.847" idx="35">
    <p:pos x="10" y="10"/>
    <p:text>Mentalno zdravlje je veliki deo zdravlja – da bi osoba bila srećna, zadovoljna, da bi mogla da
napreduje i doprinese društvu i svetu, potrebno je mnogo više. Nega mentalnog
zdravlja znači svakodnevno zadovoljavanje, među ostalima, intelektualnih i društvenih potreba.  Ove potrebe, kroz svakodnevne aktivnosti, zadovoljamo ni ne
razmišljajući o njima – družimo se sa vršnjacima na odmorima, okupljanjima, u bioskopu, kafiću; radimo domaći,
projekte, pratimo nastavu, vodimo diskusije i rasprave.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A6FBA0-44A6-468C-AEEA-0479896CB765}" type="datetimeFigureOut">
              <a:rPr lang="en-US" smtClean="0"/>
              <a:pPr/>
              <a:t>4/12/2020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D0407-FD71-4416-A348-F34D843E65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pPr/>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8000"/>
            <a:lum/>
          </a:blip>
          <a:srcRect/>
          <a:stretch>
            <a:fillRect t="-24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pPr/>
              <a:t>4/12/2020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omments" Target="../comments/comment1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omments" Target="../comments/comment1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479B638-FBFB-493A-8B2B-2886B6C08D3E}"/>
              </a:ext>
            </a:extLst>
          </p:cNvPr>
          <p:cNvSpPr txBox="1">
            <a:spLocks/>
          </p:cNvSpPr>
          <p:nvPr/>
        </p:nvSpPr>
        <p:spPr>
          <a:xfrm>
            <a:off x="1101103" y="836099"/>
            <a:ext cx="9955035" cy="2135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i="1" dirty="0" smtClean="0">
                <a:latin typeface="Cambria"/>
              </a:rPr>
              <a:t>Како </a:t>
            </a:r>
            <a:r>
              <a:rPr lang="sr-Cyrl-RS" sz="5400" i="1" dirty="0" smtClean="0">
                <a:latin typeface="Cambria"/>
              </a:rPr>
              <a:t>конструктивно организовати време код куће </a:t>
            </a:r>
          </a:p>
        </p:txBody>
      </p:sp>
      <p:sp>
        <p:nvSpPr>
          <p:cNvPr id="4" name="Title 1">
            <a:extLst>
              <a:ext uri="{FF2B5EF4-FFF2-40B4-BE49-F238E27FC236}">
                <a16:creationId xmlns="" xmlns:a16="http://schemas.microsoft.com/office/drawing/2014/main" id="{F479B638-FBFB-493A-8B2B-2886B6C08D3E}"/>
              </a:ext>
            </a:extLst>
          </p:cNvPr>
          <p:cNvSpPr txBox="1">
            <a:spLocks/>
          </p:cNvSpPr>
          <p:nvPr/>
        </p:nvSpPr>
        <p:spPr>
          <a:xfrm>
            <a:off x="1405903" y="3122099"/>
            <a:ext cx="9955035" cy="2135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FontTx/>
              <a:buChar char="-"/>
            </a:pPr>
            <a:r>
              <a:rPr lang="en-US" sz="5400" i="1" dirty="0" smtClean="0">
                <a:latin typeface="Cambria"/>
              </a:rPr>
              <a:t> </a:t>
            </a:r>
            <a:r>
              <a:rPr lang="sr-Cyrl-RS" sz="5400" i="1" dirty="0" smtClean="0">
                <a:latin typeface="Cambria"/>
              </a:rPr>
              <a:t>призма основних психолошких потреба -   </a:t>
            </a:r>
          </a:p>
        </p:txBody>
      </p:sp>
      <p:sp>
        <p:nvSpPr>
          <p:cNvPr id="6" name="TextBox 5"/>
          <p:cNvSpPr txBox="1"/>
          <p:nvPr/>
        </p:nvSpPr>
        <p:spPr>
          <a:xfrm>
            <a:off x="7810500" y="5695950"/>
            <a:ext cx="3642472" cy="523220"/>
          </a:xfrm>
          <a:prstGeom prst="rect">
            <a:avLst/>
          </a:prstGeom>
          <a:noFill/>
        </p:spPr>
        <p:txBody>
          <a:bodyPr wrap="none" rtlCol="0">
            <a:spAutoFit/>
          </a:bodyPr>
          <a:lstStyle/>
          <a:p>
            <a:r>
              <a:rPr lang="sr-Cyrl-RS" sz="2800" i="1" dirty="0" smtClean="0">
                <a:solidFill>
                  <a:srgbClr val="002060"/>
                </a:solidFill>
                <a:latin typeface="Cambria" pitchFamily="18" charset="0"/>
                <a:ea typeface="Cambria" pitchFamily="18" charset="0"/>
              </a:rPr>
              <a:t>Дина Бојић, психолог</a:t>
            </a:r>
            <a:endParaRPr lang="en-US" sz="2800" i="1" dirty="0">
              <a:solidFill>
                <a:srgbClr val="002060"/>
              </a:solidFill>
              <a:latin typeface="Cambria" pitchFamily="18" charset="0"/>
              <a:ea typeface="Cambria" pitchFamily="18" charset="0"/>
            </a:endParaRPr>
          </a:p>
        </p:txBody>
      </p:sp>
    </p:spTree>
    <p:extLst>
      <p:ext uri="{BB962C8B-B14F-4D97-AF65-F5344CB8AC3E}">
        <p14:creationId xmlns=""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i="1" dirty="0" smtClean="0">
                <a:latin typeface="Cambria" pitchFamily="18" charset="0"/>
                <a:ea typeface="Cambria" pitchFamily="18" charset="0"/>
              </a:rPr>
              <a:t>Циљеви</a:t>
            </a:r>
            <a:endParaRPr lang="en-US" i="1" dirty="0">
              <a:latin typeface="Cambria" pitchFamily="18" charset="0"/>
              <a:ea typeface="Cambria" pitchFamily="18" charset="0"/>
            </a:endParaRPr>
          </a:p>
        </p:txBody>
      </p:sp>
      <p:sp>
        <p:nvSpPr>
          <p:cNvPr id="3" name="Content Placeholder 2"/>
          <p:cNvSpPr>
            <a:spLocks noGrp="1"/>
          </p:cNvSpPr>
          <p:nvPr>
            <p:ph idx="1"/>
          </p:nvPr>
        </p:nvSpPr>
        <p:spPr>
          <a:xfrm>
            <a:off x="609600" y="1657355"/>
            <a:ext cx="10972800" cy="4525963"/>
          </a:xfrm>
        </p:spPr>
        <p:txBody>
          <a:bodyPr/>
          <a:lstStyle/>
          <a:p>
            <a:r>
              <a:rPr lang="sr-Cyrl-RS" dirty="0" smtClean="0">
                <a:latin typeface="Cambria" pitchFamily="18" charset="0"/>
                <a:ea typeface="Cambria" pitchFamily="18" charset="0"/>
              </a:rPr>
              <a:t>Едуковати најмлађе о потребама и како са њима</a:t>
            </a:r>
          </a:p>
          <a:p>
            <a:pPr>
              <a:buNone/>
            </a:pPr>
            <a:endParaRPr lang="sr-Cyrl-RS" dirty="0" smtClean="0">
              <a:latin typeface="Cambria" pitchFamily="18" charset="0"/>
              <a:ea typeface="Cambria" pitchFamily="18" charset="0"/>
            </a:endParaRPr>
          </a:p>
          <a:p>
            <a:r>
              <a:rPr lang="sr-Cyrl-RS" dirty="0" smtClean="0">
                <a:latin typeface="Cambria" pitchFamily="18" charset="0"/>
                <a:ea typeface="Cambria" pitchFamily="18" charset="0"/>
              </a:rPr>
              <a:t>Како прихватити ствари које не можемо да променимо</a:t>
            </a:r>
          </a:p>
          <a:p>
            <a:endParaRPr lang="sr-Cyrl-RS" dirty="0" smtClean="0">
              <a:latin typeface="Cambria" pitchFamily="18" charset="0"/>
              <a:ea typeface="Cambria" pitchFamily="18" charset="0"/>
            </a:endParaRPr>
          </a:p>
          <a:p>
            <a:r>
              <a:rPr lang="sr-Cyrl-RS" dirty="0" smtClean="0">
                <a:latin typeface="Cambria" pitchFamily="18" charset="0"/>
                <a:ea typeface="Cambria" pitchFamily="18" charset="0"/>
              </a:rPr>
              <a:t>Како задржати позитиван став и оптимизам</a:t>
            </a:r>
          </a:p>
          <a:p>
            <a:endParaRPr lang="sr-Cyrl-RS" dirty="0" smtClean="0">
              <a:latin typeface="Cambria" pitchFamily="18" charset="0"/>
              <a:ea typeface="Cambria" pitchFamily="18" charset="0"/>
            </a:endParaRPr>
          </a:p>
          <a:p>
            <a:r>
              <a:rPr lang="sr-Cyrl-RS" dirty="0" smtClean="0">
                <a:latin typeface="Cambria" pitchFamily="18" charset="0"/>
                <a:ea typeface="Cambria" pitchFamily="18" charset="0"/>
              </a:rPr>
              <a:t>Како конструктивно испунити време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AAD7AB-67A1-460A-981C-806E6B138C73}"/>
              </a:ext>
            </a:extLst>
          </p:cNvPr>
          <p:cNvSpPr>
            <a:spLocks noGrp="1"/>
          </p:cNvSpPr>
          <p:nvPr>
            <p:ph type="title"/>
          </p:nvPr>
        </p:nvSpPr>
        <p:spPr>
          <a:xfrm>
            <a:off x="3414550" y="246408"/>
            <a:ext cx="6034250" cy="1135456"/>
          </a:xfrm>
        </p:spPr>
        <p:txBody>
          <a:bodyPr>
            <a:normAutofit/>
          </a:bodyPr>
          <a:lstStyle/>
          <a:p>
            <a:r>
              <a:rPr lang="sr-Cyrl-RS" dirty="0" smtClean="0">
                <a:latin typeface="Cambria"/>
              </a:rPr>
              <a:t>Физиолошке </a:t>
            </a:r>
            <a:r>
              <a:rPr lang="en-US" dirty="0" smtClean="0">
                <a:latin typeface="Cambria"/>
              </a:rPr>
              <a:t>потребе</a:t>
            </a:r>
            <a:endParaRPr lang="en-US" dirty="0"/>
          </a:p>
        </p:txBody>
      </p:sp>
      <p:sp>
        <p:nvSpPr>
          <p:cNvPr id="3" name="Content Placeholder 2">
            <a:extLst>
              <a:ext uri="{FF2B5EF4-FFF2-40B4-BE49-F238E27FC236}">
                <a16:creationId xmlns="" xmlns:a16="http://schemas.microsoft.com/office/drawing/2014/main" id="{D07824AC-0262-4AD0-8527-61B31C7883C0}"/>
              </a:ext>
            </a:extLst>
          </p:cNvPr>
          <p:cNvSpPr>
            <a:spLocks noGrp="1"/>
          </p:cNvSpPr>
          <p:nvPr>
            <p:ph idx="1"/>
          </p:nvPr>
        </p:nvSpPr>
        <p:spPr>
          <a:xfrm>
            <a:off x="438150" y="1352159"/>
            <a:ext cx="11277600" cy="5230634"/>
          </a:xfrm>
        </p:spPr>
        <p:txBody>
          <a:bodyPr vert="horz" lIns="91440" tIns="45720" rIns="91440" bIns="45720" rtlCol="0" anchor="ctr">
            <a:normAutofit/>
          </a:bodyPr>
          <a:lstStyle/>
          <a:p>
            <a:r>
              <a:rPr lang="sr-Cyrl-RS" sz="2800" dirty="0" smtClean="0">
                <a:solidFill>
                  <a:srgbClr val="000000"/>
                </a:solidFill>
                <a:latin typeface="Cambria"/>
                <a:ea typeface="Cambria"/>
                <a:cs typeface="Calibri"/>
              </a:rPr>
              <a:t>Здрава исхрана, пуно течности, доста сна</a:t>
            </a:r>
          </a:p>
          <a:p>
            <a:endParaRPr lang="sr-Cyrl-RS" sz="2800" dirty="0" smtClean="0">
              <a:solidFill>
                <a:srgbClr val="000000"/>
              </a:solidFill>
              <a:latin typeface="Cambria"/>
              <a:ea typeface="Cambria"/>
              <a:cs typeface="Calibri"/>
            </a:endParaRPr>
          </a:p>
          <a:p>
            <a:r>
              <a:rPr lang="sr-Cyrl-RS" sz="2800" dirty="0" smtClean="0">
                <a:solidFill>
                  <a:srgbClr val="000000"/>
                </a:solidFill>
                <a:latin typeface="Cambria"/>
                <a:ea typeface="Cambria"/>
                <a:cs typeface="Calibri"/>
              </a:rPr>
              <a:t>Увежбајте плесне покрете</a:t>
            </a:r>
            <a:endParaRPr lang="en-US" sz="2800" dirty="0">
              <a:solidFill>
                <a:srgbClr val="000000"/>
              </a:solidFill>
              <a:latin typeface="Cambria"/>
              <a:ea typeface="Cambria"/>
              <a:cs typeface="Calibri"/>
            </a:endParaRPr>
          </a:p>
          <a:p>
            <a:r>
              <a:rPr lang="sr-Cyrl-RS" sz="2800" dirty="0" smtClean="0">
                <a:solidFill>
                  <a:srgbClr val="000000"/>
                </a:solidFill>
                <a:latin typeface="Cambria"/>
                <a:ea typeface="Cambria"/>
                <a:cs typeface="Calibri"/>
              </a:rPr>
              <a:t>Онлајн тренинзи – пилатес, јога, борилачке вештине</a:t>
            </a:r>
            <a:r>
              <a:rPr lang="en-US" sz="2800" dirty="0">
                <a:latin typeface="Cambria"/>
                <a:ea typeface="Cambria"/>
                <a:cs typeface="Calibri"/>
              </a:rPr>
              <a:t/>
            </a:r>
            <a:br>
              <a:rPr lang="en-US" sz="2800" dirty="0">
                <a:latin typeface="Cambria"/>
                <a:ea typeface="Cambria"/>
                <a:cs typeface="Calibri"/>
              </a:rPr>
            </a:br>
            <a:r>
              <a:rPr lang="en-US" sz="2800" i="1" dirty="0">
                <a:solidFill>
                  <a:srgbClr val="000000"/>
                </a:solidFill>
                <a:latin typeface="Cambria"/>
                <a:ea typeface="Cambria"/>
                <a:cs typeface="Calibri"/>
              </a:rPr>
              <a:t>www. youtube.com</a:t>
            </a:r>
            <a:r>
              <a:rPr lang="en-US" sz="2800" dirty="0">
                <a:solidFill>
                  <a:srgbClr val="000000"/>
                </a:solidFill>
                <a:latin typeface="Cambria"/>
                <a:ea typeface="Cambria"/>
                <a:cs typeface="Calibri"/>
              </a:rPr>
              <a:t> </a:t>
            </a:r>
          </a:p>
          <a:p>
            <a:r>
              <a:rPr lang="sr-Cyrl-RS" sz="2800" dirty="0" smtClean="0">
                <a:solidFill>
                  <a:srgbClr val="000000"/>
                </a:solidFill>
                <a:latin typeface="Cambria"/>
                <a:ea typeface="Cambria"/>
                <a:cs typeface="Calibri"/>
              </a:rPr>
              <a:t>Трбушњаци, склекови, чучњеви</a:t>
            </a:r>
            <a:endParaRPr lang="en-US" sz="2800" dirty="0">
              <a:solidFill>
                <a:srgbClr val="000000"/>
              </a:solidFill>
              <a:latin typeface="Cambria"/>
              <a:ea typeface="Cambria"/>
              <a:cs typeface="Calibri"/>
            </a:endParaRPr>
          </a:p>
          <a:p>
            <a:r>
              <a:rPr lang="en-US" sz="2800" dirty="0">
                <a:solidFill>
                  <a:srgbClr val="000000"/>
                </a:solidFill>
                <a:latin typeface="Cambria"/>
                <a:ea typeface="Cambria"/>
                <a:cs typeface="Calibri"/>
              </a:rPr>
              <a:t>Чишћење куће+ аудио књига или музика</a:t>
            </a:r>
          </a:p>
          <a:p>
            <a:r>
              <a:rPr lang="en-US" sz="2800" dirty="0">
                <a:solidFill>
                  <a:srgbClr val="000000"/>
                </a:solidFill>
                <a:latin typeface="Cambria"/>
                <a:ea typeface="Cambria"/>
                <a:cs typeface="Calibri"/>
              </a:rPr>
              <a:t>Кућни љубимци</a:t>
            </a:r>
          </a:p>
          <a:p>
            <a:r>
              <a:rPr lang="en-US" sz="2800" dirty="0">
                <a:latin typeface="Cambria"/>
                <a:cs typeface="Calibri"/>
              </a:rPr>
              <a:t>Поиграјте се са млађим </a:t>
            </a:r>
            <a:r>
              <a:rPr lang="en-US" sz="2800" dirty="0" smtClean="0">
                <a:latin typeface="Cambria"/>
                <a:cs typeface="Calibri"/>
              </a:rPr>
              <a:t>братом</a:t>
            </a:r>
            <a:r>
              <a:rPr lang="sr-Cyrl-RS" sz="2800" dirty="0" smtClean="0">
                <a:latin typeface="Cambria"/>
                <a:cs typeface="Calibri"/>
              </a:rPr>
              <a:t> </a:t>
            </a:r>
            <a:r>
              <a:rPr lang="en-US" sz="2800" dirty="0">
                <a:latin typeface="Cambria"/>
                <a:cs typeface="Calibri"/>
              </a:rPr>
              <a:t> или сестром</a:t>
            </a:r>
          </a:p>
        </p:txBody>
      </p:sp>
    </p:spTree>
    <p:extLst>
      <p:ext uri="{BB962C8B-B14F-4D97-AF65-F5344CB8AC3E}">
        <p14:creationId xmlns="" xmlns:p14="http://schemas.microsoft.com/office/powerpoint/2010/main" val="34567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AAD7AB-67A1-460A-981C-806E6B138C73}"/>
              </a:ext>
            </a:extLst>
          </p:cNvPr>
          <p:cNvSpPr>
            <a:spLocks noGrp="1"/>
          </p:cNvSpPr>
          <p:nvPr>
            <p:ph type="title"/>
          </p:nvPr>
        </p:nvSpPr>
        <p:spPr>
          <a:xfrm>
            <a:off x="2938300" y="475008"/>
            <a:ext cx="6701000" cy="1135456"/>
          </a:xfrm>
        </p:spPr>
        <p:txBody>
          <a:bodyPr>
            <a:normAutofit/>
          </a:bodyPr>
          <a:lstStyle/>
          <a:p>
            <a:r>
              <a:rPr lang="sr-Cyrl-RS" dirty="0" smtClean="0">
                <a:latin typeface="Cambria"/>
              </a:rPr>
              <a:t>Потреба за сигурношћу</a:t>
            </a:r>
            <a:endParaRPr lang="en-US" dirty="0"/>
          </a:p>
        </p:txBody>
      </p:sp>
      <p:sp>
        <p:nvSpPr>
          <p:cNvPr id="6" name="Oval 5">
            <a:extLst>
              <a:ext uri="{FF2B5EF4-FFF2-40B4-BE49-F238E27FC236}">
                <a16:creationId xmlns="" xmlns:a16="http://schemas.microsoft.com/office/drawing/2014/main" id="{2A4EDE19-FCD5-418D-BD77-C887DAE5D218}"/>
              </a:ext>
            </a:extLst>
          </p:cNvPr>
          <p:cNvSpPr/>
          <p:nvPr/>
        </p:nvSpPr>
        <p:spPr>
          <a:xfrm>
            <a:off x="1924051" y="2491954"/>
            <a:ext cx="3467100"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chemeClr val="tx1"/>
                </a:solidFill>
                <a:latin typeface="Cambria"/>
                <a:cs typeface="Calibri"/>
              </a:rPr>
              <a:t>Здравствена сигурност</a:t>
            </a:r>
            <a:endParaRPr lang="en-US" dirty="0">
              <a:solidFill>
                <a:schemeClr val="tx1"/>
              </a:solidFill>
            </a:endParaRPr>
          </a:p>
        </p:txBody>
      </p:sp>
      <p:sp>
        <p:nvSpPr>
          <p:cNvPr id="7" name="Oval 6">
            <a:extLst>
              <a:ext uri="{FF2B5EF4-FFF2-40B4-BE49-F238E27FC236}">
                <a16:creationId xmlns="" xmlns:a16="http://schemas.microsoft.com/office/drawing/2014/main" id="{2A4EDE19-FCD5-418D-BD77-C887DAE5D218}"/>
              </a:ext>
            </a:extLst>
          </p:cNvPr>
          <p:cNvSpPr/>
          <p:nvPr/>
        </p:nvSpPr>
        <p:spPr>
          <a:xfrm>
            <a:off x="6724651" y="2415754"/>
            <a:ext cx="3467100"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chemeClr val="tx1"/>
                </a:solidFill>
                <a:latin typeface="Cambria"/>
                <a:cs typeface="Calibri"/>
              </a:rPr>
              <a:t>Финансијска сигурност</a:t>
            </a:r>
            <a:endParaRPr lang="en-US" dirty="0">
              <a:solidFill>
                <a:schemeClr val="tx1"/>
              </a:solidFill>
            </a:endParaRPr>
          </a:p>
        </p:txBody>
      </p:sp>
      <p:sp>
        <p:nvSpPr>
          <p:cNvPr id="8" name="Oval 7">
            <a:extLst>
              <a:ext uri="{FF2B5EF4-FFF2-40B4-BE49-F238E27FC236}">
                <a16:creationId xmlns="" xmlns:a16="http://schemas.microsoft.com/office/drawing/2014/main" id="{2A4EDE19-FCD5-418D-BD77-C887DAE5D218}"/>
              </a:ext>
            </a:extLst>
          </p:cNvPr>
          <p:cNvSpPr/>
          <p:nvPr/>
        </p:nvSpPr>
        <p:spPr>
          <a:xfrm>
            <a:off x="1962151" y="4454104"/>
            <a:ext cx="3467100"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chemeClr val="tx1"/>
                </a:solidFill>
                <a:latin typeface="Cambria"/>
                <a:cs typeface="Calibri"/>
              </a:rPr>
              <a:t>Сигурност породице</a:t>
            </a:r>
            <a:endParaRPr lang="en-US" dirty="0">
              <a:solidFill>
                <a:schemeClr val="tx1"/>
              </a:solidFill>
            </a:endParaRPr>
          </a:p>
        </p:txBody>
      </p:sp>
      <p:sp>
        <p:nvSpPr>
          <p:cNvPr id="9" name="Oval 8">
            <a:extLst>
              <a:ext uri="{FF2B5EF4-FFF2-40B4-BE49-F238E27FC236}">
                <a16:creationId xmlns="" xmlns:a16="http://schemas.microsoft.com/office/drawing/2014/main" id="{2A4EDE19-FCD5-418D-BD77-C887DAE5D218}"/>
              </a:ext>
            </a:extLst>
          </p:cNvPr>
          <p:cNvSpPr/>
          <p:nvPr/>
        </p:nvSpPr>
        <p:spPr>
          <a:xfrm>
            <a:off x="6724650" y="4435054"/>
            <a:ext cx="3695699"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chemeClr val="tx1"/>
                </a:solidFill>
                <a:latin typeface="Cambria"/>
                <a:cs typeface="Calibri"/>
              </a:rPr>
              <a:t>Неугроженост живота</a:t>
            </a:r>
            <a:endParaRPr lang="en-US" dirty="0">
              <a:solidFill>
                <a:schemeClr val="tx1"/>
              </a:solidFill>
            </a:endParaRPr>
          </a:p>
        </p:txBody>
      </p:sp>
    </p:spTree>
    <p:extLst>
      <p:ext uri="{BB962C8B-B14F-4D97-AF65-F5344CB8AC3E}">
        <p14:creationId xmlns="" xmlns:p14="http://schemas.microsoft.com/office/powerpoint/2010/main" val="34567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AAD7AB-67A1-460A-981C-806E6B138C73}"/>
              </a:ext>
            </a:extLst>
          </p:cNvPr>
          <p:cNvSpPr>
            <a:spLocks noGrp="1"/>
          </p:cNvSpPr>
          <p:nvPr>
            <p:ph type="title"/>
          </p:nvPr>
        </p:nvSpPr>
        <p:spPr>
          <a:xfrm>
            <a:off x="3014500" y="322608"/>
            <a:ext cx="6701000" cy="1135456"/>
          </a:xfrm>
        </p:spPr>
        <p:txBody>
          <a:bodyPr>
            <a:normAutofit/>
          </a:bodyPr>
          <a:lstStyle/>
          <a:p>
            <a:r>
              <a:rPr lang="sr-Cyrl-RS" dirty="0" smtClean="0">
                <a:latin typeface="Cambria"/>
              </a:rPr>
              <a:t>Потреба за сигурношћу</a:t>
            </a:r>
            <a:endParaRPr lang="en-US" dirty="0"/>
          </a:p>
        </p:txBody>
      </p:sp>
      <p:sp>
        <p:nvSpPr>
          <p:cNvPr id="10" name="TextBox 9"/>
          <p:cNvSpPr txBox="1"/>
          <p:nvPr/>
        </p:nvSpPr>
        <p:spPr>
          <a:xfrm>
            <a:off x="438150" y="1485900"/>
            <a:ext cx="10953750" cy="4524315"/>
          </a:xfrm>
          <a:prstGeom prst="rect">
            <a:avLst/>
          </a:prstGeom>
          <a:noFill/>
        </p:spPr>
        <p:txBody>
          <a:bodyPr wrap="square" rtlCol="0">
            <a:spAutoFit/>
          </a:bodyPr>
          <a:lstStyle/>
          <a:p>
            <a:r>
              <a:rPr lang="sr-Cyrl-RS" sz="3200" i="1" dirty="0" smtClean="0">
                <a:latin typeface="Cambria" pitchFamily="18" charset="0"/>
                <a:ea typeface="Cambria" pitchFamily="18" charset="0"/>
              </a:rPr>
              <a:t>Шта можемо да контролишемо?</a:t>
            </a:r>
          </a:p>
          <a:p>
            <a:endParaRPr lang="sr-Cyrl-RS" sz="3200" i="1" dirty="0" smtClean="0">
              <a:latin typeface="Cambria" pitchFamily="18" charset="0"/>
              <a:ea typeface="Cambria" pitchFamily="18" charset="0"/>
            </a:endParaRPr>
          </a:p>
          <a:p>
            <a:pPr>
              <a:buFont typeface="Arial" pitchFamily="34" charset="0"/>
              <a:buChar char="•"/>
            </a:pPr>
            <a:r>
              <a:rPr lang="sr-Cyrl-RS" sz="3200" i="1" dirty="0" smtClean="0">
                <a:latin typeface="Cambria" pitchFamily="18" charset="0"/>
                <a:ea typeface="Cambria" pitchFamily="18" charset="0"/>
              </a:rPr>
              <a:t>своје понашање </a:t>
            </a:r>
          </a:p>
          <a:p>
            <a:pPr>
              <a:buFont typeface="Arial" pitchFamily="34" charset="0"/>
              <a:buChar char="•"/>
            </a:pPr>
            <a:r>
              <a:rPr lang="sr-Cyrl-RS" sz="3200" i="1" dirty="0" smtClean="0">
                <a:latin typeface="Cambria" pitchFamily="18" charset="0"/>
                <a:ea typeface="Cambria" pitchFamily="18" charset="0"/>
              </a:rPr>
              <a:t>свој став према другима</a:t>
            </a:r>
          </a:p>
          <a:p>
            <a:pPr>
              <a:buFont typeface="Arial" pitchFamily="34" charset="0"/>
              <a:buChar char="•"/>
            </a:pPr>
            <a:r>
              <a:rPr lang="sr-Cyrl-RS" sz="3200" i="1" dirty="0" smtClean="0">
                <a:latin typeface="Cambria" pitchFamily="18" charset="0"/>
                <a:ea typeface="Cambria" pitchFamily="18" charset="0"/>
              </a:rPr>
              <a:t>како организујемо себи дан</a:t>
            </a:r>
          </a:p>
          <a:p>
            <a:pPr>
              <a:buFont typeface="Arial" pitchFamily="34" charset="0"/>
              <a:buChar char="•"/>
            </a:pPr>
            <a:r>
              <a:rPr lang="sr-Cyrl-RS" sz="3200" i="1" dirty="0" smtClean="0">
                <a:latin typeface="Cambria" pitchFamily="18" charset="0"/>
                <a:ea typeface="Cambria" pitchFamily="18" charset="0"/>
              </a:rPr>
              <a:t>како испуњавамо себи дан</a:t>
            </a:r>
          </a:p>
          <a:p>
            <a:pPr>
              <a:buFont typeface="Arial" pitchFamily="34" charset="0"/>
              <a:buChar char="•"/>
            </a:pPr>
            <a:r>
              <a:rPr lang="sr-Cyrl-RS" sz="3200" i="1" dirty="0" smtClean="0">
                <a:latin typeface="Cambria" pitchFamily="18" charset="0"/>
                <a:ea typeface="Cambria" pitchFamily="18" charset="0"/>
              </a:rPr>
              <a:t>да ли се будимо насмејани</a:t>
            </a:r>
          </a:p>
          <a:p>
            <a:endParaRPr lang="sr-Cyrl-RS" sz="3200" i="1" dirty="0" smtClean="0">
              <a:latin typeface="Cambria" pitchFamily="18" charset="0"/>
              <a:ea typeface="Cambria" pitchFamily="18" charset="0"/>
            </a:endParaRPr>
          </a:p>
          <a:p>
            <a:pPr algn="ctr"/>
            <a:r>
              <a:rPr lang="sr-Cyrl-RS" sz="3200" dirty="0" smtClean="0">
                <a:latin typeface="Cambria" pitchFamily="18" charset="0"/>
                <a:ea typeface="Cambria" pitchFamily="18" charset="0"/>
              </a:rPr>
              <a:t>Обратите се психологу када осетите потребу! </a:t>
            </a:r>
            <a:endParaRPr lang="en-US" sz="3200" dirty="0">
              <a:latin typeface="Cambria" pitchFamily="18" charset="0"/>
              <a:ea typeface="Cambria" pitchFamily="18" charset="0"/>
            </a:endParaRPr>
          </a:p>
        </p:txBody>
      </p:sp>
    </p:spTree>
    <p:extLst>
      <p:ext uri="{BB962C8B-B14F-4D97-AF65-F5344CB8AC3E}">
        <p14:creationId xmlns="" xmlns:p14="http://schemas.microsoft.com/office/powerpoint/2010/main" val="34567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6">
            <a:extLst>
              <a:ext uri="{FF2B5EF4-FFF2-40B4-BE49-F238E27FC236}">
                <a16:creationId xmlns="" xmlns:a16="http://schemas.microsoft.com/office/drawing/2014/main" id="{33C82C5E-0477-4435-A4D9-F140937154A9}"/>
              </a:ext>
            </a:extLst>
          </p:cNvPr>
          <p:cNvSpPr/>
          <p:nvPr/>
        </p:nvSpPr>
        <p:spPr>
          <a:xfrm>
            <a:off x="8598323" y="1509969"/>
            <a:ext cx="402567" cy="2386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 xmlns:a16="http://schemas.microsoft.com/office/drawing/2014/main" id="{33C82C5E-0477-4435-A4D9-F140937154A9}"/>
              </a:ext>
            </a:extLst>
          </p:cNvPr>
          <p:cNvSpPr/>
          <p:nvPr/>
        </p:nvSpPr>
        <p:spPr>
          <a:xfrm>
            <a:off x="3454823" y="1452819"/>
            <a:ext cx="402567" cy="2386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 xmlns:a16="http://schemas.microsoft.com/office/drawing/2014/main" id="{F479B638-FBFB-493A-8B2B-2886B6C08D3E}"/>
              </a:ext>
            </a:extLst>
          </p:cNvPr>
          <p:cNvSpPr txBox="1">
            <a:spLocks/>
          </p:cNvSpPr>
          <p:nvPr/>
        </p:nvSpPr>
        <p:spPr>
          <a:xfrm>
            <a:off x="774737" y="1329191"/>
            <a:ext cx="10355035" cy="64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i="1">
              <a:solidFill>
                <a:srgbClr val="002060"/>
              </a:solidFill>
              <a:latin typeface="Cambria"/>
              <a:ea typeface="Cambria"/>
            </a:endParaRPr>
          </a:p>
        </p:txBody>
      </p:sp>
      <p:sp>
        <p:nvSpPr>
          <p:cNvPr id="21" name="Oval 20">
            <a:extLst>
              <a:ext uri="{FF2B5EF4-FFF2-40B4-BE49-F238E27FC236}">
                <a16:creationId xmlns="" xmlns:a16="http://schemas.microsoft.com/office/drawing/2014/main" id="{A5FAAB43-5154-4ED7-86B0-5EC659D14F29}"/>
              </a:ext>
            </a:extLst>
          </p:cNvPr>
          <p:cNvSpPr/>
          <p:nvPr/>
        </p:nvSpPr>
        <p:spPr>
          <a:xfrm>
            <a:off x="1847851" y="1442767"/>
            <a:ext cx="3680963"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rgbClr val="002060"/>
                </a:solidFill>
                <a:latin typeface="Cambria"/>
                <a:ea typeface="Cambria"/>
                <a:cs typeface="Calibri"/>
              </a:rPr>
              <a:t>Потреба за уважавањем</a:t>
            </a:r>
            <a:endParaRPr lang="en-US" sz="2800" dirty="0">
              <a:solidFill>
                <a:schemeClr val="accent1"/>
              </a:solidFill>
              <a:latin typeface="Cambria"/>
              <a:ea typeface="Cambria"/>
              <a:cs typeface="Calibri"/>
            </a:endParaRPr>
          </a:p>
        </p:txBody>
      </p:sp>
      <p:sp>
        <p:nvSpPr>
          <p:cNvPr id="22" name="Oval 21">
            <a:extLst>
              <a:ext uri="{FF2B5EF4-FFF2-40B4-BE49-F238E27FC236}">
                <a16:creationId xmlns="" xmlns:a16="http://schemas.microsoft.com/office/drawing/2014/main" id="{2A4EDE19-FCD5-418D-BD77-C887DAE5D218}"/>
              </a:ext>
            </a:extLst>
          </p:cNvPr>
          <p:cNvSpPr/>
          <p:nvPr/>
        </p:nvSpPr>
        <p:spPr>
          <a:xfrm>
            <a:off x="7143751" y="1272754"/>
            <a:ext cx="3467100"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rgbClr val="002060"/>
                </a:solidFill>
                <a:latin typeface="Cambria"/>
                <a:cs typeface="Calibri"/>
              </a:rPr>
              <a:t>Потреба за припадањем</a:t>
            </a:r>
            <a:endParaRPr lang="en-US" dirty="0"/>
          </a:p>
        </p:txBody>
      </p:sp>
      <p:sp>
        <p:nvSpPr>
          <p:cNvPr id="29" name="TextBox 28"/>
          <p:cNvSpPr txBox="1"/>
          <p:nvPr/>
        </p:nvSpPr>
        <p:spPr>
          <a:xfrm>
            <a:off x="2571752" y="3886202"/>
            <a:ext cx="2067874" cy="646331"/>
          </a:xfrm>
          <a:prstGeom prst="rect">
            <a:avLst/>
          </a:prstGeom>
          <a:noFill/>
        </p:spPr>
        <p:txBody>
          <a:bodyPr wrap="none" rtlCol="0">
            <a:spAutoFit/>
          </a:bodyPr>
          <a:lstStyle/>
          <a:p>
            <a:r>
              <a:rPr lang="sr-Cyrl-RS" sz="3600" i="1" dirty="0" smtClean="0">
                <a:latin typeface="Cambria" pitchFamily="18" charset="0"/>
                <a:ea typeface="Cambria" pitchFamily="18" charset="0"/>
              </a:rPr>
              <a:t>“Ја умем”</a:t>
            </a:r>
            <a:endParaRPr lang="en-US" sz="3600" i="1" dirty="0">
              <a:latin typeface="Cambria" pitchFamily="18" charset="0"/>
              <a:ea typeface="Cambria" pitchFamily="18" charset="0"/>
            </a:endParaRPr>
          </a:p>
        </p:txBody>
      </p:sp>
      <p:sp>
        <p:nvSpPr>
          <p:cNvPr id="30" name="TextBox 29"/>
          <p:cNvSpPr txBox="1"/>
          <p:nvPr/>
        </p:nvSpPr>
        <p:spPr>
          <a:xfrm>
            <a:off x="7639050" y="3867152"/>
            <a:ext cx="2479012" cy="646331"/>
          </a:xfrm>
          <a:prstGeom prst="rect">
            <a:avLst/>
          </a:prstGeom>
          <a:noFill/>
        </p:spPr>
        <p:txBody>
          <a:bodyPr wrap="none" rtlCol="0">
            <a:spAutoFit/>
          </a:bodyPr>
          <a:lstStyle/>
          <a:p>
            <a:r>
              <a:rPr lang="sr-Cyrl-RS" sz="3600" i="1" dirty="0" smtClean="0">
                <a:latin typeface="Cambria" pitchFamily="18" charset="0"/>
                <a:ea typeface="Cambria" pitchFamily="18" charset="0"/>
              </a:rPr>
              <a:t>“Ја и други”</a:t>
            </a:r>
            <a:endParaRPr lang="en-US" sz="3600" i="1" dirty="0">
              <a:latin typeface="Cambria" pitchFamily="18" charset="0"/>
              <a:ea typeface="Cambria" pitchFamily="18" charset="0"/>
            </a:endParaRPr>
          </a:p>
        </p:txBody>
      </p:sp>
      <p:sp>
        <p:nvSpPr>
          <p:cNvPr id="32" name="Rectangle 31"/>
          <p:cNvSpPr/>
          <p:nvPr/>
        </p:nvSpPr>
        <p:spPr>
          <a:xfrm>
            <a:off x="1104900" y="4877486"/>
            <a:ext cx="10363200" cy="1569660"/>
          </a:xfrm>
          <a:prstGeom prst="rect">
            <a:avLst/>
          </a:prstGeom>
        </p:spPr>
        <p:txBody>
          <a:bodyPr wrap="square">
            <a:spAutoFit/>
          </a:bodyPr>
          <a:lstStyle/>
          <a:p>
            <a:pPr algn="ctr"/>
            <a:r>
              <a:rPr lang="en-US" sz="3200" i="1" dirty="0" smtClean="0">
                <a:latin typeface="Cambria" pitchFamily="18" charset="0"/>
                <a:ea typeface="Cambria" pitchFamily="18" charset="0"/>
              </a:rPr>
              <a:t>„Човек пун духа се, и у потпуној самоћи, изванредно забавља сам“. </a:t>
            </a:r>
            <a:endParaRPr lang="sr-Cyrl-RS" sz="3200" i="1" dirty="0" smtClean="0">
              <a:latin typeface="Cambria" pitchFamily="18" charset="0"/>
              <a:ea typeface="Cambria" pitchFamily="18" charset="0"/>
            </a:endParaRPr>
          </a:p>
          <a:p>
            <a:pPr algn="ctr"/>
            <a:r>
              <a:rPr lang="sr-Cyrl-RS" sz="3200" i="1" dirty="0" smtClean="0">
                <a:latin typeface="Cambria" pitchFamily="18" charset="0"/>
                <a:ea typeface="Cambria" pitchFamily="18" charset="0"/>
              </a:rPr>
              <a:t>							А. Шопенхауер</a:t>
            </a:r>
            <a:endParaRPr lang="en-US" sz="3200" i="1" dirty="0">
              <a:latin typeface="Cambria" pitchFamily="18" charset="0"/>
              <a:ea typeface="Cambria" pitchFamily="18" charset="0"/>
            </a:endParaRPr>
          </a:p>
        </p:txBody>
      </p:sp>
      <p:sp>
        <p:nvSpPr>
          <p:cNvPr id="10" name="Rectangle 9"/>
          <p:cNvSpPr/>
          <p:nvPr/>
        </p:nvSpPr>
        <p:spPr>
          <a:xfrm>
            <a:off x="3198957" y="0"/>
            <a:ext cx="5791650" cy="707886"/>
          </a:xfrm>
          <a:prstGeom prst="rect">
            <a:avLst/>
          </a:prstGeom>
        </p:spPr>
        <p:txBody>
          <a:bodyPr wrap="none">
            <a:spAutoFit/>
          </a:bodyPr>
          <a:lstStyle/>
          <a:p>
            <a:r>
              <a:rPr lang="sr-Cyrl-RS" sz="4000" dirty="0" smtClean="0">
                <a:latin typeface="Cambria"/>
              </a:rPr>
              <a:t>Потреба за припадањем</a:t>
            </a:r>
            <a:endParaRPr lang="en-US" sz="4000" dirty="0"/>
          </a:p>
        </p:txBody>
      </p:sp>
    </p:spTree>
    <p:extLst>
      <p:ext uri="{BB962C8B-B14F-4D97-AF65-F5344CB8AC3E}">
        <p14:creationId xmlns="" xmlns:p14="http://schemas.microsoft.com/office/powerpoint/2010/main" val="21663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2" grpId="0" animBg="1"/>
      <p:bldP spid="29" grpId="0"/>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AAD7AB-67A1-460A-981C-806E6B138C73}"/>
              </a:ext>
            </a:extLst>
          </p:cNvPr>
          <p:cNvSpPr>
            <a:spLocks noGrp="1"/>
          </p:cNvSpPr>
          <p:nvPr>
            <p:ph type="title"/>
          </p:nvPr>
        </p:nvSpPr>
        <p:spPr>
          <a:xfrm>
            <a:off x="3014500" y="322608"/>
            <a:ext cx="6701000" cy="1135456"/>
          </a:xfrm>
        </p:spPr>
        <p:txBody>
          <a:bodyPr>
            <a:normAutofit/>
          </a:bodyPr>
          <a:lstStyle/>
          <a:p>
            <a:r>
              <a:rPr lang="sr-Cyrl-RS" dirty="0" smtClean="0">
                <a:latin typeface="Cambria"/>
              </a:rPr>
              <a:t>Потреба за припадањем</a:t>
            </a:r>
            <a:endParaRPr lang="en-US" dirty="0"/>
          </a:p>
        </p:txBody>
      </p:sp>
      <p:sp>
        <p:nvSpPr>
          <p:cNvPr id="14" name="Content Placeholder 2">
            <a:extLst>
              <a:ext uri="{FF2B5EF4-FFF2-40B4-BE49-F238E27FC236}">
                <a16:creationId xmlns="" xmlns:a16="http://schemas.microsoft.com/office/drawing/2014/main" id="{D07824AC-0262-4AD0-8527-61B31C7883C0}"/>
              </a:ext>
            </a:extLst>
          </p:cNvPr>
          <p:cNvSpPr>
            <a:spLocks noGrp="1"/>
          </p:cNvSpPr>
          <p:nvPr>
            <p:ph idx="1"/>
          </p:nvPr>
        </p:nvSpPr>
        <p:spPr>
          <a:xfrm>
            <a:off x="916163" y="1175321"/>
            <a:ext cx="10740724" cy="1938219"/>
          </a:xfrm>
        </p:spPr>
        <p:txBody>
          <a:bodyPr vert="horz" lIns="91440" tIns="45720" rIns="91440" bIns="45720" rtlCol="0" anchor="ctr">
            <a:normAutofit/>
          </a:bodyPr>
          <a:lstStyle/>
          <a:p>
            <a:pPr marL="0" indent="0" algn="ctr">
              <a:buNone/>
            </a:pPr>
            <a:r>
              <a:rPr lang="en-US" sz="2400" dirty="0">
                <a:latin typeface="Cambria"/>
                <a:cs typeface="Calibri"/>
              </a:rPr>
              <a:t>Како избећи стрес, тензију, конфликте?</a:t>
            </a:r>
            <a:endParaRPr lang="en-US" dirty="0"/>
          </a:p>
          <a:p>
            <a:pPr marL="0" indent="0" algn="ctr">
              <a:buNone/>
            </a:pPr>
            <a:endParaRPr lang="en-US" sz="2400" dirty="0">
              <a:solidFill>
                <a:srgbClr val="000000"/>
              </a:solidFill>
              <a:latin typeface="Cambria"/>
              <a:ea typeface="Cambria"/>
              <a:cs typeface="Calibri"/>
            </a:endParaRPr>
          </a:p>
          <a:p>
            <a:pPr marL="0" indent="0" algn="ctr">
              <a:buNone/>
            </a:pPr>
            <a:endParaRPr lang="en-US" sz="2400" dirty="0">
              <a:solidFill>
                <a:srgbClr val="000000"/>
              </a:solidFill>
              <a:latin typeface="Cambria"/>
              <a:ea typeface="Cambria"/>
              <a:cs typeface="Calibri"/>
            </a:endParaRPr>
          </a:p>
          <a:p>
            <a:endParaRPr lang="en-US" sz="2400" dirty="0">
              <a:solidFill>
                <a:srgbClr val="000000"/>
              </a:solidFill>
              <a:latin typeface="Cambria"/>
              <a:ea typeface="Cambria"/>
              <a:cs typeface="Calibri"/>
            </a:endParaRPr>
          </a:p>
        </p:txBody>
      </p:sp>
      <p:sp>
        <p:nvSpPr>
          <p:cNvPr id="10" name="Oval 9">
            <a:extLst>
              <a:ext uri="{FF2B5EF4-FFF2-40B4-BE49-F238E27FC236}">
                <a16:creationId xmlns="" xmlns:a16="http://schemas.microsoft.com/office/drawing/2014/main" id="{08D04932-E28A-4C12-B9AD-A20AF0DB4E13}"/>
              </a:ext>
            </a:extLst>
          </p:cNvPr>
          <p:cNvSpPr/>
          <p:nvPr/>
        </p:nvSpPr>
        <p:spPr>
          <a:xfrm>
            <a:off x="2649748" y="1927288"/>
            <a:ext cx="3033621" cy="199845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schemeClr val="tx1"/>
                </a:solidFill>
                <a:latin typeface="Cambria"/>
                <a:cs typeface="Calibri"/>
              </a:rPr>
              <a:t>Разговарајте о томе како се осећате</a:t>
            </a:r>
            <a:endParaRPr lang="en-US" sz="2000" dirty="0">
              <a:solidFill>
                <a:schemeClr val="tx1"/>
              </a:solidFill>
              <a:cs typeface="Calibri"/>
            </a:endParaRPr>
          </a:p>
        </p:txBody>
      </p:sp>
      <p:sp>
        <p:nvSpPr>
          <p:cNvPr id="11" name="Oval 10">
            <a:extLst>
              <a:ext uri="{FF2B5EF4-FFF2-40B4-BE49-F238E27FC236}">
                <a16:creationId xmlns="" xmlns:a16="http://schemas.microsoft.com/office/drawing/2014/main" id="{6A4565EE-B806-4F2F-BB0A-E162E275F197}"/>
              </a:ext>
            </a:extLst>
          </p:cNvPr>
          <p:cNvSpPr/>
          <p:nvPr/>
        </p:nvSpPr>
        <p:spPr>
          <a:xfrm>
            <a:off x="6704164" y="1956042"/>
            <a:ext cx="3033621" cy="199845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Cambria"/>
                <a:ea typeface="+mn-lt"/>
                <a:cs typeface="+mn-lt"/>
              </a:rPr>
              <a:t>Будите присутни и водите рачуна о осећањима других</a:t>
            </a:r>
            <a:endParaRPr lang="en-US" sz="2000" dirty="0">
              <a:cs typeface="Calibri"/>
            </a:endParaRPr>
          </a:p>
        </p:txBody>
      </p:sp>
      <p:sp>
        <p:nvSpPr>
          <p:cNvPr id="12" name="Oval 11">
            <a:extLst>
              <a:ext uri="{FF2B5EF4-FFF2-40B4-BE49-F238E27FC236}">
                <a16:creationId xmlns="" xmlns:a16="http://schemas.microsoft.com/office/drawing/2014/main" id="{8EBECD28-A015-4E44-846A-8DA9BA8ED376}"/>
              </a:ext>
            </a:extLst>
          </p:cNvPr>
          <p:cNvSpPr/>
          <p:nvPr/>
        </p:nvSpPr>
        <p:spPr>
          <a:xfrm>
            <a:off x="6704162" y="4500833"/>
            <a:ext cx="3033621" cy="199845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a:latin typeface="Cambria"/>
                <a:cs typeface="Calibri"/>
              </a:rPr>
              <a:t>Водите дневник</a:t>
            </a:r>
            <a:endParaRPr lang="en-US" sz="2000">
              <a:cs typeface="Calibri"/>
            </a:endParaRPr>
          </a:p>
        </p:txBody>
      </p:sp>
      <p:sp>
        <p:nvSpPr>
          <p:cNvPr id="13" name="Oval 12">
            <a:extLst>
              <a:ext uri="{FF2B5EF4-FFF2-40B4-BE49-F238E27FC236}">
                <a16:creationId xmlns="" xmlns:a16="http://schemas.microsoft.com/office/drawing/2014/main" id="{BDF4AA21-0620-496D-8853-061DC5F418E8}"/>
              </a:ext>
            </a:extLst>
          </p:cNvPr>
          <p:cNvSpPr/>
          <p:nvPr/>
        </p:nvSpPr>
        <p:spPr>
          <a:xfrm>
            <a:off x="2649746" y="4500832"/>
            <a:ext cx="3033621" cy="199845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a:latin typeface="Cambria"/>
                <a:cs typeface="Calibri"/>
              </a:rPr>
              <a:t>Учините нешто лепо за друге</a:t>
            </a:r>
            <a:endParaRPr lang="en-US" sz="2000">
              <a:cs typeface="Calibri"/>
            </a:endParaRPr>
          </a:p>
        </p:txBody>
      </p:sp>
    </p:spTree>
    <p:extLst>
      <p:ext uri="{BB962C8B-B14F-4D97-AF65-F5344CB8AC3E}">
        <p14:creationId xmlns="" xmlns:p14="http://schemas.microsoft.com/office/powerpoint/2010/main" val="34567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CDAAD7AB-67A1-460A-981C-806E6B138C73}"/>
              </a:ext>
            </a:extLst>
          </p:cNvPr>
          <p:cNvSpPr>
            <a:spLocks noGrp="1"/>
          </p:cNvSpPr>
          <p:nvPr>
            <p:ph type="title"/>
          </p:nvPr>
        </p:nvSpPr>
        <p:spPr>
          <a:xfrm>
            <a:off x="2862100" y="266700"/>
            <a:ext cx="6701000" cy="1135456"/>
          </a:xfrm>
        </p:spPr>
        <p:txBody>
          <a:bodyPr>
            <a:normAutofit/>
          </a:bodyPr>
          <a:lstStyle/>
          <a:p>
            <a:r>
              <a:rPr lang="sr-Cyrl-RS" dirty="0" smtClean="0">
                <a:latin typeface="Cambria"/>
              </a:rPr>
              <a:t>Потреба за припадањем</a:t>
            </a:r>
            <a:endParaRPr lang="en-US" dirty="0"/>
          </a:p>
        </p:txBody>
      </p:sp>
      <p:sp>
        <p:nvSpPr>
          <p:cNvPr id="3" name="Content Placeholder 2">
            <a:extLst>
              <a:ext uri="{FF2B5EF4-FFF2-40B4-BE49-F238E27FC236}">
                <a16:creationId xmlns="" xmlns:a16="http://schemas.microsoft.com/office/drawing/2014/main" id="{D07824AC-0262-4AD0-8527-61B31C7883C0}"/>
              </a:ext>
            </a:extLst>
          </p:cNvPr>
          <p:cNvSpPr>
            <a:spLocks noGrp="1"/>
          </p:cNvSpPr>
          <p:nvPr>
            <p:ph idx="1"/>
          </p:nvPr>
        </p:nvSpPr>
        <p:spPr>
          <a:xfrm>
            <a:off x="760529" y="1493779"/>
            <a:ext cx="10740724" cy="4945121"/>
          </a:xfrm>
        </p:spPr>
        <p:txBody>
          <a:bodyPr vert="horz" lIns="91440" tIns="45720" rIns="91440" bIns="45720" rtlCol="0" anchor="ctr">
            <a:normAutofit/>
          </a:bodyPr>
          <a:lstStyle/>
          <a:p>
            <a:pPr marL="0" indent="0" algn="ctr">
              <a:buNone/>
            </a:pPr>
            <a:r>
              <a:rPr lang="en-US" sz="2400" dirty="0">
                <a:latin typeface="Cambria"/>
                <a:cs typeface="Calibri"/>
              </a:rPr>
              <a:t>Уколико осетите да сте под стресом</a:t>
            </a:r>
            <a:r>
              <a:rPr lang="en-US" sz="2400" dirty="0" smtClean="0">
                <a:latin typeface="Cambria"/>
                <a:cs typeface="Calibri"/>
              </a:rPr>
              <a:t>...</a:t>
            </a:r>
            <a:endParaRPr lang="sr-Cyrl-RS" sz="2400" dirty="0" smtClean="0">
              <a:latin typeface="Cambria"/>
              <a:cs typeface="Calibri"/>
            </a:endParaRPr>
          </a:p>
          <a:p>
            <a:pPr marL="0" indent="0" algn="ctr">
              <a:buNone/>
            </a:pPr>
            <a:endParaRPr lang="sr-Cyrl-RS" sz="2800" dirty="0" smtClean="0">
              <a:latin typeface="Cambria" pitchFamily="18" charset="0"/>
              <a:ea typeface="Cambria" pitchFamily="18" charset="0"/>
              <a:cs typeface="Calibri"/>
            </a:endParaRPr>
          </a:p>
          <a:p>
            <a:pPr marL="0" indent="0"/>
            <a:r>
              <a:rPr lang="sr-Cyrl-RS" dirty="0" smtClean="0">
                <a:latin typeface="Cambria" pitchFamily="18" charset="0"/>
                <a:ea typeface="Cambria" pitchFamily="18" charset="0"/>
                <a:cs typeface="Calibri"/>
              </a:rPr>
              <a:t> Цртајте</a:t>
            </a:r>
          </a:p>
          <a:p>
            <a:pPr marL="0" indent="0"/>
            <a:r>
              <a:rPr lang="sr-Cyrl-RS" dirty="0" smtClean="0">
                <a:latin typeface="Cambria" pitchFamily="18" charset="0"/>
                <a:ea typeface="Cambria" pitchFamily="18" charset="0"/>
                <a:cs typeface="Calibri"/>
              </a:rPr>
              <a:t> Сликајте </a:t>
            </a:r>
          </a:p>
          <a:p>
            <a:pPr marL="0" indent="0"/>
            <a:r>
              <a:rPr lang="sr-Cyrl-RS" dirty="0" smtClean="0">
                <a:latin typeface="Cambria" pitchFamily="18" charset="0"/>
                <a:ea typeface="Cambria" pitchFamily="18" charset="0"/>
                <a:cs typeface="Calibri"/>
              </a:rPr>
              <a:t> Слушајте лагану музику</a:t>
            </a:r>
          </a:p>
          <a:p>
            <a:pPr marL="0" indent="0"/>
            <a:r>
              <a:rPr lang="sr-Cyrl-RS" dirty="0">
                <a:latin typeface="Cambria" pitchFamily="18" charset="0"/>
                <a:ea typeface="Cambria" pitchFamily="18" charset="0"/>
                <a:cs typeface="Calibri"/>
              </a:rPr>
              <a:t> </a:t>
            </a:r>
            <a:r>
              <a:rPr lang="sr-Cyrl-RS" dirty="0" smtClean="0">
                <a:latin typeface="Cambria" pitchFamily="18" charset="0"/>
                <a:ea typeface="Cambria" pitchFamily="18" charset="0"/>
                <a:cs typeface="Calibri"/>
              </a:rPr>
              <a:t>Послушајте вођену медитацију</a:t>
            </a:r>
          </a:p>
          <a:p>
            <a:pPr marL="0" indent="0"/>
            <a:r>
              <a:rPr lang="sr-Cyrl-RS" dirty="0">
                <a:latin typeface="Cambria" pitchFamily="18" charset="0"/>
                <a:ea typeface="Cambria" pitchFamily="18" charset="0"/>
                <a:cs typeface="Calibri"/>
              </a:rPr>
              <a:t> </a:t>
            </a:r>
            <a:r>
              <a:rPr lang="sr-Cyrl-RS" dirty="0" smtClean="0">
                <a:latin typeface="Cambria" pitchFamily="18" charset="0"/>
                <a:ea typeface="Cambria" pitchFamily="18" charset="0"/>
                <a:cs typeface="Calibri"/>
              </a:rPr>
              <a:t>Урадите вежбу дисања</a:t>
            </a:r>
          </a:p>
          <a:p>
            <a:pPr marL="0" indent="0"/>
            <a:endParaRPr lang="en-US" sz="2800" dirty="0">
              <a:latin typeface="Cambria"/>
              <a:ea typeface="Cambria"/>
              <a:cs typeface="Calibri"/>
            </a:endParaRPr>
          </a:p>
          <a:p>
            <a:pPr marL="0" indent="0" algn="ctr">
              <a:buNone/>
            </a:pPr>
            <a:endParaRPr lang="en-US" sz="2800" dirty="0">
              <a:latin typeface="Cambria"/>
              <a:ea typeface="Cambria"/>
              <a:cs typeface="Calibri"/>
            </a:endParaRPr>
          </a:p>
          <a:p>
            <a:endParaRPr lang="en-US" sz="2800" dirty="0">
              <a:latin typeface="Cambria"/>
              <a:ea typeface="Cambria"/>
              <a:cs typeface="Calibri"/>
            </a:endParaRPr>
          </a:p>
        </p:txBody>
      </p:sp>
      <p:sp>
        <p:nvSpPr>
          <p:cNvPr id="5" name="TextBox 4">
            <a:extLst>
              <a:ext uri="{FF2B5EF4-FFF2-40B4-BE49-F238E27FC236}">
                <a16:creationId xmlns="" xmlns:a16="http://schemas.microsoft.com/office/drawing/2014/main" id="{086F6576-2E39-4514-B8D6-0E6828C7C4BC}"/>
              </a:ext>
            </a:extLst>
          </p:cNvPr>
          <p:cNvSpPr txBox="1"/>
          <p:nvPr/>
        </p:nvSpPr>
        <p:spPr>
          <a:xfrm>
            <a:off x="2016581" y="4683580"/>
            <a:ext cx="80499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Cambria"/>
            </a:endParaRPr>
          </a:p>
          <a:p>
            <a:endParaRPr lang="en-US" sz="2000">
              <a:latin typeface="Cambria"/>
            </a:endParaRPr>
          </a:p>
          <a:p>
            <a:endParaRPr lang="en-US" sz="2000">
              <a:latin typeface="Cambria"/>
            </a:endParaRPr>
          </a:p>
        </p:txBody>
      </p:sp>
      <p:sp>
        <p:nvSpPr>
          <p:cNvPr id="11" name="TextBox 10"/>
          <p:cNvSpPr txBox="1"/>
          <p:nvPr/>
        </p:nvSpPr>
        <p:spPr>
          <a:xfrm>
            <a:off x="1104900" y="1695450"/>
            <a:ext cx="10591800" cy="400110"/>
          </a:xfrm>
          <a:prstGeom prst="rect">
            <a:avLst/>
          </a:prstGeom>
          <a:noFill/>
        </p:spPr>
        <p:txBody>
          <a:bodyPr wrap="square" rtlCol="0">
            <a:spAutoFit/>
          </a:bodyPr>
          <a:lstStyle/>
          <a:p>
            <a:endParaRPr lang="en-US" sz="2000" dirty="0"/>
          </a:p>
        </p:txBody>
      </p:sp>
    </p:spTree>
    <p:extLst>
      <p:ext uri="{BB962C8B-B14F-4D97-AF65-F5344CB8AC3E}">
        <p14:creationId xmlns="" xmlns:p14="http://schemas.microsoft.com/office/powerpoint/2010/main" val="22164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AAD7AB-67A1-460A-981C-806E6B138C73}"/>
              </a:ext>
            </a:extLst>
          </p:cNvPr>
          <p:cNvSpPr>
            <a:spLocks noGrp="1"/>
          </p:cNvSpPr>
          <p:nvPr>
            <p:ph type="title"/>
          </p:nvPr>
        </p:nvSpPr>
        <p:spPr>
          <a:xfrm>
            <a:off x="3443306" y="0"/>
            <a:ext cx="5986445" cy="1135456"/>
          </a:xfrm>
        </p:spPr>
        <p:txBody>
          <a:bodyPr>
            <a:normAutofit/>
          </a:bodyPr>
          <a:lstStyle/>
          <a:p>
            <a:r>
              <a:rPr lang="sr-Cyrl-RS" sz="3600" dirty="0" smtClean="0">
                <a:latin typeface="Cambria"/>
                <a:ea typeface="+mj-lt"/>
                <a:cs typeface="+mj-lt"/>
              </a:rPr>
              <a:t>Породица – основа друштва</a:t>
            </a:r>
            <a:endParaRPr lang="en-US" sz="4800" dirty="0"/>
          </a:p>
        </p:txBody>
      </p:sp>
      <p:pic>
        <p:nvPicPr>
          <p:cNvPr id="9" name="Picture 10" descr="A close up of a logo&#10;&#10;Description generated with very high confidence">
            <a:extLst>
              <a:ext uri="{FF2B5EF4-FFF2-40B4-BE49-F238E27FC236}">
                <a16:creationId xmlns="" xmlns:a16="http://schemas.microsoft.com/office/drawing/2014/main" id="{4178D191-C8C0-40CE-91F8-D8F0593D4D72}"/>
              </a:ext>
            </a:extLst>
          </p:cNvPr>
          <p:cNvPicPr>
            <a:picLocks noGrp="1" noChangeAspect="1"/>
          </p:cNvPicPr>
          <p:nvPr>
            <p:ph idx="1"/>
          </p:nvPr>
        </p:nvPicPr>
        <p:blipFill>
          <a:blip r:embed="rId2"/>
          <a:stretch>
            <a:fillRect/>
          </a:stretch>
        </p:blipFill>
        <p:spPr>
          <a:xfrm>
            <a:off x="-105329" y="1998155"/>
            <a:ext cx="4825791" cy="4854545"/>
          </a:xfrm>
        </p:spPr>
      </p:pic>
      <p:sp>
        <p:nvSpPr>
          <p:cNvPr id="5" name="TextBox 4">
            <a:extLst>
              <a:ext uri="{FF2B5EF4-FFF2-40B4-BE49-F238E27FC236}">
                <a16:creationId xmlns="" xmlns:a16="http://schemas.microsoft.com/office/drawing/2014/main" id="{086F6576-2E39-4514-B8D6-0E6828C7C4BC}"/>
              </a:ext>
            </a:extLst>
          </p:cNvPr>
          <p:cNvSpPr txBox="1"/>
          <p:nvPr/>
        </p:nvSpPr>
        <p:spPr>
          <a:xfrm>
            <a:off x="2016581" y="4683580"/>
            <a:ext cx="80499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Cambria"/>
            </a:endParaRPr>
          </a:p>
          <a:p>
            <a:endParaRPr lang="en-US" sz="2000">
              <a:latin typeface="Cambria"/>
            </a:endParaRPr>
          </a:p>
          <a:p>
            <a:endParaRPr lang="en-US" sz="2000">
              <a:latin typeface="Cambria"/>
            </a:endParaRPr>
          </a:p>
        </p:txBody>
      </p:sp>
      <p:sp>
        <p:nvSpPr>
          <p:cNvPr id="13" name="Oval 12">
            <a:extLst>
              <a:ext uri="{FF2B5EF4-FFF2-40B4-BE49-F238E27FC236}">
                <a16:creationId xmlns="" xmlns:a16="http://schemas.microsoft.com/office/drawing/2014/main" id="{EFC0924E-9010-4BAE-95C7-6725F8EEDFED}"/>
              </a:ext>
            </a:extLst>
          </p:cNvPr>
          <p:cNvSpPr/>
          <p:nvPr/>
        </p:nvSpPr>
        <p:spPr>
          <a:xfrm>
            <a:off x="1196198" y="3388745"/>
            <a:ext cx="2199735" cy="207033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4" name="Picture 14" descr="A picture containing drawing&#10;&#10;Description generated with very high confidence">
            <a:extLst>
              <a:ext uri="{FF2B5EF4-FFF2-40B4-BE49-F238E27FC236}">
                <a16:creationId xmlns="" xmlns:a16="http://schemas.microsoft.com/office/drawing/2014/main" id="{4C4DACA1-F117-45F8-8AF0-512564016D2B}"/>
              </a:ext>
            </a:extLst>
          </p:cNvPr>
          <p:cNvPicPr>
            <a:picLocks noChangeAspect="1"/>
          </p:cNvPicPr>
          <p:nvPr/>
        </p:nvPicPr>
        <p:blipFill>
          <a:blip r:embed="rId3"/>
          <a:stretch>
            <a:fillRect/>
          </a:stretch>
        </p:blipFill>
        <p:spPr>
          <a:xfrm>
            <a:off x="1460740" y="3637131"/>
            <a:ext cx="1693653" cy="1467172"/>
          </a:xfrm>
          <a:prstGeom prst="rect">
            <a:avLst/>
          </a:prstGeom>
        </p:spPr>
      </p:pic>
      <p:pic>
        <p:nvPicPr>
          <p:cNvPr id="17" name="Picture 18" descr="A picture containing table, food, sitting, man&#10;&#10;Description generated with very high confidence">
            <a:extLst>
              <a:ext uri="{FF2B5EF4-FFF2-40B4-BE49-F238E27FC236}">
                <a16:creationId xmlns="" xmlns:a16="http://schemas.microsoft.com/office/drawing/2014/main" id="{5B5AC685-59EB-4AE5-B1A6-418017CF9214}"/>
              </a:ext>
            </a:extLst>
          </p:cNvPr>
          <p:cNvPicPr>
            <a:picLocks noChangeAspect="1"/>
          </p:cNvPicPr>
          <p:nvPr/>
        </p:nvPicPr>
        <p:blipFill>
          <a:blip r:embed="rId4"/>
          <a:stretch>
            <a:fillRect/>
          </a:stretch>
        </p:blipFill>
        <p:spPr>
          <a:xfrm>
            <a:off x="6033459" y="3856545"/>
            <a:ext cx="3648973" cy="2480461"/>
          </a:xfrm>
          <a:prstGeom prst="rect">
            <a:avLst/>
          </a:prstGeom>
        </p:spPr>
      </p:pic>
      <p:pic>
        <p:nvPicPr>
          <p:cNvPr id="20" name="Picture 20" descr="A close up of a sign&#10;&#10;Description generated with high confidence">
            <a:extLst>
              <a:ext uri="{FF2B5EF4-FFF2-40B4-BE49-F238E27FC236}">
                <a16:creationId xmlns="" xmlns:a16="http://schemas.microsoft.com/office/drawing/2014/main" id="{A706D3AF-C654-4D27-BD17-67D13D615681}"/>
              </a:ext>
            </a:extLst>
          </p:cNvPr>
          <p:cNvPicPr>
            <a:picLocks noChangeAspect="1"/>
          </p:cNvPicPr>
          <p:nvPr/>
        </p:nvPicPr>
        <p:blipFill>
          <a:blip r:embed="rId5" cstate="print"/>
          <a:stretch>
            <a:fillRect/>
          </a:stretch>
        </p:blipFill>
        <p:spPr>
          <a:xfrm>
            <a:off x="8036225" y="1309205"/>
            <a:ext cx="3131387" cy="2501371"/>
          </a:xfrm>
          <a:prstGeom prst="rect">
            <a:avLst/>
          </a:prstGeom>
        </p:spPr>
      </p:pic>
      <p:sp>
        <p:nvSpPr>
          <p:cNvPr id="24" name="TextBox 23">
            <a:extLst>
              <a:ext uri="{FF2B5EF4-FFF2-40B4-BE49-F238E27FC236}">
                <a16:creationId xmlns="" xmlns:a16="http://schemas.microsoft.com/office/drawing/2014/main" id="{96AE9CA7-C4D5-4E59-87E7-6DFAFF41FDC6}"/>
              </a:ext>
            </a:extLst>
          </p:cNvPr>
          <p:cNvSpPr txBox="1"/>
          <p:nvPr/>
        </p:nvSpPr>
        <p:spPr>
          <a:xfrm>
            <a:off x="1962151" y="1041999"/>
            <a:ext cx="47128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latin typeface="Cambria"/>
              </a:rPr>
              <a:t>Потапање бродова</a:t>
            </a:r>
            <a:endParaRPr lang="en-US" dirty="0"/>
          </a:p>
          <a:p>
            <a:pPr marL="285750" indent="-285750">
              <a:buFont typeface="Arial"/>
              <a:buChar char="•"/>
            </a:pPr>
            <a:r>
              <a:rPr lang="en-US" sz="2400" dirty="0">
                <a:latin typeface="Cambria"/>
                <a:cs typeface="Calibri"/>
              </a:rPr>
              <a:t>Ацоцијације</a:t>
            </a:r>
          </a:p>
          <a:p>
            <a:pPr marL="285750" indent="-285750">
              <a:buFont typeface="Arial"/>
              <a:buChar char="•"/>
            </a:pPr>
            <a:r>
              <a:rPr lang="en-US" sz="2400" dirty="0">
                <a:latin typeface="Cambria"/>
                <a:cs typeface="Calibri"/>
              </a:rPr>
              <a:t>Каладонт</a:t>
            </a:r>
          </a:p>
          <a:p>
            <a:pPr marL="285750" indent="-285750">
              <a:buFont typeface="Arial"/>
              <a:buChar char="•"/>
            </a:pPr>
            <a:endParaRPr lang="en-US" dirty="0">
              <a:cs typeface="Calibri"/>
            </a:endParaRPr>
          </a:p>
        </p:txBody>
      </p:sp>
      <p:sp>
        <p:nvSpPr>
          <p:cNvPr id="25" name="TextBox 24">
            <a:extLst>
              <a:ext uri="{FF2B5EF4-FFF2-40B4-BE49-F238E27FC236}">
                <a16:creationId xmlns="" xmlns:a16="http://schemas.microsoft.com/office/drawing/2014/main" id="{A1B27421-8DFE-4E16-AEBE-FDFDC429A5FF}"/>
              </a:ext>
            </a:extLst>
          </p:cNvPr>
          <p:cNvSpPr txBox="1"/>
          <p:nvPr/>
        </p:nvSpPr>
        <p:spPr>
          <a:xfrm>
            <a:off x="7946186" y="978560"/>
            <a:ext cx="39077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mbria"/>
                <a:cs typeface="Calibri"/>
              </a:rPr>
              <a:t>Таблић, тач, уно, иди пецај</a:t>
            </a:r>
            <a:endParaRPr lang="en-US" dirty="0"/>
          </a:p>
        </p:txBody>
      </p:sp>
      <p:sp>
        <p:nvSpPr>
          <p:cNvPr id="26" name="TextBox 25">
            <a:extLst>
              <a:ext uri="{FF2B5EF4-FFF2-40B4-BE49-F238E27FC236}">
                <a16:creationId xmlns="" xmlns:a16="http://schemas.microsoft.com/office/drawing/2014/main" id="{46AEF8A5-6469-4594-A12E-8D5E79F2D743}"/>
              </a:ext>
            </a:extLst>
          </p:cNvPr>
          <p:cNvSpPr txBox="1"/>
          <p:nvPr/>
        </p:nvSpPr>
        <p:spPr>
          <a:xfrm>
            <a:off x="7067010" y="6319389"/>
            <a:ext cx="39077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mbria"/>
                <a:cs typeface="Calibri"/>
              </a:rPr>
              <a:t>Монопол, ризико, клуедо</a:t>
            </a:r>
            <a:endParaRPr lang="en-US" dirty="0"/>
          </a:p>
        </p:txBody>
      </p:sp>
    </p:spTree>
    <p:extLst>
      <p:ext uri="{BB962C8B-B14F-4D97-AF65-F5344CB8AC3E}">
        <p14:creationId xmlns="" xmlns:p14="http://schemas.microsoft.com/office/powerpoint/2010/main" val="27710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AAD7AB-67A1-460A-981C-806E6B138C73}"/>
              </a:ext>
            </a:extLst>
          </p:cNvPr>
          <p:cNvSpPr>
            <a:spLocks noGrp="1"/>
          </p:cNvSpPr>
          <p:nvPr>
            <p:ph type="title"/>
          </p:nvPr>
        </p:nvSpPr>
        <p:spPr>
          <a:xfrm>
            <a:off x="2716170" y="285750"/>
            <a:ext cx="6923130" cy="1135456"/>
          </a:xfrm>
        </p:spPr>
        <p:txBody>
          <a:bodyPr>
            <a:noAutofit/>
          </a:bodyPr>
          <a:lstStyle/>
          <a:p>
            <a:pPr algn="ctr"/>
            <a:r>
              <a:rPr lang="sr-Cyrl-RS" sz="4000" dirty="0" smtClean="0">
                <a:latin typeface="Cambria"/>
                <a:ea typeface="+mj-lt"/>
                <a:cs typeface="+mj-lt"/>
              </a:rPr>
              <a:t>Потреба за поштовањем</a:t>
            </a:r>
            <a:endParaRPr lang="en-US" sz="5400" dirty="0"/>
          </a:p>
        </p:txBody>
      </p:sp>
      <p:sp>
        <p:nvSpPr>
          <p:cNvPr id="3" name="Content Placeholder 2">
            <a:extLst>
              <a:ext uri="{FF2B5EF4-FFF2-40B4-BE49-F238E27FC236}">
                <a16:creationId xmlns="" xmlns:a16="http://schemas.microsoft.com/office/drawing/2014/main" id="{D07824AC-0262-4AD0-8527-61B31C7883C0}"/>
              </a:ext>
            </a:extLst>
          </p:cNvPr>
          <p:cNvSpPr>
            <a:spLocks noGrp="1"/>
          </p:cNvSpPr>
          <p:nvPr>
            <p:ph idx="1"/>
          </p:nvPr>
        </p:nvSpPr>
        <p:spPr>
          <a:xfrm>
            <a:off x="627179" y="1017529"/>
            <a:ext cx="10740724" cy="1938219"/>
          </a:xfrm>
        </p:spPr>
        <p:txBody>
          <a:bodyPr vert="horz" lIns="91440" tIns="45720" rIns="91440" bIns="45720" rtlCol="0" anchor="ctr">
            <a:normAutofit/>
          </a:bodyPr>
          <a:lstStyle/>
          <a:p>
            <a:pPr marL="0" indent="0" algn="ctr">
              <a:buNone/>
            </a:pPr>
            <a:endParaRPr lang="en-US" sz="2400">
              <a:solidFill>
                <a:srgbClr val="002060"/>
              </a:solidFill>
              <a:latin typeface="Cambria"/>
              <a:ea typeface="Cambria"/>
              <a:cs typeface="Calibri"/>
            </a:endParaRPr>
          </a:p>
          <a:p>
            <a:pPr marL="0" indent="0" algn="ctr">
              <a:buNone/>
            </a:pPr>
            <a:endParaRPr lang="en-US" sz="2400">
              <a:solidFill>
                <a:srgbClr val="002060"/>
              </a:solidFill>
              <a:latin typeface="Cambria"/>
              <a:ea typeface="Cambria"/>
              <a:cs typeface="Calibri"/>
            </a:endParaRPr>
          </a:p>
          <a:p>
            <a:endParaRPr lang="en-US" sz="2400">
              <a:solidFill>
                <a:srgbClr val="002060"/>
              </a:solidFill>
              <a:latin typeface="Cambria"/>
              <a:ea typeface="Cambria"/>
              <a:cs typeface="Calibri"/>
            </a:endParaRPr>
          </a:p>
        </p:txBody>
      </p:sp>
      <p:sp>
        <p:nvSpPr>
          <p:cNvPr id="5" name="TextBox 4">
            <a:extLst>
              <a:ext uri="{FF2B5EF4-FFF2-40B4-BE49-F238E27FC236}">
                <a16:creationId xmlns="" xmlns:a16="http://schemas.microsoft.com/office/drawing/2014/main" id="{086F6576-2E39-4514-B8D6-0E6828C7C4BC}"/>
              </a:ext>
            </a:extLst>
          </p:cNvPr>
          <p:cNvSpPr txBox="1"/>
          <p:nvPr/>
        </p:nvSpPr>
        <p:spPr>
          <a:xfrm>
            <a:off x="2016581" y="4683580"/>
            <a:ext cx="80499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solidFill>
                <a:srgbClr val="002060"/>
              </a:solidFill>
              <a:latin typeface="Cambria"/>
            </a:endParaRPr>
          </a:p>
          <a:p>
            <a:endParaRPr lang="en-US" sz="2000">
              <a:solidFill>
                <a:srgbClr val="002060"/>
              </a:solidFill>
              <a:latin typeface="Cambria"/>
            </a:endParaRPr>
          </a:p>
          <a:p>
            <a:endParaRPr lang="en-US" sz="2000">
              <a:solidFill>
                <a:srgbClr val="002060"/>
              </a:solidFill>
              <a:latin typeface="Cambria"/>
            </a:endParaRPr>
          </a:p>
        </p:txBody>
      </p:sp>
      <p:sp>
        <p:nvSpPr>
          <p:cNvPr id="8" name="TextBox 7"/>
          <p:cNvSpPr txBox="1"/>
          <p:nvPr/>
        </p:nvSpPr>
        <p:spPr>
          <a:xfrm>
            <a:off x="476250" y="1733550"/>
            <a:ext cx="11068050" cy="4031873"/>
          </a:xfrm>
          <a:prstGeom prst="rect">
            <a:avLst/>
          </a:prstGeom>
          <a:noFill/>
        </p:spPr>
        <p:txBody>
          <a:bodyPr wrap="square" rtlCol="0">
            <a:spAutoFit/>
          </a:bodyPr>
          <a:lstStyle/>
          <a:p>
            <a:pPr>
              <a:buFont typeface="Arial" pitchFamily="34" charset="0"/>
              <a:buChar char="•"/>
            </a:pPr>
            <a:r>
              <a:rPr lang="sr-Cyrl-RS" sz="3200" dirty="0" smtClean="0">
                <a:latin typeface="Cambria" pitchFamily="18" charset="0"/>
                <a:ea typeface="Cambria" pitchFamily="18" charset="0"/>
              </a:rPr>
              <a:t> Осећање поноса, успеха, признање</a:t>
            </a:r>
          </a:p>
          <a:p>
            <a:r>
              <a:rPr lang="sr-Cyrl-RS" sz="3200" dirty="0" smtClean="0">
                <a:latin typeface="Cambria" pitchFamily="18" charset="0"/>
                <a:ea typeface="Cambria" pitchFamily="18" charset="0"/>
              </a:rPr>
              <a:t> </a:t>
            </a:r>
          </a:p>
          <a:p>
            <a:pPr>
              <a:buFont typeface="Arial" pitchFamily="34" charset="0"/>
              <a:buChar char="•"/>
            </a:pPr>
            <a:r>
              <a:rPr lang="sr-Cyrl-RS" sz="3200" dirty="0" smtClean="0">
                <a:latin typeface="Cambria" pitchFamily="18" charset="0"/>
                <a:ea typeface="Cambria" pitchFamily="18" charset="0"/>
              </a:rPr>
              <a:t> Самостално доношење одлука  </a:t>
            </a:r>
          </a:p>
          <a:p>
            <a:pPr>
              <a:buFont typeface="Arial" pitchFamily="34" charset="0"/>
              <a:buChar char="•"/>
            </a:pPr>
            <a:endParaRPr lang="sr-Cyrl-RS" sz="3200" dirty="0" smtClean="0">
              <a:latin typeface="Cambria" pitchFamily="18" charset="0"/>
              <a:ea typeface="Cambria" pitchFamily="18" charset="0"/>
            </a:endParaRPr>
          </a:p>
          <a:p>
            <a:pPr>
              <a:buFont typeface="Arial" pitchFamily="34" charset="0"/>
              <a:buChar char="•"/>
            </a:pPr>
            <a:r>
              <a:rPr lang="sr-Cyrl-RS" sz="3200" dirty="0" smtClean="0">
                <a:latin typeface="Cambria" pitchFamily="18" charset="0"/>
                <a:ea typeface="Cambria" pitchFamily="18" charset="0"/>
              </a:rPr>
              <a:t> Својевољно поступање</a:t>
            </a:r>
          </a:p>
          <a:p>
            <a:endParaRPr lang="sr-Cyrl-RS" sz="3200" dirty="0" smtClean="0">
              <a:latin typeface="Cambria" pitchFamily="18" charset="0"/>
              <a:ea typeface="Cambria" pitchFamily="18" charset="0"/>
            </a:endParaRPr>
          </a:p>
          <a:p>
            <a:pPr>
              <a:buFont typeface="Arial" pitchFamily="34" charset="0"/>
              <a:buChar char="•"/>
            </a:pPr>
            <a:r>
              <a:rPr lang="sr-Cyrl-RS" sz="3200" dirty="0" smtClean="0">
                <a:latin typeface="Cambria" pitchFamily="18" charset="0"/>
                <a:ea typeface="Cambria" pitchFamily="18" charset="0"/>
              </a:rPr>
              <a:t>  Свакодневни задаци морају бити изазовни, констуктивни и производити резултат</a:t>
            </a:r>
            <a:endParaRPr lang="en-US" sz="3200" dirty="0">
              <a:latin typeface="Cambria" pitchFamily="18" charset="0"/>
              <a:ea typeface="Cambria" pitchFamily="18" charset="0"/>
            </a:endParaRPr>
          </a:p>
        </p:txBody>
      </p:sp>
    </p:spTree>
    <p:extLst>
      <p:ext uri="{BB962C8B-B14F-4D97-AF65-F5344CB8AC3E}">
        <p14:creationId xmlns="" xmlns:p14="http://schemas.microsoft.com/office/powerpoint/2010/main" val="30471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A picture containing clock&#10;&#10;Description generated with very high confidence">
            <a:extLst>
              <a:ext uri="{FF2B5EF4-FFF2-40B4-BE49-F238E27FC236}">
                <a16:creationId xmlns="" xmlns:a16="http://schemas.microsoft.com/office/drawing/2014/main" id="{FB746D12-574C-469E-865E-91192715F767}"/>
              </a:ext>
            </a:extLst>
          </p:cNvPr>
          <p:cNvPicPr>
            <a:picLocks noChangeAspect="1"/>
          </p:cNvPicPr>
          <p:nvPr/>
        </p:nvPicPr>
        <p:blipFill>
          <a:blip r:embed="rId2" cstate="print"/>
          <a:stretch>
            <a:fillRect/>
          </a:stretch>
        </p:blipFill>
        <p:spPr>
          <a:xfrm>
            <a:off x="3071006" y="1020716"/>
            <a:ext cx="5446143" cy="4629669"/>
          </a:xfrm>
          <a:prstGeom prst="rect">
            <a:avLst/>
          </a:prstGeom>
        </p:spPr>
      </p:pic>
      <p:sp>
        <p:nvSpPr>
          <p:cNvPr id="2" name="Title 1">
            <a:extLst>
              <a:ext uri="{FF2B5EF4-FFF2-40B4-BE49-F238E27FC236}">
                <a16:creationId xmlns="" xmlns:a16="http://schemas.microsoft.com/office/drawing/2014/main" id="{CDAAD7AB-67A1-460A-981C-806E6B138C73}"/>
              </a:ext>
            </a:extLst>
          </p:cNvPr>
          <p:cNvSpPr>
            <a:spLocks noGrp="1"/>
          </p:cNvSpPr>
          <p:nvPr>
            <p:ph type="title"/>
          </p:nvPr>
        </p:nvSpPr>
        <p:spPr>
          <a:xfrm>
            <a:off x="2849520" y="0"/>
            <a:ext cx="6351631" cy="1135456"/>
          </a:xfrm>
        </p:spPr>
        <p:txBody>
          <a:bodyPr>
            <a:normAutofit/>
          </a:bodyPr>
          <a:lstStyle/>
          <a:p>
            <a:pPr algn="ctr"/>
            <a:r>
              <a:rPr lang="sr-Cyrl-RS" sz="4000" dirty="0" smtClean="0">
                <a:latin typeface="Cambria"/>
                <a:ea typeface="+mj-lt"/>
                <a:cs typeface="+mj-lt"/>
              </a:rPr>
              <a:t>Потреба за поштовањем</a:t>
            </a:r>
            <a:endParaRPr lang="en-US" sz="5400" dirty="0"/>
          </a:p>
        </p:txBody>
      </p:sp>
      <p:sp>
        <p:nvSpPr>
          <p:cNvPr id="3" name="Content Placeholder 2">
            <a:extLst>
              <a:ext uri="{FF2B5EF4-FFF2-40B4-BE49-F238E27FC236}">
                <a16:creationId xmlns="" xmlns:a16="http://schemas.microsoft.com/office/drawing/2014/main" id="{D07824AC-0262-4AD0-8527-61B31C7883C0}"/>
              </a:ext>
            </a:extLst>
          </p:cNvPr>
          <p:cNvSpPr>
            <a:spLocks noGrp="1"/>
          </p:cNvSpPr>
          <p:nvPr>
            <p:ph idx="1"/>
          </p:nvPr>
        </p:nvSpPr>
        <p:spPr>
          <a:xfrm>
            <a:off x="627179" y="1017529"/>
            <a:ext cx="10740724" cy="1938219"/>
          </a:xfrm>
        </p:spPr>
        <p:txBody>
          <a:bodyPr vert="horz" lIns="91440" tIns="45720" rIns="91440" bIns="45720" rtlCol="0" anchor="ctr">
            <a:normAutofit/>
          </a:bodyPr>
          <a:lstStyle/>
          <a:p>
            <a:pPr marL="0" indent="0" algn="ctr">
              <a:buNone/>
            </a:pPr>
            <a:endParaRPr lang="en-US" sz="2400">
              <a:solidFill>
                <a:srgbClr val="000000"/>
              </a:solidFill>
              <a:latin typeface="Cambria"/>
              <a:ea typeface="Cambria"/>
              <a:cs typeface="Calibri"/>
            </a:endParaRPr>
          </a:p>
          <a:p>
            <a:pPr marL="0" indent="0" algn="ctr">
              <a:buNone/>
            </a:pPr>
            <a:endParaRPr lang="en-US" sz="2400">
              <a:solidFill>
                <a:srgbClr val="000000"/>
              </a:solidFill>
              <a:latin typeface="Cambria"/>
              <a:ea typeface="Cambria"/>
              <a:cs typeface="Calibri"/>
            </a:endParaRPr>
          </a:p>
          <a:p>
            <a:endParaRPr lang="en-US" sz="2400">
              <a:solidFill>
                <a:srgbClr val="000000"/>
              </a:solidFill>
              <a:latin typeface="Cambria"/>
              <a:ea typeface="Cambria"/>
              <a:cs typeface="Calibri"/>
            </a:endParaRPr>
          </a:p>
        </p:txBody>
      </p:sp>
      <p:sp>
        <p:nvSpPr>
          <p:cNvPr id="5" name="TextBox 4">
            <a:extLst>
              <a:ext uri="{FF2B5EF4-FFF2-40B4-BE49-F238E27FC236}">
                <a16:creationId xmlns="" xmlns:a16="http://schemas.microsoft.com/office/drawing/2014/main" id="{086F6576-2E39-4514-B8D6-0E6828C7C4BC}"/>
              </a:ext>
            </a:extLst>
          </p:cNvPr>
          <p:cNvSpPr txBox="1"/>
          <p:nvPr/>
        </p:nvSpPr>
        <p:spPr>
          <a:xfrm>
            <a:off x="2016581" y="4683580"/>
            <a:ext cx="80499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Cambria"/>
            </a:endParaRPr>
          </a:p>
          <a:p>
            <a:endParaRPr lang="en-US" sz="2000">
              <a:latin typeface="Cambria"/>
            </a:endParaRPr>
          </a:p>
          <a:p>
            <a:endParaRPr lang="en-US" sz="2000">
              <a:latin typeface="Cambria"/>
            </a:endParaRPr>
          </a:p>
        </p:txBody>
      </p:sp>
      <p:pic>
        <p:nvPicPr>
          <p:cNvPr id="7" name="Picture 7" descr="A close up of a logo&#10;&#10;Description generated with high confidence">
            <a:extLst>
              <a:ext uri="{FF2B5EF4-FFF2-40B4-BE49-F238E27FC236}">
                <a16:creationId xmlns="" xmlns:a16="http://schemas.microsoft.com/office/drawing/2014/main" id="{941E66A5-AAED-4311-AFC0-6A183B067EE8}"/>
              </a:ext>
            </a:extLst>
          </p:cNvPr>
          <p:cNvPicPr>
            <a:picLocks noChangeAspect="1"/>
          </p:cNvPicPr>
          <p:nvPr/>
        </p:nvPicPr>
        <p:blipFill>
          <a:blip r:embed="rId3"/>
          <a:stretch>
            <a:fillRect/>
          </a:stretch>
        </p:blipFill>
        <p:spPr>
          <a:xfrm>
            <a:off x="2884100" y="1837306"/>
            <a:ext cx="5719312" cy="3447214"/>
          </a:xfrm>
          <a:prstGeom prst="rect">
            <a:avLst/>
          </a:prstGeom>
        </p:spPr>
      </p:pic>
      <p:pic>
        <p:nvPicPr>
          <p:cNvPr id="13" name="Picture 13" descr="A close up of a logo&#10;&#10;Description generated with high confidence">
            <a:extLst>
              <a:ext uri="{FF2B5EF4-FFF2-40B4-BE49-F238E27FC236}">
                <a16:creationId xmlns="" xmlns:a16="http://schemas.microsoft.com/office/drawing/2014/main" id="{7142B8A9-EADF-49C0-B089-D638E2BF561A}"/>
              </a:ext>
            </a:extLst>
          </p:cNvPr>
          <p:cNvPicPr>
            <a:picLocks noChangeAspect="1"/>
          </p:cNvPicPr>
          <p:nvPr/>
        </p:nvPicPr>
        <p:blipFill>
          <a:blip r:embed="rId4"/>
          <a:stretch>
            <a:fillRect/>
          </a:stretch>
        </p:blipFill>
        <p:spPr>
          <a:xfrm>
            <a:off x="2524664" y="5300002"/>
            <a:ext cx="6840747" cy="1965811"/>
          </a:xfrm>
          <a:prstGeom prst="rect">
            <a:avLst/>
          </a:prstGeom>
        </p:spPr>
      </p:pic>
    </p:spTree>
    <p:extLst>
      <p:ext uri="{BB962C8B-B14F-4D97-AF65-F5344CB8AC3E}">
        <p14:creationId xmlns="" xmlns:p14="http://schemas.microsoft.com/office/powerpoint/2010/main" val="30471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latin typeface="Cambria" pitchFamily="18" charset="0"/>
                <a:ea typeface="Cambria" pitchFamily="18" charset="0"/>
              </a:rPr>
              <a:t>Садржај</a:t>
            </a:r>
            <a:endParaRPr lang="en-US" dirty="0">
              <a:latin typeface="Cambria" pitchFamily="18" charset="0"/>
              <a:ea typeface="Cambria" pitchFamily="18" charset="0"/>
            </a:endParaRPr>
          </a:p>
        </p:txBody>
      </p:sp>
      <p:sp>
        <p:nvSpPr>
          <p:cNvPr id="3" name="Content Placeholder 2"/>
          <p:cNvSpPr>
            <a:spLocks noGrp="1"/>
          </p:cNvSpPr>
          <p:nvPr>
            <p:ph idx="1"/>
          </p:nvPr>
        </p:nvSpPr>
        <p:spPr>
          <a:xfrm>
            <a:off x="533400" y="1866905"/>
            <a:ext cx="10972800" cy="4525963"/>
          </a:xfrm>
        </p:spPr>
        <p:txBody>
          <a:bodyPr>
            <a:normAutofit lnSpcReduction="10000"/>
          </a:bodyPr>
          <a:lstStyle/>
          <a:p>
            <a:r>
              <a:rPr lang="sr-Cyrl-RS" i="1" dirty="0" smtClean="0">
                <a:latin typeface="Cambria" pitchFamily="18" charset="0"/>
                <a:ea typeface="Cambria" pitchFamily="18" charset="0"/>
              </a:rPr>
              <a:t>Здравље у доба епидемије КОВИД-19</a:t>
            </a:r>
          </a:p>
          <a:p>
            <a:r>
              <a:rPr lang="sr-Cyrl-RS" i="1" dirty="0" smtClean="0">
                <a:latin typeface="Cambria" pitchFamily="18" charset="0"/>
                <a:ea typeface="Cambria" pitchFamily="18" charset="0"/>
              </a:rPr>
              <a:t>Основне људске потребе</a:t>
            </a:r>
          </a:p>
          <a:p>
            <a:r>
              <a:rPr lang="sr-Cyrl-RS" i="1" dirty="0">
                <a:latin typeface="Cambria" pitchFamily="18" charset="0"/>
                <a:ea typeface="Cambria" pitchFamily="18" charset="0"/>
              </a:rPr>
              <a:t>Физиолошке </a:t>
            </a:r>
            <a:r>
              <a:rPr lang="sr-Cyrl-RS" i="1" dirty="0" smtClean="0">
                <a:latin typeface="Cambria" pitchFamily="18" charset="0"/>
                <a:ea typeface="Cambria" pitchFamily="18" charset="0"/>
              </a:rPr>
              <a:t>потребе</a:t>
            </a:r>
            <a:endParaRPr lang="sr-Cyrl-RS" i="1" dirty="0">
              <a:latin typeface="Cambria" pitchFamily="18" charset="0"/>
              <a:ea typeface="Cambria" pitchFamily="18" charset="0"/>
            </a:endParaRPr>
          </a:p>
          <a:p>
            <a:r>
              <a:rPr lang="sr-Cyrl-RS" i="1" dirty="0" smtClean="0">
                <a:latin typeface="Cambria" pitchFamily="18" charset="0"/>
                <a:ea typeface="Cambria" pitchFamily="18" charset="0"/>
              </a:rPr>
              <a:t>Потреба </a:t>
            </a:r>
            <a:r>
              <a:rPr lang="sr-Cyrl-RS" i="1" dirty="0">
                <a:latin typeface="Cambria" pitchFamily="18" charset="0"/>
                <a:ea typeface="Cambria" pitchFamily="18" charset="0"/>
              </a:rPr>
              <a:t>за </a:t>
            </a:r>
            <a:r>
              <a:rPr lang="sr-Cyrl-RS" i="1" dirty="0" smtClean="0">
                <a:latin typeface="Cambria" pitchFamily="18" charset="0"/>
                <a:ea typeface="Cambria" pitchFamily="18" charset="0"/>
              </a:rPr>
              <a:t>сигурношћу</a:t>
            </a:r>
          </a:p>
          <a:p>
            <a:r>
              <a:rPr lang="sr-Cyrl-RS" i="1" dirty="0" smtClean="0">
                <a:latin typeface="Cambria" pitchFamily="18" charset="0"/>
                <a:ea typeface="Cambria" pitchFamily="18" charset="0"/>
              </a:rPr>
              <a:t>Потреба </a:t>
            </a:r>
            <a:r>
              <a:rPr lang="sr-Cyrl-RS" i="1" dirty="0">
                <a:latin typeface="Cambria" pitchFamily="18" charset="0"/>
                <a:ea typeface="Cambria" pitchFamily="18" charset="0"/>
              </a:rPr>
              <a:t>за </a:t>
            </a:r>
            <a:r>
              <a:rPr lang="sr-Cyrl-RS" i="1" dirty="0" smtClean="0">
                <a:latin typeface="Cambria" pitchFamily="18" charset="0"/>
                <a:ea typeface="Cambria" pitchFamily="18" charset="0"/>
              </a:rPr>
              <a:t>припадањем</a:t>
            </a:r>
            <a:endParaRPr lang="sr-Cyrl-RS" i="1" dirty="0">
              <a:latin typeface="Cambria" pitchFamily="18" charset="0"/>
              <a:ea typeface="Cambria" pitchFamily="18" charset="0"/>
            </a:endParaRPr>
          </a:p>
          <a:p>
            <a:r>
              <a:rPr lang="sr-Cyrl-RS" i="1" dirty="0" smtClean="0">
                <a:latin typeface="Cambria" pitchFamily="18" charset="0"/>
                <a:ea typeface="Cambria" pitchFamily="18" charset="0"/>
              </a:rPr>
              <a:t>Потреба </a:t>
            </a:r>
            <a:r>
              <a:rPr lang="sr-Cyrl-RS" i="1" dirty="0">
                <a:latin typeface="Cambria" pitchFamily="18" charset="0"/>
                <a:ea typeface="Cambria" pitchFamily="18" charset="0"/>
              </a:rPr>
              <a:t>за </a:t>
            </a:r>
            <a:r>
              <a:rPr lang="sr-Cyrl-RS" i="1" dirty="0" smtClean="0">
                <a:latin typeface="Cambria" pitchFamily="18" charset="0"/>
                <a:ea typeface="Cambria" pitchFamily="18" charset="0"/>
              </a:rPr>
              <a:t>уважавањем</a:t>
            </a:r>
            <a:endParaRPr lang="sr-Cyrl-RS" i="1" dirty="0">
              <a:latin typeface="Cambria" pitchFamily="18" charset="0"/>
              <a:ea typeface="Cambria" pitchFamily="18" charset="0"/>
            </a:endParaRPr>
          </a:p>
          <a:p>
            <a:r>
              <a:rPr lang="sr-Cyrl-RS" i="1" dirty="0">
                <a:latin typeface="Cambria" pitchFamily="18" charset="0"/>
                <a:ea typeface="Cambria" pitchFamily="18" charset="0"/>
              </a:rPr>
              <a:t>Потреба за </a:t>
            </a:r>
            <a:r>
              <a:rPr lang="sr-Cyrl-RS" i="1" dirty="0" smtClean="0">
                <a:latin typeface="Cambria" pitchFamily="18" charset="0"/>
                <a:ea typeface="Cambria" pitchFamily="18" charset="0"/>
              </a:rPr>
              <a:t>самоостварењем</a:t>
            </a:r>
            <a:endParaRPr lang="sr-Cyrl-RS" i="1" dirty="0">
              <a:latin typeface="Cambria" pitchFamily="18" charset="0"/>
              <a:ea typeface="Cambria" pitchFamily="18" charset="0"/>
            </a:endParaRPr>
          </a:p>
          <a:p>
            <a:r>
              <a:rPr lang="sr-Cyrl-RS" i="1" dirty="0" smtClean="0">
                <a:latin typeface="Cambria" pitchFamily="18" charset="0"/>
                <a:ea typeface="Cambria" pitchFamily="18" charset="0"/>
              </a:rPr>
              <a:t>На који начин задовољити потребе-савети или предлози</a:t>
            </a:r>
            <a:endParaRPr lang="en-US" i="1" dirty="0">
              <a:latin typeface="Cambria" pitchFamily="18" charset="0"/>
              <a:ea typeface="Cambria" pitchFamily="18" charset="0"/>
            </a:endParaRPr>
          </a:p>
          <a:p>
            <a:endParaRPr lang="sr-Cyrl-RS" dirty="0" smtClean="0">
              <a:latin typeface="Cambria" pitchFamily="18" charset="0"/>
              <a:ea typeface="Cambria" pitchFamily="18" charset="0"/>
            </a:endParaRPr>
          </a:p>
          <a:p>
            <a:endParaRPr lang="sr-Cyrl-RS" dirty="0" smtClean="0">
              <a:latin typeface="Cambria" pitchFamily="18" charset="0"/>
              <a:ea typeface="Cambria" pitchFamily="18" charset="0"/>
            </a:endParaRPr>
          </a:p>
          <a:p>
            <a:endParaRPr lang="en-US" dirty="0">
              <a:latin typeface="Cambria" pitchFamily="18" charset="0"/>
              <a:ea typeface="Cambria" pitchFamily="18" charset="0"/>
            </a:endParaRPr>
          </a:p>
        </p:txBody>
      </p:sp>
    </p:spTree>
    <p:extLst>
      <p:ext uri="{BB962C8B-B14F-4D97-AF65-F5344CB8AC3E}">
        <p14:creationId xmlns:p14="http://schemas.microsoft.com/office/powerpoint/2010/main" xmlns="" val="247862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AAD7AB-67A1-460A-981C-806E6B138C73}"/>
              </a:ext>
            </a:extLst>
          </p:cNvPr>
          <p:cNvSpPr>
            <a:spLocks noGrp="1"/>
          </p:cNvSpPr>
          <p:nvPr>
            <p:ph type="title"/>
          </p:nvPr>
        </p:nvSpPr>
        <p:spPr>
          <a:xfrm>
            <a:off x="3576657" y="293494"/>
            <a:ext cx="5624495" cy="1135456"/>
          </a:xfrm>
        </p:spPr>
        <p:txBody>
          <a:bodyPr>
            <a:normAutofit/>
          </a:bodyPr>
          <a:lstStyle/>
          <a:p>
            <a:r>
              <a:rPr lang="sr-Cyrl-RS" sz="3200" dirty="0" smtClean="0">
                <a:latin typeface="Cambria"/>
                <a:ea typeface="+mj-lt"/>
                <a:cs typeface="+mj-lt"/>
              </a:rPr>
              <a:t>Ван зоне комфора</a:t>
            </a:r>
            <a:endParaRPr lang="en-US" sz="3200" dirty="0">
              <a:latin typeface="Cambria"/>
              <a:cs typeface="Calibri Light"/>
            </a:endParaRPr>
          </a:p>
        </p:txBody>
      </p:sp>
      <p:sp>
        <p:nvSpPr>
          <p:cNvPr id="13" name="Content Placeholder 12"/>
          <p:cNvSpPr>
            <a:spLocks noGrp="1"/>
          </p:cNvSpPr>
          <p:nvPr>
            <p:ph idx="1"/>
          </p:nvPr>
        </p:nvSpPr>
        <p:spPr>
          <a:xfrm>
            <a:off x="381000" y="1581151"/>
            <a:ext cx="11563350" cy="5276849"/>
          </a:xfrm>
        </p:spPr>
        <p:txBody>
          <a:bodyPr>
            <a:normAutofit fontScale="70000" lnSpcReduction="20000"/>
          </a:bodyPr>
          <a:lstStyle/>
          <a:p>
            <a:pPr lvl="0"/>
            <a:r>
              <a:rPr lang="en-US" dirty="0"/>
              <a:t>Едукативне филмови, представе, концерти</a:t>
            </a:r>
          </a:p>
          <a:p>
            <a:pPr lvl="0"/>
            <a:r>
              <a:rPr lang="en-US" dirty="0"/>
              <a:t>Аудио књиге</a:t>
            </a:r>
          </a:p>
          <a:p>
            <a:pPr lvl="0"/>
            <a:r>
              <a:rPr lang="en-US" dirty="0"/>
              <a:t>Подкастови</a:t>
            </a:r>
          </a:p>
          <a:p>
            <a:pPr lvl="0"/>
            <a:r>
              <a:rPr lang="en-US" dirty="0"/>
              <a:t>Видео игре и папир-оловка игре</a:t>
            </a:r>
          </a:p>
          <a:p>
            <a:pPr lvl="0"/>
            <a:r>
              <a:rPr lang="en-US" dirty="0"/>
              <a:t>Укрштене речи, судоку</a:t>
            </a:r>
          </a:p>
          <a:p>
            <a:pPr lvl="0"/>
            <a:r>
              <a:rPr lang="en-US" dirty="0"/>
              <a:t>Сликање, цртање, прецртавање</a:t>
            </a:r>
          </a:p>
          <a:p>
            <a:pPr lvl="0"/>
            <a:r>
              <a:rPr lang="en-US" dirty="0"/>
              <a:t>Писање – блогова, кратких прича, скечева, сценарија, представа</a:t>
            </a:r>
          </a:p>
          <a:p>
            <a:pPr lvl="0"/>
            <a:r>
              <a:rPr lang="en-US" dirty="0"/>
              <a:t>Прављење албума, сваштара, споменара</a:t>
            </a:r>
          </a:p>
          <a:p>
            <a:pPr lvl="0"/>
            <a:r>
              <a:rPr lang="en-US" dirty="0"/>
              <a:t>Креативни пројекти од папира – украси, оригами, разгледнице, честитке, 3-Д честитке</a:t>
            </a:r>
          </a:p>
          <a:p>
            <a:pPr lvl="0"/>
            <a:r>
              <a:rPr lang="en-US" dirty="0"/>
              <a:t>Прављење лутака од старих чарапа, организовање малог луткарског позоришта</a:t>
            </a:r>
          </a:p>
          <a:p>
            <a:pPr lvl="0"/>
            <a:r>
              <a:rPr lang="en-US" dirty="0"/>
              <a:t>Глума</a:t>
            </a:r>
          </a:p>
          <a:p>
            <a:pPr lvl="0"/>
            <a:r>
              <a:rPr lang="en-US" dirty="0"/>
              <a:t>Учење нових вештина – жонглирање, пои, трикови са картама</a:t>
            </a:r>
          </a:p>
          <a:p>
            <a:pPr lvl="0"/>
            <a:r>
              <a:rPr lang="en-US" dirty="0"/>
              <a:t>Свирање инструмента</a:t>
            </a:r>
          </a:p>
          <a:p>
            <a:pPr lvl="0"/>
            <a:r>
              <a:rPr lang="en-US" dirty="0"/>
              <a:t>Прављење колача, </a:t>
            </a:r>
            <a:r>
              <a:rPr lang="en-US" dirty="0" smtClean="0"/>
              <a:t>грицкалица</a:t>
            </a:r>
            <a:endParaRPr lang="en-US" dirty="0"/>
          </a:p>
        </p:txBody>
      </p:sp>
      <p:sp>
        <p:nvSpPr>
          <p:cNvPr id="5" name="TextBox 4">
            <a:extLst>
              <a:ext uri="{FF2B5EF4-FFF2-40B4-BE49-F238E27FC236}">
                <a16:creationId xmlns="" xmlns:a16="http://schemas.microsoft.com/office/drawing/2014/main" id="{086F6576-2E39-4514-B8D6-0E6828C7C4BC}"/>
              </a:ext>
            </a:extLst>
          </p:cNvPr>
          <p:cNvSpPr txBox="1"/>
          <p:nvPr/>
        </p:nvSpPr>
        <p:spPr>
          <a:xfrm>
            <a:off x="1959431" y="4683580"/>
            <a:ext cx="804998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latin typeface="Cambria"/>
            </a:endParaRPr>
          </a:p>
          <a:p>
            <a:endParaRPr lang="en-US" sz="2000">
              <a:latin typeface="Cambria"/>
            </a:endParaRPr>
          </a:p>
          <a:p>
            <a:endParaRPr lang="en-US" sz="2000">
              <a:latin typeface="Cambria"/>
            </a:endParaRPr>
          </a:p>
        </p:txBody>
      </p:sp>
    </p:spTree>
    <p:extLst>
      <p:ext uri="{BB962C8B-B14F-4D97-AF65-F5344CB8AC3E}">
        <p14:creationId xmlns="" xmlns:p14="http://schemas.microsoft.com/office/powerpoint/2010/main" val="224588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 xmlns:a16="http://schemas.microsoft.com/office/drawing/2014/main" id="{A5FAAB43-5154-4ED7-86B0-5EC659D14F29}"/>
              </a:ext>
            </a:extLst>
          </p:cNvPr>
          <p:cNvSpPr/>
          <p:nvPr/>
        </p:nvSpPr>
        <p:spPr>
          <a:xfrm>
            <a:off x="342901" y="509317"/>
            <a:ext cx="3680963"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chemeClr val="tx1"/>
                </a:solidFill>
                <a:latin typeface="Cambria"/>
                <a:ea typeface="Cambria"/>
                <a:cs typeface="Calibri"/>
              </a:rPr>
              <a:t>Потреба за сигурношћу</a:t>
            </a:r>
            <a:endParaRPr lang="en-US" sz="2800" dirty="0">
              <a:solidFill>
                <a:schemeClr val="tx1"/>
              </a:solidFill>
              <a:latin typeface="Cambria"/>
              <a:ea typeface="Cambria"/>
              <a:cs typeface="Calibri"/>
            </a:endParaRPr>
          </a:p>
        </p:txBody>
      </p:sp>
      <p:sp>
        <p:nvSpPr>
          <p:cNvPr id="22" name="Oval 21">
            <a:extLst>
              <a:ext uri="{FF2B5EF4-FFF2-40B4-BE49-F238E27FC236}">
                <a16:creationId xmlns="" xmlns:a16="http://schemas.microsoft.com/office/drawing/2014/main" id="{2A4EDE19-FCD5-418D-BD77-C887DAE5D218}"/>
              </a:ext>
            </a:extLst>
          </p:cNvPr>
          <p:cNvSpPr/>
          <p:nvPr/>
        </p:nvSpPr>
        <p:spPr>
          <a:xfrm>
            <a:off x="4305301" y="510754"/>
            <a:ext cx="3467100"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chemeClr val="tx1"/>
                </a:solidFill>
                <a:latin typeface="Cambria"/>
                <a:cs typeface="Calibri"/>
              </a:rPr>
              <a:t>Потреба за припадањем</a:t>
            </a:r>
            <a:endParaRPr lang="en-US" dirty="0">
              <a:solidFill>
                <a:schemeClr val="tx1"/>
              </a:solidFill>
            </a:endParaRPr>
          </a:p>
        </p:txBody>
      </p:sp>
      <p:sp>
        <p:nvSpPr>
          <p:cNvPr id="23" name="Oval 22">
            <a:extLst>
              <a:ext uri="{FF2B5EF4-FFF2-40B4-BE49-F238E27FC236}">
                <a16:creationId xmlns="" xmlns:a16="http://schemas.microsoft.com/office/drawing/2014/main" id="{C4A28F2C-DCEB-4985-A15C-DA998C4C398E}"/>
              </a:ext>
            </a:extLst>
          </p:cNvPr>
          <p:cNvSpPr/>
          <p:nvPr/>
        </p:nvSpPr>
        <p:spPr>
          <a:xfrm>
            <a:off x="8264821" y="528007"/>
            <a:ext cx="3927179"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chemeClr val="tx1"/>
                </a:solidFill>
                <a:latin typeface="Cambria"/>
                <a:cs typeface="Calibri"/>
              </a:rPr>
              <a:t>Потреба за поштовањем</a:t>
            </a:r>
            <a:endParaRPr lang="en-US" dirty="0">
              <a:solidFill>
                <a:schemeClr val="tx1"/>
              </a:solidFill>
            </a:endParaRPr>
          </a:p>
        </p:txBody>
      </p:sp>
      <p:cxnSp>
        <p:nvCxnSpPr>
          <p:cNvPr id="38" name="Straight Arrow Connector 37"/>
          <p:cNvCxnSpPr>
            <a:stCxn id="21" idx="4"/>
            <a:endCxn id="21" idx="4"/>
          </p:cNvCxnSpPr>
          <p:nvPr/>
        </p:nvCxnSpPr>
        <p:spPr>
          <a:xfrm rot="5400000">
            <a:off x="2183382" y="1774524"/>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 xmlns:a16="http://schemas.microsoft.com/office/drawing/2014/main" id="{A5FAAB43-5154-4ED7-86B0-5EC659D14F29}"/>
              </a:ext>
            </a:extLst>
          </p:cNvPr>
          <p:cNvSpPr/>
          <p:nvPr/>
        </p:nvSpPr>
        <p:spPr>
          <a:xfrm>
            <a:off x="4229101" y="3124202"/>
            <a:ext cx="3680963" cy="137447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RS" sz="2800" dirty="0" smtClean="0">
                <a:solidFill>
                  <a:schemeClr val="tx1"/>
                </a:solidFill>
                <a:latin typeface="Cambria"/>
                <a:ea typeface="Cambria"/>
                <a:cs typeface="Calibri"/>
              </a:rPr>
              <a:t>Благостање, мотивација, успех</a:t>
            </a:r>
            <a:endParaRPr lang="en-US" sz="2800" dirty="0">
              <a:solidFill>
                <a:schemeClr val="tx1"/>
              </a:solidFill>
              <a:latin typeface="Cambria"/>
              <a:ea typeface="Cambria"/>
              <a:cs typeface="Calibri"/>
            </a:endParaRPr>
          </a:p>
        </p:txBody>
      </p:sp>
      <p:cxnSp>
        <p:nvCxnSpPr>
          <p:cNvPr id="57" name="Straight Connector 56"/>
          <p:cNvCxnSpPr>
            <a:stCxn id="21" idx="4"/>
            <a:endCxn id="40" idx="0"/>
          </p:cNvCxnSpPr>
          <p:nvPr/>
        </p:nvCxnSpPr>
        <p:spPr>
          <a:xfrm rot="16200000" flipH="1">
            <a:off x="3451646" y="506261"/>
            <a:ext cx="1349677" cy="388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2" idx="4"/>
            <a:endCxn id="40" idx="0"/>
          </p:cNvCxnSpPr>
          <p:nvPr/>
        </p:nvCxnSpPr>
        <p:spPr>
          <a:xfrm rot="16200000" flipH="1">
            <a:off x="5380096" y="2434715"/>
            <a:ext cx="1348240" cy="30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3" idx="4"/>
            <a:endCxn id="40" idx="0"/>
          </p:cNvCxnSpPr>
          <p:nvPr/>
        </p:nvCxnSpPr>
        <p:spPr>
          <a:xfrm rot="5400000">
            <a:off x="7483505" y="379293"/>
            <a:ext cx="1330987" cy="4158829"/>
          </a:xfrm>
          <a:prstGeom prst="line">
            <a:avLst/>
          </a:prstGeom>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97717" y="5162552"/>
            <a:ext cx="11894282" cy="461665"/>
          </a:xfrm>
          <a:prstGeom prst="rect">
            <a:avLst/>
          </a:prstGeom>
          <a:noFill/>
        </p:spPr>
        <p:txBody>
          <a:bodyPr wrap="none" rtlCol="0">
            <a:spAutoFit/>
          </a:bodyPr>
          <a:lstStyle/>
          <a:p>
            <a:r>
              <a:rPr lang="sr-Cyrl-RS" sz="2400" i="1" dirty="0" smtClean="0">
                <a:latin typeface="Cambria" pitchFamily="18" charset="0"/>
                <a:ea typeface="Cambria" pitchFamily="18" charset="0"/>
              </a:rPr>
              <a:t>”Али, немам потребу да будем креативна! Шта имам од тога ако седнем да цртам?”</a:t>
            </a:r>
            <a:endParaRPr lang="en-US" sz="2400" i="1" dirty="0">
              <a:latin typeface="Cambria" pitchFamily="18" charset="0"/>
              <a:ea typeface="Cambria" pitchFamily="18" charset="0"/>
            </a:endParaRPr>
          </a:p>
        </p:txBody>
      </p:sp>
      <p:sp>
        <p:nvSpPr>
          <p:cNvPr id="63" name="TextBox 62"/>
          <p:cNvSpPr txBox="1"/>
          <p:nvPr/>
        </p:nvSpPr>
        <p:spPr>
          <a:xfrm>
            <a:off x="4679220" y="5864364"/>
            <a:ext cx="3191899" cy="707886"/>
          </a:xfrm>
          <a:prstGeom prst="rect">
            <a:avLst/>
          </a:prstGeom>
          <a:noFill/>
        </p:spPr>
        <p:txBody>
          <a:bodyPr wrap="none" rtlCol="0">
            <a:spAutoFit/>
          </a:bodyPr>
          <a:lstStyle/>
          <a:p>
            <a:r>
              <a:rPr lang="sr-Cyrl-RS" sz="4000" b="1" i="1" dirty="0" smtClean="0">
                <a:latin typeface="Cambria" pitchFamily="18" charset="0"/>
                <a:ea typeface="Cambria" pitchFamily="18" charset="0"/>
              </a:rPr>
              <a:t>Ни не знаш! </a:t>
            </a:r>
            <a:endParaRPr lang="en-US" sz="4000" b="1" i="1" dirty="0">
              <a:latin typeface="Cambria" pitchFamily="18" charset="0"/>
              <a:ea typeface="Cambria" pitchFamily="18" charset="0"/>
            </a:endParaRPr>
          </a:p>
        </p:txBody>
      </p:sp>
    </p:spTree>
    <p:extLst>
      <p:ext uri="{BB962C8B-B14F-4D97-AF65-F5344CB8AC3E}">
        <p14:creationId xmlns="" xmlns:p14="http://schemas.microsoft.com/office/powerpoint/2010/main" val="21663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AAD7AB-67A1-460A-981C-806E6B138C73}"/>
              </a:ext>
            </a:extLst>
          </p:cNvPr>
          <p:cNvSpPr>
            <a:spLocks noGrp="1"/>
          </p:cNvSpPr>
          <p:nvPr>
            <p:ph type="title"/>
          </p:nvPr>
        </p:nvSpPr>
        <p:spPr>
          <a:xfrm>
            <a:off x="3745590" y="774057"/>
            <a:ext cx="4819349" cy="1135456"/>
          </a:xfrm>
        </p:spPr>
        <p:txBody>
          <a:bodyPr>
            <a:normAutofit/>
          </a:bodyPr>
          <a:lstStyle/>
          <a:p>
            <a:pPr algn="ctr"/>
            <a:r>
              <a:rPr lang="en-US" sz="4000" i="1" dirty="0">
                <a:latin typeface="Cambria"/>
                <a:cs typeface="Calibri Light"/>
              </a:rPr>
              <a:t>#ОстаниКодКуће</a:t>
            </a:r>
            <a:endParaRPr lang="en-US" sz="4000" dirty="0">
              <a:ea typeface="+mj-lt"/>
              <a:cs typeface="+mj-lt"/>
            </a:endParaRPr>
          </a:p>
          <a:p>
            <a:endParaRPr lang="en-US" sz="3200" dirty="0">
              <a:solidFill>
                <a:srgbClr val="002060"/>
              </a:solidFill>
              <a:latin typeface="Cambria"/>
              <a:cs typeface="Calibri Light"/>
            </a:endParaRPr>
          </a:p>
        </p:txBody>
      </p:sp>
      <p:sp>
        <p:nvSpPr>
          <p:cNvPr id="5" name="TextBox 4">
            <a:extLst>
              <a:ext uri="{FF2B5EF4-FFF2-40B4-BE49-F238E27FC236}">
                <a16:creationId xmlns="" xmlns:a16="http://schemas.microsoft.com/office/drawing/2014/main" id="{086F6576-2E39-4514-B8D6-0E6828C7C4BC}"/>
              </a:ext>
            </a:extLst>
          </p:cNvPr>
          <p:cNvSpPr txBox="1"/>
          <p:nvPr/>
        </p:nvSpPr>
        <p:spPr>
          <a:xfrm>
            <a:off x="3782581" y="5296055"/>
            <a:ext cx="840941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endParaRPr lang="en-US" sz="2000" i="1" dirty="0">
              <a:solidFill>
                <a:srgbClr val="002060"/>
              </a:solidFill>
              <a:latin typeface="Cambria"/>
            </a:endParaRPr>
          </a:p>
          <a:p>
            <a:pPr algn="r"/>
            <a:r>
              <a:rPr lang="en-US" sz="2400" i="1" dirty="0">
                <a:latin typeface="Cambria"/>
              </a:rPr>
              <a:t>Дина Бојић, дипл. психолог - мастер</a:t>
            </a:r>
            <a:endParaRPr lang="en-US" sz="2000" dirty="0"/>
          </a:p>
          <a:p>
            <a:pPr algn="r"/>
            <a:endParaRPr lang="en-US" sz="2000" i="1" dirty="0">
              <a:solidFill>
                <a:srgbClr val="002060"/>
              </a:solidFill>
              <a:latin typeface="Cambria"/>
            </a:endParaRPr>
          </a:p>
        </p:txBody>
      </p:sp>
      <p:sp>
        <p:nvSpPr>
          <p:cNvPr id="6" name="TextBox 5">
            <a:extLst>
              <a:ext uri="{FF2B5EF4-FFF2-40B4-BE49-F238E27FC236}">
                <a16:creationId xmlns="" xmlns:a16="http://schemas.microsoft.com/office/drawing/2014/main" id="{C41F8EBA-B675-4CC5-9C22-08B49733FBEF}"/>
              </a:ext>
            </a:extLst>
          </p:cNvPr>
          <p:cNvSpPr txBox="1"/>
          <p:nvPr/>
        </p:nvSpPr>
        <p:spPr>
          <a:xfrm>
            <a:off x="1101307" y="2021458"/>
            <a:ext cx="1000376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ambria"/>
                <a:cs typeface="Calibri"/>
              </a:rPr>
              <a:t>Организујмо време конструктивно и сачувајмо ментално здравље</a:t>
            </a:r>
            <a:endParaRPr lang="en-US" dirty="0"/>
          </a:p>
          <a:p>
            <a:endParaRPr lang="en-US" sz="3200" dirty="0">
              <a:latin typeface="Cambria"/>
              <a:cs typeface="Calibri" panose="020F0502020204030204"/>
            </a:endParaRPr>
          </a:p>
          <a:p>
            <a:endParaRPr lang="en-US" sz="3200" dirty="0">
              <a:latin typeface="Cambria"/>
              <a:cs typeface="Calibri" panose="020F0502020204030204"/>
            </a:endParaRPr>
          </a:p>
          <a:p>
            <a:pPr algn="ctr"/>
            <a:r>
              <a:rPr lang="en-US" sz="3200" dirty="0">
                <a:latin typeface="Cambria"/>
                <a:cs typeface="Calibri" panose="020F0502020204030204"/>
              </a:rPr>
              <a:t>Останимо код куће - заштитимо себе и друге! </a:t>
            </a:r>
            <a:endParaRPr lang="en-US" dirty="0"/>
          </a:p>
        </p:txBody>
      </p:sp>
    </p:spTree>
    <p:extLst>
      <p:ext uri="{BB962C8B-B14F-4D97-AF65-F5344CB8AC3E}">
        <p14:creationId xmlns="" xmlns:p14="http://schemas.microsoft.com/office/powerpoint/2010/main" val="3950233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759" y="373971"/>
            <a:ext cx="9293679" cy="700315"/>
          </a:xfrm>
        </p:spPr>
        <p:txBody>
          <a:bodyPr>
            <a:normAutofit/>
          </a:bodyPr>
          <a:lstStyle/>
          <a:p>
            <a:r>
              <a:rPr lang="en-US" sz="3600" dirty="0">
                <a:latin typeface="Cambria"/>
              </a:rPr>
              <a:t>Здравље у току епидемије КОВИД-19</a:t>
            </a:r>
            <a:endParaRPr lang="en-US" dirty="0"/>
          </a:p>
        </p:txBody>
      </p:sp>
      <p:sp>
        <p:nvSpPr>
          <p:cNvPr id="5" name="Title 1">
            <a:extLst>
              <a:ext uri="{FF2B5EF4-FFF2-40B4-BE49-F238E27FC236}">
                <a16:creationId xmlns="" xmlns:a16="http://schemas.microsoft.com/office/drawing/2014/main" id="{F479B638-FBFB-493A-8B2B-2886B6C08D3E}"/>
              </a:ext>
            </a:extLst>
          </p:cNvPr>
          <p:cNvSpPr txBox="1">
            <a:spLocks/>
          </p:cNvSpPr>
          <p:nvPr/>
        </p:nvSpPr>
        <p:spPr>
          <a:xfrm>
            <a:off x="1216481" y="1272041"/>
            <a:ext cx="10355035" cy="64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i="1" dirty="0">
                <a:latin typeface="Cambria"/>
              </a:rPr>
              <a:t>"Одсуство физичке болести и немоћи"</a:t>
            </a:r>
            <a:endParaRPr lang="en-US" i="1" dirty="0">
              <a:latin typeface="Cambria"/>
              <a:ea typeface="Cambria"/>
            </a:endParaRPr>
          </a:p>
        </p:txBody>
      </p:sp>
      <p:pic>
        <p:nvPicPr>
          <p:cNvPr id="3" name="Picture 3" descr="A close up of a logo&#10;&#10;Description generated with very high confidence">
            <a:extLst>
              <a:ext uri="{FF2B5EF4-FFF2-40B4-BE49-F238E27FC236}">
                <a16:creationId xmlns="" xmlns:a16="http://schemas.microsoft.com/office/drawing/2014/main" id="{FB46C485-4AA2-4FCB-AD5E-46572E8DF0FA}"/>
              </a:ext>
            </a:extLst>
          </p:cNvPr>
          <p:cNvPicPr>
            <a:picLocks noChangeAspect="1"/>
          </p:cNvPicPr>
          <p:nvPr/>
        </p:nvPicPr>
        <p:blipFill>
          <a:blip r:embed="rId2"/>
          <a:stretch>
            <a:fillRect/>
          </a:stretch>
        </p:blipFill>
        <p:spPr>
          <a:xfrm>
            <a:off x="1894577" y="2116381"/>
            <a:ext cx="9141123" cy="4421691"/>
          </a:xfrm>
          <a:prstGeom prst="rect">
            <a:avLst/>
          </a:prstGeom>
        </p:spPr>
      </p:pic>
    </p:spTree>
    <p:extLst>
      <p:ext uri="{BB962C8B-B14F-4D97-AF65-F5344CB8AC3E}">
        <p14:creationId xmlns="" xmlns:p14="http://schemas.microsoft.com/office/powerpoint/2010/main" val="2208211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mbria" pitchFamily="18" charset="0"/>
                <a:ea typeface="Cambria" pitchFamily="18" charset="0"/>
              </a:rPr>
              <a:t>#</a:t>
            </a:r>
            <a:r>
              <a:rPr lang="sr-Cyrl-RS" dirty="0" smtClean="0">
                <a:latin typeface="Cambria" pitchFamily="18" charset="0"/>
                <a:ea typeface="Cambria" pitchFamily="18" charset="0"/>
              </a:rPr>
              <a:t>ОстаниКодКуће</a:t>
            </a:r>
            <a:endParaRPr lang="en-US" dirty="0">
              <a:latin typeface="Cambria" pitchFamily="18" charset="0"/>
              <a:ea typeface="Cambria" pitchFamily="18" charset="0"/>
            </a:endParaRPr>
          </a:p>
        </p:txBody>
      </p:sp>
      <p:sp>
        <p:nvSpPr>
          <p:cNvPr id="3" name="Content Placeholder 2"/>
          <p:cNvSpPr>
            <a:spLocks noGrp="1"/>
          </p:cNvSpPr>
          <p:nvPr>
            <p:ph idx="1"/>
          </p:nvPr>
        </p:nvSpPr>
        <p:spPr>
          <a:xfrm>
            <a:off x="609600" y="1733555"/>
            <a:ext cx="10972800" cy="4525963"/>
          </a:xfrm>
        </p:spPr>
        <p:txBody>
          <a:bodyPr/>
          <a:lstStyle/>
          <a:p>
            <a:r>
              <a:rPr lang="sr-Cyrl-RS" sz="2800" dirty="0" smtClean="0">
                <a:latin typeface="Cambria" pitchFamily="18" charset="0"/>
                <a:ea typeface="Cambria" pitchFamily="18" charset="0"/>
              </a:rPr>
              <a:t>Изолација и самоизолација</a:t>
            </a:r>
          </a:p>
          <a:p>
            <a:r>
              <a:rPr lang="sr-Cyrl-RS" sz="2800" dirty="0" smtClean="0">
                <a:latin typeface="Cambria" pitchFamily="18" charset="0"/>
                <a:ea typeface="Cambria" pitchFamily="18" charset="0"/>
              </a:rPr>
              <a:t>Суспендоване школске и ваншколске активности</a:t>
            </a:r>
          </a:p>
          <a:p>
            <a:endParaRPr lang="en-US" dirty="0">
              <a:latin typeface="Cambria" pitchFamily="18" charset="0"/>
              <a:ea typeface="Cambria" pitchFamily="18" charset="0"/>
            </a:endParaRPr>
          </a:p>
        </p:txBody>
      </p:sp>
      <p:sp>
        <p:nvSpPr>
          <p:cNvPr id="4" name="Content Placeholder 2"/>
          <p:cNvSpPr txBox="1">
            <a:spLocks/>
          </p:cNvSpPr>
          <p:nvPr/>
        </p:nvSpPr>
        <p:spPr>
          <a:xfrm>
            <a:off x="781050" y="2343153"/>
            <a:ext cx="10515600" cy="4248148"/>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r-Cyrl-RS" sz="2800" b="0" i="1" u="none" strike="noStrike" kern="1200" cap="none" spc="0" normalizeH="0" baseline="0" noProof="0" dirty="0" smtClean="0">
              <a:ln>
                <a:noFill/>
              </a:ln>
              <a:effectLst/>
              <a:uLnTx/>
              <a:uFillTx/>
              <a:latin typeface="Cambria" pitchFamily="18" charset="0"/>
              <a:ea typeface="Cambria" pitchFamily="18" charset="0"/>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sr-Cyrl-RS" sz="2800" b="0" i="1" u="none" strike="noStrike" kern="1200" cap="none" spc="0" normalizeH="0" baseline="0" noProof="0" dirty="0" smtClean="0">
                <a:ln>
                  <a:noFill/>
                </a:ln>
                <a:effectLst/>
                <a:uLnTx/>
                <a:uFillTx/>
                <a:latin typeface="Cambria" pitchFamily="18" charset="0"/>
                <a:ea typeface="Cambria" pitchFamily="18" charset="0"/>
                <a:cs typeface="+mn-cs"/>
              </a:rPr>
              <a:t>“Не знам шта бих са собом”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2800" b="0" i="0" u="none" strike="noStrike" kern="1200" cap="none" spc="0" normalizeH="0" baseline="0" noProof="0" dirty="0" smtClean="0">
                <a:ln>
                  <a:noFill/>
                </a:ln>
                <a:effectLst/>
                <a:uLnTx/>
                <a:uFillTx/>
                <a:latin typeface="Cambria" pitchFamily="18" charset="0"/>
                <a:ea typeface="Cambria" pitchFamily="18" charset="0"/>
                <a:cs typeface="+mn-cs"/>
              </a:rPr>
              <a:t>Страх</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2800" b="0" i="0" u="none" strike="noStrike" kern="1200" cap="none" spc="0" normalizeH="0" baseline="0" noProof="0" dirty="0" smtClean="0">
                <a:ln>
                  <a:noFill/>
                </a:ln>
                <a:effectLst/>
                <a:uLnTx/>
                <a:uFillTx/>
                <a:latin typeface="Cambria" pitchFamily="18" charset="0"/>
                <a:ea typeface="Cambria" pitchFamily="18" charset="0"/>
                <a:cs typeface="+mn-cs"/>
              </a:rPr>
              <a:t>Анксиозност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2800" b="0" i="0" u="none" strike="noStrike" kern="1200" cap="none" spc="0" normalizeH="0" baseline="0" noProof="0" dirty="0" smtClean="0">
                <a:ln>
                  <a:noFill/>
                </a:ln>
                <a:effectLst/>
                <a:uLnTx/>
                <a:uFillTx/>
                <a:latin typeface="Cambria" pitchFamily="18" charset="0"/>
                <a:ea typeface="Cambria" pitchFamily="18" charset="0"/>
                <a:cs typeface="+mn-cs"/>
              </a:rPr>
              <a:t>Усамљеност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2800" b="0" i="0" u="none" strike="noStrike" kern="1200" cap="none" spc="0" normalizeH="0" baseline="0" noProof="0" dirty="0" smtClean="0">
                <a:ln>
                  <a:noFill/>
                </a:ln>
                <a:effectLst/>
                <a:uLnTx/>
                <a:uFillTx/>
                <a:latin typeface="Cambria" pitchFamily="18" charset="0"/>
                <a:ea typeface="Cambria" pitchFamily="18" charset="0"/>
                <a:cs typeface="+mn-cs"/>
              </a:rPr>
              <a:t>Депресија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2800" b="0" i="0" u="none" strike="noStrike" kern="1200" cap="none" spc="0" normalizeH="0" baseline="0" noProof="0" dirty="0" smtClean="0">
                <a:ln>
                  <a:noFill/>
                </a:ln>
                <a:effectLst/>
                <a:uLnTx/>
                <a:uFillTx/>
                <a:latin typeface="Cambria" pitchFamily="18" charset="0"/>
                <a:ea typeface="Cambria" pitchFamily="18" charset="0"/>
                <a:cs typeface="+mn-cs"/>
              </a:rPr>
              <a:t>Пад школског успеха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sr-Cyrl-RS" sz="2800" b="0" i="0" u="none" strike="noStrike" kern="1200" cap="none" spc="0" normalizeH="0" baseline="0" noProof="0" dirty="0" smtClean="0">
                <a:ln>
                  <a:noFill/>
                </a:ln>
                <a:effectLst/>
                <a:uLnTx/>
                <a:uFillTx/>
                <a:latin typeface="Cambria" pitchFamily="18" charset="0"/>
                <a:ea typeface="Cambria" pitchFamily="18" charset="0"/>
                <a:cs typeface="+mn-cs"/>
              </a:rPr>
              <a:t>Склоност агресији и конфликтима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effectLst/>
              <a:uLnTx/>
              <a:uFillTx/>
              <a:latin typeface="Cambria" pitchFamily="18" charset="0"/>
              <a:ea typeface="Cambria" pitchFamily="18" charset="0"/>
              <a:cs typeface="+mn-cs"/>
            </a:endParaRPr>
          </a:p>
        </p:txBody>
      </p:sp>
      <p:pic>
        <p:nvPicPr>
          <p:cNvPr id="5" name="Picture 6" descr="A picture containing building&#10;&#10;Description generated with very high confidence">
            <a:extLst>
              <a:ext uri="{FF2B5EF4-FFF2-40B4-BE49-F238E27FC236}">
                <a16:creationId xmlns="" xmlns:a16="http://schemas.microsoft.com/office/drawing/2014/main" id="{693EBA9F-9CD1-4FE5-A6B6-FE1C284637CB}"/>
              </a:ext>
            </a:extLst>
          </p:cNvPr>
          <p:cNvPicPr>
            <a:picLocks noChangeAspect="1"/>
          </p:cNvPicPr>
          <p:nvPr/>
        </p:nvPicPr>
        <p:blipFill>
          <a:blip r:embed="rId2"/>
          <a:stretch>
            <a:fillRect/>
          </a:stretch>
        </p:blipFill>
        <p:spPr>
          <a:xfrm>
            <a:off x="7283448" y="1076075"/>
            <a:ext cx="5822953" cy="5515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Down 17">
            <a:extLst>
              <a:ext uri="{FF2B5EF4-FFF2-40B4-BE49-F238E27FC236}">
                <a16:creationId xmlns="" xmlns:a16="http://schemas.microsoft.com/office/drawing/2014/main" id="{860C46D5-3742-4B65-B818-6868DF18CAB6}"/>
              </a:ext>
            </a:extLst>
          </p:cNvPr>
          <p:cNvSpPr/>
          <p:nvPr/>
        </p:nvSpPr>
        <p:spPr>
          <a:xfrm rot="-1920000">
            <a:off x="7742330" y="1563498"/>
            <a:ext cx="402567" cy="2559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 xmlns:a16="http://schemas.microsoft.com/office/drawing/2014/main" id="{33C82C5E-0477-4435-A4D9-F140937154A9}"/>
              </a:ext>
            </a:extLst>
          </p:cNvPr>
          <p:cNvSpPr/>
          <p:nvPr/>
        </p:nvSpPr>
        <p:spPr>
          <a:xfrm>
            <a:off x="5893222" y="1814769"/>
            <a:ext cx="402567" cy="2386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 xmlns:a16="http://schemas.microsoft.com/office/drawing/2014/main" id="{3CE079A0-8FD4-49D0-A9D0-3E9CF6AE0076}"/>
              </a:ext>
            </a:extLst>
          </p:cNvPr>
          <p:cNvSpPr/>
          <p:nvPr/>
        </p:nvSpPr>
        <p:spPr>
          <a:xfrm rot="1620000">
            <a:off x="3869772" y="1562069"/>
            <a:ext cx="388189" cy="2472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CECD8762-C198-4265-B33A-7BAAD86B5052}"/>
              </a:ext>
            </a:extLst>
          </p:cNvPr>
          <p:cNvSpPr/>
          <p:nvPr/>
        </p:nvSpPr>
        <p:spPr>
          <a:xfrm>
            <a:off x="3537908" y="597738"/>
            <a:ext cx="4830792" cy="129396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366518" y="834047"/>
            <a:ext cx="9293679" cy="700315"/>
          </a:xfrm>
        </p:spPr>
        <p:txBody>
          <a:bodyPr>
            <a:normAutofit/>
          </a:bodyPr>
          <a:lstStyle/>
          <a:p>
            <a:r>
              <a:rPr lang="en-US" sz="3600" dirty="0">
                <a:latin typeface="Cambria"/>
              </a:rPr>
              <a:t>Ментално здравље</a:t>
            </a:r>
            <a:endParaRPr lang="en-US" dirty="0"/>
          </a:p>
        </p:txBody>
      </p:sp>
      <p:sp>
        <p:nvSpPr>
          <p:cNvPr id="5" name="Title 1">
            <a:extLst>
              <a:ext uri="{FF2B5EF4-FFF2-40B4-BE49-F238E27FC236}">
                <a16:creationId xmlns="" xmlns:a16="http://schemas.microsoft.com/office/drawing/2014/main" id="{F479B638-FBFB-493A-8B2B-2886B6C08D3E}"/>
              </a:ext>
            </a:extLst>
          </p:cNvPr>
          <p:cNvSpPr txBox="1">
            <a:spLocks/>
          </p:cNvSpPr>
          <p:nvPr/>
        </p:nvSpPr>
        <p:spPr>
          <a:xfrm>
            <a:off x="774737" y="1329191"/>
            <a:ext cx="10355035" cy="64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i="1">
              <a:solidFill>
                <a:srgbClr val="002060"/>
              </a:solidFill>
              <a:latin typeface="Cambria"/>
              <a:ea typeface="Cambria"/>
            </a:endParaRPr>
          </a:p>
        </p:txBody>
      </p:sp>
      <p:sp>
        <p:nvSpPr>
          <p:cNvPr id="21" name="Oval 20">
            <a:extLst>
              <a:ext uri="{FF2B5EF4-FFF2-40B4-BE49-F238E27FC236}">
                <a16:creationId xmlns="" xmlns:a16="http://schemas.microsoft.com/office/drawing/2014/main" id="{A5FAAB43-5154-4ED7-86B0-5EC659D14F29}"/>
              </a:ext>
            </a:extLst>
          </p:cNvPr>
          <p:cNvSpPr/>
          <p:nvPr/>
        </p:nvSpPr>
        <p:spPr>
          <a:xfrm>
            <a:off x="1755116" y="3976417"/>
            <a:ext cx="2573547"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Cambria"/>
                <a:ea typeface="Cambria"/>
                <a:cs typeface="Calibri"/>
              </a:rPr>
              <a:t>Физичко</a:t>
            </a:r>
          </a:p>
        </p:txBody>
      </p:sp>
      <p:sp>
        <p:nvSpPr>
          <p:cNvPr id="22" name="Oval 21">
            <a:extLst>
              <a:ext uri="{FF2B5EF4-FFF2-40B4-BE49-F238E27FC236}">
                <a16:creationId xmlns="" xmlns:a16="http://schemas.microsoft.com/office/drawing/2014/main" id="{2A4EDE19-FCD5-418D-BD77-C887DAE5D218}"/>
              </a:ext>
            </a:extLst>
          </p:cNvPr>
          <p:cNvSpPr/>
          <p:nvPr/>
        </p:nvSpPr>
        <p:spPr>
          <a:xfrm>
            <a:off x="4803115" y="4206454"/>
            <a:ext cx="2573547"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Cambria"/>
                <a:cs typeface="Calibri"/>
              </a:rPr>
              <a:t>Психичко</a:t>
            </a:r>
            <a:endParaRPr lang="en-US" dirty="0">
              <a:solidFill>
                <a:schemeClr val="tx1"/>
              </a:solidFill>
            </a:endParaRPr>
          </a:p>
        </p:txBody>
      </p:sp>
      <p:sp>
        <p:nvSpPr>
          <p:cNvPr id="23" name="Oval 22">
            <a:extLst>
              <a:ext uri="{FF2B5EF4-FFF2-40B4-BE49-F238E27FC236}">
                <a16:creationId xmlns="" xmlns:a16="http://schemas.microsoft.com/office/drawing/2014/main" id="{C4A28F2C-DCEB-4985-A15C-DA998C4C398E}"/>
              </a:ext>
            </a:extLst>
          </p:cNvPr>
          <p:cNvSpPr/>
          <p:nvPr/>
        </p:nvSpPr>
        <p:spPr>
          <a:xfrm>
            <a:off x="7750474" y="3918907"/>
            <a:ext cx="3119887" cy="126520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Cambria"/>
                <a:cs typeface="Calibri"/>
              </a:rPr>
              <a:t>Друштвено</a:t>
            </a:r>
            <a:endParaRPr lang="en-US" dirty="0">
              <a:solidFill>
                <a:schemeClr val="tx1"/>
              </a:solidFill>
            </a:endParaRPr>
          </a:p>
        </p:txBody>
      </p:sp>
      <p:sp>
        <p:nvSpPr>
          <p:cNvPr id="24" name="Rectangle: Rounded Corners 23">
            <a:extLst>
              <a:ext uri="{FF2B5EF4-FFF2-40B4-BE49-F238E27FC236}">
                <a16:creationId xmlns="" xmlns:a16="http://schemas.microsoft.com/office/drawing/2014/main" id="{6FF88649-89BE-4081-964F-3D190EA7CAE2}"/>
              </a:ext>
            </a:extLst>
          </p:cNvPr>
          <p:cNvSpPr/>
          <p:nvPr/>
        </p:nvSpPr>
        <p:spPr>
          <a:xfrm>
            <a:off x="379751" y="5932356"/>
            <a:ext cx="1831343" cy="49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ambria"/>
                <a:cs typeface="Calibri"/>
              </a:rPr>
              <a:t>Физичке потребе</a:t>
            </a:r>
            <a:endParaRPr lang="en-US" dirty="0">
              <a:solidFill>
                <a:schemeClr val="tx1"/>
              </a:solidFill>
            </a:endParaRPr>
          </a:p>
        </p:txBody>
      </p:sp>
      <p:sp>
        <p:nvSpPr>
          <p:cNvPr id="25" name="Rectangle: Rounded Corners 24">
            <a:extLst>
              <a:ext uri="{FF2B5EF4-FFF2-40B4-BE49-F238E27FC236}">
                <a16:creationId xmlns="" xmlns:a16="http://schemas.microsoft.com/office/drawing/2014/main" id="{52DE4054-B412-4D07-9C3F-6047402B9AC2}"/>
              </a:ext>
            </a:extLst>
          </p:cNvPr>
          <p:cNvSpPr/>
          <p:nvPr/>
        </p:nvSpPr>
        <p:spPr>
          <a:xfrm>
            <a:off x="2790669" y="5932355"/>
            <a:ext cx="2373441" cy="49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ambria"/>
                <a:cs typeface="Calibri"/>
              </a:rPr>
              <a:t>Емотивне потребе</a:t>
            </a:r>
            <a:endParaRPr lang="en-US" dirty="0">
              <a:solidFill>
                <a:schemeClr val="tx1"/>
              </a:solidFill>
            </a:endParaRPr>
          </a:p>
        </p:txBody>
      </p:sp>
      <p:sp>
        <p:nvSpPr>
          <p:cNvPr id="26" name="Rectangle: Rounded Corners 25">
            <a:extLst>
              <a:ext uri="{FF2B5EF4-FFF2-40B4-BE49-F238E27FC236}">
                <a16:creationId xmlns="" xmlns:a16="http://schemas.microsoft.com/office/drawing/2014/main" id="{C186105E-FF28-4604-9DBF-4C21B8E81BA4}"/>
              </a:ext>
            </a:extLst>
          </p:cNvPr>
          <p:cNvSpPr/>
          <p:nvPr/>
        </p:nvSpPr>
        <p:spPr>
          <a:xfrm>
            <a:off x="5951093" y="5932355"/>
            <a:ext cx="2535835" cy="49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ambria"/>
                <a:cs typeface="Calibri"/>
              </a:rPr>
              <a:t>Интелектуалне потребе</a:t>
            </a:r>
            <a:endParaRPr lang="en-US" dirty="0">
              <a:solidFill>
                <a:schemeClr val="tx1"/>
              </a:solidFill>
            </a:endParaRPr>
          </a:p>
        </p:txBody>
      </p:sp>
      <p:sp>
        <p:nvSpPr>
          <p:cNvPr id="27" name="Rectangle: Rounded Corners 26">
            <a:extLst>
              <a:ext uri="{FF2B5EF4-FFF2-40B4-BE49-F238E27FC236}">
                <a16:creationId xmlns="" xmlns:a16="http://schemas.microsoft.com/office/drawing/2014/main" id="{0B5C45B8-2352-4DB2-8C23-F2597102743A}"/>
              </a:ext>
            </a:extLst>
          </p:cNvPr>
          <p:cNvSpPr/>
          <p:nvPr/>
        </p:nvSpPr>
        <p:spPr>
          <a:xfrm>
            <a:off x="9161489" y="5932356"/>
            <a:ext cx="2335967" cy="49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latin typeface="Cambria"/>
                <a:cs typeface="Calibri"/>
              </a:rPr>
              <a:t>Друштвене потребе</a:t>
            </a:r>
            <a:endParaRPr lang="en-US" dirty="0">
              <a:solidFill>
                <a:schemeClr val="tx1"/>
              </a:solidFill>
            </a:endParaRPr>
          </a:p>
        </p:txBody>
      </p:sp>
    </p:spTree>
    <p:extLst>
      <p:ext uri="{BB962C8B-B14F-4D97-AF65-F5344CB8AC3E}">
        <p14:creationId xmlns="" xmlns:p14="http://schemas.microsoft.com/office/powerpoint/2010/main" val="21663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80460-8E42-40E0-BCA3-35036C230F6E}"/>
              </a:ext>
            </a:extLst>
          </p:cNvPr>
          <p:cNvSpPr>
            <a:spLocks noGrp="1"/>
          </p:cNvSpPr>
          <p:nvPr>
            <p:ph type="title"/>
          </p:nvPr>
        </p:nvSpPr>
        <p:spPr>
          <a:xfrm>
            <a:off x="655320" y="365125"/>
            <a:ext cx="5120115" cy="1692794"/>
          </a:xfrm>
        </p:spPr>
        <p:txBody>
          <a:bodyPr>
            <a:normAutofit/>
          </a:bodyPr>
          <a:lstStyle/>
          <a:p>
            <a:endParaRPr lang="en-US" dirty="0"/>
          </a:p>
        </p:txBody>
      </p:sp>
      <p:sp>
        <p:nvSpPr>
          <p:cNvPr id="3" name="Content Placeholder 2">
            <a:extLst>
              <a:ext uri="{FF2B5EF4-FFF2-40B4-BE49-F238E27FC236}">
                <a16:creationId xmlns="" xmlns:a16="http://schemas.microsoft.com/office/drawing/2014/main" id="{DE02CC1B-E6BE-466F-8604-47D475FB86CC}"/>
              </a:ext>
            </a:extLst>
          </p:cNvPr>
          <p:cNvSpPr>
            <a:spLocks noGrp="1"/>
          </p:cNvSpPr>
          <p:nvPr>
            <p:ph idx="1"/>
          </p:nvPr>
        </p:nvSpPr>
        <p:spPr>
          <a:xfrm>
            <a:off x="693421" y="2192338"/>
            <a:ext cx="10584179" cy="4665662"/>
          </a:xfrm>
        </p:spPr>
        <p:txBody>
          <a:bodyPr vert="horz" lIns="91440" tIns="45720" rIns="91440" bIns="45720" rtlCol="0" anchor="t">
            <a:noAutofit/>
          </a:bodyPr>
          <a:lstStyle/>
          <a:p>
            <a:pPr algn="ctr">
              <a:buNone/>
            </a:pPr>
            <a:r>
              <a:rPr lang="en-US" i="1" dirty="0">
                <a:latin typeface="Cambria"/>
              </a:rPr>
              <a:t>Како задовољити све ове потребе код куће?</a:t>
            </a:r>
          </a:p>
          <a:p>
            <a:pPr algn="ctr"/>
            <a:endParaRPr lang="en-US" i="1" dirty="0">
              <a:latin typeface="Cambria"/>
              <a:ea typeface="Cambria"/>
            </a:endParaRPr>
          </a:p>
          <a:p>
            <a:pPr algn="ctr">
              <a:buNone/>
            </a:pPr>
            <a:r>
              <a:rPr lang="en-US" i="1" dirty="0">
                <a:latin typeface="Cambria"/>
                <a:ea typeface="Cambria"/>
              </a:rPr>
              <a:t>Како </a:t>
            </a:r>
            <a:r>
              <a:rPr lang="en-US" i="1" dirty="0" smtClean="0">
                <a:latin typeface="Cambria"/>
                <a:ea typeface="Cambria"/>
              </a:rPr>
              <a:t>избећ</a:t>
            </a:r>
            <a:r>
              <a:rPr lang="sr-Cyrl-RS" i="1" dirty="0" smtClean="0">
                <a:latin typeface="Cambria"/>
                <a:ea typeface="Cambria"/>
              </a:rPr>
              <a:t>и</a:t>
            </a:r>
            <a:r>
              <a:rPr lang="en-US" i="1" dirty="0" smtClean="0">
                <a:latin typeface="Cambria"/>
                <a:ea typeface="Cambria"/>
              </a:rPr>
              <a:t> </a:t>
            </a:r>
            <a:r>
              <a:rPr lang="en-US" i="1" dirty="0">
                <a:latin typeface="Cambria"/>
                <a:ea typeface="Cambria"/>
              </a:rPr>
              <a:t>досаду? </a:t>
            </a:r>
          </a:p>
          <a:p>
            <a:pPr algn="ctr"/>
            <a:endParaRPr lang="en-US" i="1" dirty="0">
              <a:latin typeface="Cambria"/>
              <a:ea typeface="Cambria"/>
            </a:endParaRPr>
          </a:p>
          <a:p>
            <a:pPr algn="ctr">
              <a:buNone/>
            </a:pPr>
            <a:r>
              <a:rPr lang="en-US" i="1" dirty="0">
                <a:latin typeface="Cambria"/>
                <a:ea typeface="Cambria"/>
              </a:rPr>
              <a:t>Како организовати време на прави начин? </a:t>
            </a:r>
          </a:p>
        </p:txBody>
      </p:sp>
    </p:spTree>
    <p:extLst>
      <p:ext uri="{BB962C8B-B14F-4D97-AF65-F5344CB8AC3E}">
        <p14:creationId xmlns="" xmlns:p14="http://schemas.microsoft.com/office/powerpoint/2010/main" val="1224309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piramida.jpg"/>
          <p:cNvPicPr>
            <a:picLocks noChangeAspect="1"/>
          </p:cNvPicPr>
          <p:nvPr/>
        </p:nvPicPr>
        <p:blipFill>
          <a:blip r:embed="rId2"/>
          <a:stretch>
            <a:fillRect/>
          </a:stretch>
        </p:blipFill>
        <p:spPr>
          <a:xfrm>
            <a:off x="2847975" y="1857374"/>
            <a:ext cx="6193436" cy="5000626"/>
          </a:xfrm>
          <a:prstGeom prst="rect">
            <a:avLst/>
          </a:prstGeom>
        </p:spPr>
      </p:pic>
      <p:sp>
        <p:nvSpPr>
          <p:cNvPr id="2" name="Title 1"/>
          <p:cNvSpPr>
            <a:spLocks noGrp="1"/>
          </p:cNvSpPr>
          <p:nvPr>
            <p:ph type="ctrTitle"/>
          </p:nvPr>
        </p:nvSpPr>
        <p:spPr>
          <a:xfrm>
            <a:off x="1557019" y="891197"/>
            <a:ext cx="9293679" cy="700315"/>
          </a:xfrm>
        </p:spPr>
        <p:txBody>
          <a:bodyPr>
            <a:normAutofit fontScale="90000"/>
          </a:bodyPr>
          <a:lstStyle/>
          <a:p>
            <a:r>
              <a:rPr lang="sr-Cyrl-RS" sz="3600" dirty="0" smtClean="0">
                <a:latin typeface="Cambria"/>
              </a:rPr>
              <a:t>Основне људске потребе</a:t>
            </a:r>
            <a:r>
              <a:rPr lang="en-US" sz="3600" dirty="0" smtClean="0">
                <a:latin typeface="Cambria"/>
              </a:rPr>
              <a:t/>
            </a:r>
            <a:br>
              <a:rPr lang="en-US" sz="3600" dirty="0" smtClean="0">
                <a:latin typeface="Cambria"/>
              </a:rPr>
            </a:br>
            <a:r>
              <a:rPr lang="sr-Cyrl-RS" sz="3600" dirty="0" smtClean="0">
                <a:latin typeface="Cambria"/>
              </a:rPr>
              <a:t/>
            </a:r>
            <a:br>
              <a:rPr lang="sr-Cyrl-RS" sz="3600" dirty="0" smtClean="0">
                <a:latin typeface="Cambria"/>
              </a:rPr>
            </a:br>
            <a:r>
              <a:rPr lang="sr-Cyrl-RS" sz="3600" dirty="0" smtClean="0">
                <a:latin typeface="Cambria"/>
              </a:rPr>
              <a:t> Масловљева хијерархија потреба</a:t>
            </a:r>
            <a:endParaRPr lang="en-US" dirty="0"/>
          </a:p>
        </p:txBody>
      </p:sp>
      <p:sp>
        <p:nvSpPr>
          <p:cNvPr id="5" name="Title 1">
            <a:extLst>
              <a:ext uri="{FF2B5EF4-FFF2-40B4-BE49-F238E27FC236}">
                <a16:creationId xmlns="" xmlns:a16="http://schemas.microsoft.com/office/drawing/2014/main" id="{F479B638-FBFB-493A-8B2B-2886B6C08D3E}"/>
              </a:ext>
            </a:extLst>
          </p:cNvPr>
          <p:cNvSpPr txBox="1">
            <a:spLocks/>
          </p:cNvSpPr>
          <p:nvPr/>
        </p:nvSpPr>
        <p:spPr>
          <a:xfrm>
            <a:off x="774737" y="1329191"/>
            <a:ext cx="10355035" cy="6458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i="1">
              <a:solidFill>
                <a:srgbClr val="002060"/>
              </a:solidFill>
              <a:latin typeface="Cambria"/>
              <a:ea typeface="Cambria"/>
            </a:endParaRPr>
          </a:p>
        </p:txBody>
      </p:sp>
    </p:spTree>
    <p:extLst>
      <p:ext uri="{BB962C8B-B14F-4D97-AF65-F5344CB8AC3E}">
        <p14:creationId xmlns="" xmlns:p14="http://schemas.microsoft.com/office/powerpoint/2010/main" val="21663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Cyrl-RS" dirty="0" smtClean="0">
                <a:latin typeface="Cambria" pitchFamily="18" charset="0"/>
                <a:ea typeface="Cambria" pitchFamily="18" charset="0"/>
              </a:rPr>
              <a:t>Физиолошке потребе</a:t>
            </a:r>
            <a:r>
              <a:rPr lang="sr-Cyrl-RS" dirty="0" smtClean="0">
                <a:solidFill>
                  <a:srgbClr val="002060"/>
                </a:solidFill>
                <a:latin typeface="Cambria" pitchFamily="18" charset="0"/>
                <a:ea typeface="Cambria" pitchFamily="18" charset="0"/>
              </a:rPr>
              <a:t>: храна, вода, сан, активност</a:t>
            </a:r>
          </a:p>
          <a:p>
            <a:r>
              <a:rPr lang="sr-Cyrl-RS" dirty="0" smtClean="0">
                <a:latin typeface="Cambria" pitchFamily="18" charset="0"/>
                <a:ea typeface="Cambria" pitchFamily="18" charset="0"/>
              </a:rPr>
              <a:t>Потреба за сигурношћу: </a:t>
            </a:r>
            <a:r>
              <a:rPr lang="sr-Cyrl-RS" dirty="0" smtClean="0">
                <a:solidFill>
                  <a:srgbClr val="002060"/>
                </a:solidFill>
                <a:latin typeface="Cambria" pitchFamily="18" charset="0"/>
                <a:ea typeface="Cambria" pitchFamily="18" charset="0"/>
              </a:rPr>
              <a:t>сигурност живота, здравља, породице, сталност прихода</a:t>
            </a:r>
          </a:p>
          <a:p>
            <a:r>
              <a:rPr lang="sr-Cyrl-RS" dirty="0" smtClean="0">
                <a:latin typeface="Cambria" pitchFamily="18" charset="0"/>
                <a:ea typeface="Cambria" pitchFamily="18" charset="0"/>
              </a:rPr>
              <a:t>Потреба за припадањем</a:t>
            </a:r>
            <a:r>
              <a:rPr lang="sr-Cyrl-RS" dirty="0" smtClean="0">
                <a:solidFill>
                  <a:srgbClr val="002060"/>
                </a:solidFill>
                <a:latin typeface="Cambria" pitchFamily="18" charset="0"/>
                <a:ea typeface="Cambria" pitchFamily="18" charset="0"/>
              </a:rPr>
              <a:t>: пријатељства, складни односи</a:t>
            </a:r>
          </a:p>
          <a:p>
            <a:r>
              <a:rPr lang="sr-Cyrl-RS" dirty="0" smtClean="0">
                <a:latin typeface="Cambria" pitchFamily="18" charset="0"/>
                <a:ea typeface="Cambria" pitchFamily="18" charset="0"/>
              </a:rPr>
              <a:t>Потреба за поштовањем</a:t>
            </a:r>
            <a:r>
              <a:rPr lang="sr-Cyrl-RS" dirty="0" smtClean="0">
                <a:solidFill>
                  <a:srgbClr val="002060"/>
                </a:solidFill>
                <a:latin typeface="Cambria" pitchFamily="18" charset="0"/>
                <a:ea typeface="Cambria" pitchFamily="18" charset="0"/>
              </a:rPr>
              <a:t>: самопоштовање, корисност, успех</a:t>
            </a:r>
          </a:p>
          <a:p>
            <a:r>
              <a:rPr lang="sr-Cyrl-RS" dirty="0" smtClean="0">
                <a:latin typeface="Cambria" pitchFamily="18" charset="0"/>
                <a:ea typeface="Cambria" pitchFamily="18" charset="0"/>
              </a:rPr>
              <a:t>Потреба за самоостварењем</a:t>
            </a:r>
            <a:r>
              <a:rPr lang="sr-Cyrl-RS" dirty="0" smtClean="0">
                <a:solidFill>
                  <a:srgbClr val="002060"/>
                </a:solidFill>
                <a:latin typeface="Cambria" pitchFamily="18" charset="0"/>
                <a:ea typeface="Cambria" pitchFamily="18" charset="0"/>
              </a:rPr>
              <a:t>: креативност, моралност, спонтаност</a:t>
            </a:r>
            <a:endParaRPr lang="en-US" dirty="0">
              <a:solidFill>
                <a:srgbClr val="002060"/>
              </a:solidFill>
              <a:latin typeface="Cambria" pitchFamily="18" charset="0"/>
              <a:ea typeface="Cambria" pitchFamily="18" charset="0"/>
            </a:endParaRPr>
          </a:p>
        </p:txBody>
      </p:sp>
      <p:sp>
        <p:nvSpPr>
          <p:cNvPr id="4" name="Title 1"/>
          <p:cNvSpPr>
            <a:spLocks noGrp="1"/>
          </p:cNvSpPr>
          <p:nvPr>
            <p:ph type="title"/>
          </p:nvPr>
        </p:nvSpPr>
        <p:spPr/>
        <p:txBody>
          <a:bodyPr>
            <a:normAutofit/>
          </a:bodyPr>
          <a:lstStyle/>
          <a:p>
            <a:r>
              <a:rPr lang="sr-Cyrl-RS" sz="3600" dirty="0" smtClean="0">
                <a:latin typeface="Cambria"/>
              </a:rPr>
              <a:t>Основне људске потребе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latin typeface="Cambria" pitchFamily="18" charset="0"/>
                <a:ea typeface="Cambria" pitchFamily="18" charset="0"/>
              </a:rPr>
              <a:t>Пандемија КОВИД-19</a:t>
            </a:r>
            <a:endParaRPr lang="en-US" dirty="0">
              <a:latin typeface="Cambria" pitchFamily="18" charset="0"/>
              <a:ea typeface="Cambria" pitchFamily="18" charset="0"/>
            </a:endParaRPr>
          </a:p>
        </p:txBody>
      </p:sp>
      <p:sp>
        <p:nvSpPr>
          <p:cNvPr id="3" name="Content Placeholder 2"/>
          <p:cNvSpPr>
            <a:spLocks noGrp="1"/>
          </p:cNvSpPr>
          <p:nvPr>
            <p:ph idx="1"/>
          </p:nvPr>
        </p:nvSpPr>
        <p:spPr>
          <a:xfrm>
            <a:off x="609600" y="1600205"/>
            <a:ext cx="11277600" cy="4525963"/>
          </a:xfrm>
        </p:spPr>
        <p:txBody>
          <a:bodyPr>
            <a:normAutofit lnSpcReduction="10000"/>
          </a:bodyPr>
          <a:lstStyle/>
          <a:p>
            <a:r>
              <a:rPr lang="sr-Cyrl-RS" dirty="0" smtClean="0">
                <a:latin typeface="Cambria" pitchFamily="18" charset="0"/>
                <a:ea typeface="Cambria" pitchFamily="18" charset="0"/>
              </a:rPr>
              <a:t>Претња здрављу</a:t>
            </a:r>
          </a:p>
          <a:p>
            <a:r>
              <a:rPr lang="sr-Cyrl-RS" dirty="0" smtClean="0">
                <a:latin typeface="Cambria" pitchFamily="18" charset="0"/>
                <a:ea typeface="Cambria" pitchFamily="18" charset="0"/>
              </a:rPr>
              <a:t>Претња финансијској сигурности</a:t>
            </a:r>
          </a:p>
          <a:p>
            <a:r>
              <a:rPr lang="sr-Cyrl-RS" dirty="0" smtClean="0">
                <a:latin typeface="Cambria" pitchFamily="18" charset="0"/>
                <a:ea typeface="Cambria" pitchFamily="18" charset="0"/>
              </a:rPr>
              <a:t>Усамљеност</a:t>
            </a:r>
          </a:p>
          <a:p>
            <a:endParaRPr lang="sr-Cyrl-RS" dirty="0" smtClean="0">
              <a:latin typeface="Cambria" pitchFamily="18" charset="0"/>
              <a:ea typeface="Cambria" pitchFamily="18" charset="0"/>
            </a:endParaRPr>
          </a:p>
          <a:p>
            <a:r>
              <a:rPr lang="sr-Cyrl-RS" dirty="0" smtClean="0">
                <a:latin typeface="Cambria" pitchFamily="18" charset="0"/>
                <a:ea typeface="Cambria" pitchFamily="18" charset="0"/>
              </a:rPr>
              <a:t>Угроженост потреба                   бес, збуњеност, фрустрација, усамљеност, губитак контроле</a:t>
            </a:r>
          </a:p>
          <a:p>
            <a:endParaRPr lang="sr-Cyrl-RS" dirty="0">
              <a:latin typeface="Cambria" pitchFamily="18" charset="0"/>
              <a:ea typeface="Cambria" pitchFamily="18" charset="0"/>
            </a:endParaRPr>
          </a:p>
          <a:p>
            <a:r>
              <a:rPr lang="sr-Cyrl-RS" dirty="0" smtClean="0">
                <a:latin typeface="Cambria" pitchFamily="18" charset="0"/>
                <a:ea typeface="Cambria" pitchFamily="18" charset="0"/>
              </a:rPr>
              <a:t>Досада! </a:t>
            </a:r>
            <a:endParaRPr lang="en-US" dirty="0">
              <a:latin typeface="Cambria" pitchFamily="18" charset="0"/>
              <a:ea typeface="Cambria" pitchFamily="18" charset="0"/>
            </a:endParaRPr>
          </a:p>
        </p:txBody>
      </p:sp>
      <p:sp>
        <p:nvSpPr>
          <p:cNvPr id="4" name="Right Arrow 3"/>
          <p:cNvSpPr/>
          <p:nvPr/>
        </p:nvSpPr>
        <p:spPr>
          <a:xfrm>
            <a:off x="4953000" y="3752850"/>
            <a:ext cx="139065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TotalTime>
  <Words>577</Words>
  <Application>Microsoft Office PowerPoint</Application>
  <PresentationFormat>Custom</PresentationFormat>
  <Paragraphs>159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Садржај</vt:lpstr>
      <vt:lpstr>Здравље у току епидемије КОВИД-19</vt:lpstr>
      <vt:lpstr>#ОстаниКодКуће</vt:lpstr>
      <vt:lpstr>Ментално здравље</vt:lpstr>
      <vt:lpstr>Slide 6</vt:lpstr>
      <vt:lpstr>Основне људске потребе   Масловљева хијерархија потреба</vt:lpstr>
      <vt:lpstr>Основне људске потребе </vt:lpstr>
      <vt:lpstr>Пандемија КОВИД-19</vt:lpstr>
      <vt:lpstr>Циљеви</vt:lpstr>
      <vt:lpstr>Физиолошке потребе</vt:lpstr>
      <vt:lpstr>Потреба за сигурношћу</vt:lpstr>
      <vt:lpstr>Потреба за сигурношћу</vt:lpstr>
      <vt:lpstr>Slide 14</vt:lpstr>
      <vt:lpstr>Потреба за припадањем</vt:lpstr>
      <vt:lpstr>Потреба за припадањем</vt:lpstr>
      <vt:lpstr>Породица – основа друштва</vt:lpstr>
      <vt:lpstr>Потреба за поштовањем</vt:lpstr>
      <vt:lpstr>Потреба за поштовањем</vt:lpstr>
      <vt:lpstr>Ван зоне комфора</vt:lpstr>
      <vt:lpstr>Slide 21</vt:lpstr>
      <vt:lpstr>#ОстаниКодКуће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38163</dc:creator>
  <cp:lastModifiedBy>381638273661</cp:lastModifiedBy>
  <cp:revision>137</cp:revision>
  <dcterms:created xsi:type="dcterms:W3CDTF">2020-03-25T20:11:01Z</dcterms:created>
  <dcterms:modified xsi:type="dcterms:W3CDTF">2020-04-13T13:29:50Z</dcterms:modified>
</cp:coreProperties>
</file>