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1" r:id="rId24"/>
    <p:sldId id="280" r:id="rId25"/>
    <p:sldId id="279" r:id="rId26"/>
    <p:sldId id="282" r:id="rId27"/>
    <p:sldId id="283" r:id="rId28"/>
    <p:sldId id="284" r:id="rId29"/>
    <p:sldId id="285" r:id="rId30"/>
    <p:sldId id="286" r:id="rId31"/>
    <p:sldId id="287" r:id="rId32"/>
    <p:sldId id="289" r:id="rId33"/>
    <p:sldId id="288" r:id="rId34"/>
    <p:sldId id="290" r:id="rId35"/>
    <p:sldId id="292" r:id="rId36"/>
    <p:sldId id="291" r:id="rId37"/>
    <p:sldId id="293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A12E9-2AA6-45B0-AA52-76F844FEFA2A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03477-C59C-4B46-B546-E7C59BB4B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45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RS" dirty="0"/>
              <a:t>нпр. Правилници о норми часова непосредног рада са ученицима наставника, стручних сарадника и васпитача у основној и средњој школи, у којима је прописано да стручни сарадници између осталог учествују и у раду одељенског већа, ЗОСОВ прописује да </a:t>
            </a:r>
            <a:r>
              <a:rPr lang="sr-Latn-RS" dirty="0"/>
              <a:t>Стручни сарадник остварује задатке на основу стандарда компетенција за стручне сараднике</a:t>
            </a:r>
            <a:r>
              <a:rPr lang="sr-Cyrl-RS" dirty="0"/>
              <a:t>, а Стандарди компетенција за стручне сараднике нису израђени и сл. Послови које стручни сарадници обављају у оквиру 30 часова непосредног рада  дефинисани су другачије Правилноиком о норми часова непосредног рада и у  ЗОСОВ и Правинику о програму рада свих стручних сарадника (нпр. професионална оријентација); </a:t>
            </a:r>
            <a:r>
              <a:rPr lang="sr-Cyrl-R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један час недељно за припремање ученика за учествовање у планираним и верификованим такмичењима што се не помиње у другим подзаконским актима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E03477-C59C-4B46-B546-E7C59BB4BC1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40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03477-C59C-4B46-B546-E7C59BB4BC14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BC102-8017-4A70-A384-E695B27AB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67B3A0-A801-4733-8983-FE8EAF936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47D02-2738-49AC-ABAA-282D0E48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B35B-9051-48BD-89B4-19F89DDED366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71231-1DD0-43E5-9EA2-09C3FC966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B3675-406C-44DC-A971-99DE84B01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EA0C-6B9F-4471-9572-27A65A43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CBCF3-84F6-428D-BBCE-B9F6BE418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43314B-376E-4D27-BF6E-416D72C22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D54AE-F808-44CB-A4AC-1D5022C3B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B35B-9051-48BD-89B4-19F89DDED366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5D8AA-3754-49A7-A635-17E109687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B03A4F-7D17-4850-913A-1ECA18274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EA0C-6B9F-4471-9572-27A65A43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6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EBA72-2F98-4868-8445-25B9B9C622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51EF2C-741F-4626-8485-54352B0BCE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59E47-B5F6-4218-95D5-ED85B80A0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B35B-9051-48BD-89B4-19F89DDED366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E0BF4-291C-4A15-9E2D-1DF5C7AE1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C2A6A-42B4-45CF-A2FC-8B9DA19BC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EA0C-6B9F-4471-9572-27A65A43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08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B6681-A58F-464F-811C-8368323E9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B070E-E8CE-462E-B443-5932BB5C0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31DBE-2A09-4033-98C1-A48950B9C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B35B-9051-48BD-89B4-19F89DDED366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871E5-384E-487B-84BE-B17AB0CEA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A01F25-712E-4623-BE81-3504DFF1A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EA0C-6B9F-4471-9572-27A65A43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574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982A4-1F3D-4635-BCC7-82B170790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AB45C4-EFB6-45BF-BA63-728E17915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F280C-501D-4736-AE32-23B6EEBBF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B35B-9051-48BD-89B4-19F89DDED366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14A264-C82C-445B-81CD-81AC18238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15EF4-1035-4F61-B3F7-73D37C063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EA0C-6B9F-4471-9572-27A65A43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86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E3E9-D550-4525-BA77-FBF56C117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A6F0D-1AAE-4B78-B7FF-9B9C930229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75D14C-F553-4C31-BD66-CF98342D87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D86F0-984D-4DA1-A73E-63F008F5C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B35B-9051-48BD-89B4-19F89DDED366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E29B4-385A-4FBB-84C9-4CDC2ABE8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E4B895-09B7-4737-AD9F-CA8682E85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EA0C-6B9F-4471-9572-27A65A43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00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6963D-D684-4870-9A2D-EF92FC9CE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66FE12-D228-48CB-A1B7-4EA37C0BB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C817F9-60D9-422A-91A3-D17F574E06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58F3BB-304F-47D5-B7E7-FFF7F312B5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82A261-76F8-409F-9DC2-4E8BC27566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80F339-8C7B-4490-AB1A-6F083E236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B35B-9051-48BD-89B4-19F89DDED366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B51473-9F40-428D-8D83-1784710ED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0D1149-F4CF-4875-B719-01B16FD31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EA0C-6B9F-4471-9572-27A65A43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60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443B5-8929-4D6B-9B69-B28BED67B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6A4D78-129C-4EF7-91A0-25D6E6AD9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B35B-9051-48BD-89B4-19F89DDED366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9A0F46-909B-466A-94E9-9966E6486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80063C-7CEB-4D5B-9D14-EF4382148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EA0C-6B9F-4471-9572-27A65A43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03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1E0B59-0CBA-4B75-A0DA-2986A3BB3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B35B-9051-48BD-89B4-19F89DDED366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7A5572-63A9-4B0E-A33A-020F66F7A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22192-6767-4A22-A80C-A6D9B9D12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EA0C-6B9F-4471-9572-27A65A43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16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8A6E2-CA67-43D4-B0B1-D44A38778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60121-D036-4AA4-B1C7-4F339499A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3EA526-4431-4162-9D72-7CCEED867A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20A0D7-E532-4BA2-A28A-345CC3315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B35B-9051-48BD-89B4-19F89DDED366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F0C560-58B8-4080-B051-655F6B894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8DBD7B-FC3F-4FE1-BA4A-660373B5E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EA0C-6B9F-4471-9572-27A65A43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82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31B6F-8DF3-470A-AF39-587DF17F1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CC74C0-CB23-4FD2-8888-59C000D164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C8BB32-5C40-4944-918B-615DE7B1A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16752B-221B-4EF4-B8E3-80E13377D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B35B-9051-48BD-89B4-19F89DDED366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98A7AA-DF12-4C44-B8BC-BBC7959C7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1D6C62-3D7F-436D-9A9D-7A4214C49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EA0C-6B9F-4471-9572-27A65A43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20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E8B4BE-1910-4F43-B07C-B10DAB691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710A51-EAA5-49CB-97C6-58E03F48A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6CB0B-D415-4D10-AC0C-AE5EC2C8EF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BB35B-9051-48BD-89B4-19F89DDED366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8F7F9-AE30-42A2-85A7-7594FBA81A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B26DA-74C7-4489-AE2C-4003C0C624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3EA0C-6B9F-4471-9572-27A65A43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06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BF4CF-2D12-434E-9475-BA31A83F92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732185"/>
          </a:xfrm>
        </p:spPr>
        <p:txBody>
          <a:bodyPr>
            <a:noAutofit/>
          </a:bodyPr>
          <a:lstStyle/>
          <a:p>
            <a:r>
              <a:rPr lang="sr-Cyrl-RS" sz="4400" b="1" dirty="0">
                <a:solidFill>
                  <a:schemeClr val="accent1"/>
                </a:solidFill>
              </a:rPr>
              <a:t>Анализа правног оквира и ставова стручних сарадника у циљу израде новог Правилника облицима</a:t>
            </a:r>
            <a:r>
              <a:rPr lang="en-US" sz="4400" b="1" dirty="0">
                <a:solidFill>
                  <a:schemeClr val="accent1"/>
                </a:solidFill>
              </a:rPr>
              <a:t> </a:t>
            </a:r>
            <a:r>
              <a:rPr lang="sr-Cyrl-RS" sz="4400" b="1" dirty="0">
                <a:solidFill>
                  <a:schemeClr val="accent1"/>
                </a:solidFill>
              </a:rPr>
              <a:t>рада психолога и педагога у основним и средњим школама и Дому ученика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6C0AC8-8C85-448B-A5B5-F53E5DF14F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81156"/>
            <a:ext cx="9144000" cy="1276643"/>
          </a:xfrm>
        </p:spPr>
        <p:txBody>
          <a:bodyPr>
            <a:normAutofit lnSpcReduction="10000"/>
          </a:bodyPr>
          <a:lstStyle/>
          <a:p>
            <a:endParaRPr lang="sr-Cyrl-RS" dirty="0"/>
          </a:p>
          <a:p>
            <a:endParaRPr lang="sr-Cyrl-RS" dirty="0"/>
          </a:p>
          <a:p>
            <a:r>
              <a:rPr lang="sr-Cyrl-RS" dirty="0"/>
              <a:t>Април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470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D5E2D-84BE-49C5-92FE-C110A9378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Специфичности школа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12906-9E4A-45C3-BFCE-B323D2262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У једној школи (5%) се школују </a:t>
            </a:r>
            <a:r>
              <a:rPr lang="sr-Cyrl-RS" b="1" dirty="0"/>
              <a:t>ученици мигранти</a:t>
            </a:r>
            <a:r>
              <a:rPr lang="sr-Cyrl-RS" dirty="0"/>
              <a:t> и њихов број није већи од 10;</a:t>
            </a:r>
          </a:p>
          <a:p>
            <a:r>
              <a:rPr lang="sr-Cyrl-RS" dirty="0"/>
              <a:t>У једној школи </a:t>
            </a:r>
            <a:r>
              <a:rPr lang="sr-Cyrl-RS" b="1" dirty="0"/>
              <a:t>настава се одвија двојезично</a:t>
            </a:r>
          </a:p>
          <a:p>
            <a:r>
              <a:rPr lang="sr-Cyrl-RS" dirty="0"/>
              <a:t>У једној школи деца се школују у </a:t>
            </a:r>
            <a:r>
              <a:rPr lang="sr-Cyrl-RS" b="1" dirty="0"/>
              <a:t>издвојеним одељењима</a:t>
            </a:r>
            <a:r>
              <a:rPr lang="sr-Cyrl-RS" dirty="0"/>
              <a:t> (број издвојених одељења није већи од 5);</a:t>
            </a:r>
          </a:p>
          <a:p>
            <a:r>
              <a:rPr lang="sr-Cyrl-RS" dirty="0"/>
              <a:t>У 18 школа, </a:t>
            </a:r>
            <a:r>
              <a:rPr lang="sr-Cyrl-RS" b="1" dirty="0"/>
              <a:t>деца се образују на основу ИОПа</a:t>
            </a:r>
            <a:r>
              <a:rPr lang="sr-Cyrl-RS" dirty="0"/>
              <a:t> и то: </a:t>
            </a:r>
          </a:p>
          <a:p>
            <a:pPr lvl="1"/>
            <a:r>
              <a:rPr lang="sr-Cyrl-RS" dirty="0"/>
              <a:t>7 школа од 1 – 10 деце,</a:t>
            </a:r>
          </a:p>
          <a:p>
            <a:pPr lvl="1"/>
            <a:r>
              <a:rPr lang="sr-Cyrl-RS" dirty="0"/>
              <a:t>7 школа од 11 – 20 деце,</a:t>
            </a:r>
          </a:p>
          <a:p>
            <a:pPr lvl="1"/>
            <a:r>
              <a:rPr lang="sr-Cyrl-RS" dirty="0"/>
              <a:t>4 школе број деце за коју је израђен ИОП је од 21 до 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488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24467-D903-4C69-BEB0-D3F787FDF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05948"/>
            <a:ext cx="2511084" cy="4826552"/>
          </a:xfrm>
        </p:spPr>
        <p:txBody>
          <a:bodyPr>
            <a:noAutofit/>
          </a:bodyPr>
          <a:lstStyle/>
          <a:p>
            <a:r>
              <a:rPr lang="sr-Cyrl-RS" sz="3200" b="1" dirty="0">
                <a:solidFill>
                  <a:schemeClr val="accent1"/>
                </a:solidFill>
              </a:rPr>
              <a:t>Улога и значај рада стручних сарадника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358911C-0E11-4235-B2B0-EE8204DF9EB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1164" y="644772"/>
            <a:ext cx="8400757" cy="584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796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8B365-F4AF-451C-841F-0C990CAA3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Рада са ученицима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8E90F-72ED-46A1-A85C-8ABE03AD6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1514"/>
            <a:ext cx="10515600" cy="517691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sr-Cyrl-RS" b="1" dirty="0"/>
              <a:t>Рад са ученицима, наставницима и родитељима</a:t>
            </a:r>
            <a:r>
              <a:rPr lang="sr-Cyrl-RS" dirty="0"/>
              <a:t> су основ психолошког и педагошког рада у школама;</a:t>
            </a:r>
            <a:endParaRPr lang="en-US" dirty="0"/>
          </a:p>
          <a:p>
            <a:pPr algn="just"/>
            <a:r>
              <a:rPr lang="sr-Cyrl-RS" b="1" dirty="0"/>
              <a:t>Доминантан фокус рада психолога </a:t>
            </a:r>
            <a:r>
              <a:rPr lang="sr-Cyrl-RS" dirty="0"/>
              <a:t>треба да буде на пружању психолошке подршке,</a:t>
            </a:r>
            <a:r>
              <a:rPr lang="sr-Cyrl-RS" b="1" dirty="0"/>
              <a:t> фокус у раду педагога </a:t>
            </a:r>
            <a:r>
              <a:rPr lang="sr-Cyrl-RS" dirty="0"/>
              <a:t>треба да буде пре свега </a:t>
            </a:r>
            <a:r>
              <a:rPr lang="sr-Cyrl-RS" i="1" dirty="0"/>
              <a:t>на</a:t>
            </a:r>
            <a:r>
              <a:rPr lang="sr-Cyrl-RS" dirty="0"/>
              <a:t> пружању подршке у превазилажењу проблема у учењу</a:t>
            </a:r>
            <a:r>
              <a:rPr lang="sr-Cyrl-RS" b="1" dirty="0"/>
              <a:t>.</a:t>
            </a:r>
          </a:p>
          <a:p>
            <a:pPr marL="0" indent="0" algn="just">
              <a:buNone/>
            </a:pPr>
            <a:endParaRPr lang="sr-Cyrl-RS" i="1" dirty="0"/>
          </a:p>
          <a:p>
            <a:pPr marL="0" indent="0" algn="just">
              <a:buNone/>
            </a:pPr>
            <a:r>
              <a:rPr lang="sr-Cyrl-RS" i="1" dirty="0"/>
              <a:t>Ученици често немају другу стручну службу којој могу да се обрате када имају проблеме: </a:t>
            </a:r>
            <a:r>
              <a:rPr lang="sr-Cyrl-RS" i="1" dirty="0">
                <a:solidFill>
                  <a:schemeClr val="accent1"/>
                </a:solidFill>
              </a:rPr>
              <a:t>``за специјалистичке установе треба упут, чекање, а родитељи имају отпор, Центри за социјални рад не пружају психолошку подршку каква је потребна.`</a:t>
            </a:r>
          </a:p>
          <a:p>
            <a:pPr marL="0" indent="0" algn="just">
              <a:buNone/>
            </a:pPr>
            <a:endParaRPr lang="sr-Cyrl-RS" i="1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sr-Cyrl-RS" i="1" dirty="0">
                <a:solidFill>
                  <a:schemeClr val="accent1"/>
                </a:solidFill>
              </a:rPr>
              <a:t>``Ученици су главни корисници психолошких услуга у школи: процена, превенција, саветовање, едуковање</a:t>
            </a:r>
            <a:r>
              <a:rPr lang="sr-Cyrl-RS" i="1" dirty="0"/>
              <a:t>.``</a:t>
            </a:r>
          </a:p>
          <a:p>
            <a:pPr marL="0" indent="0" algn="just">
              <a:buNone/>
            </a:pPr>
            <a:endParaRPr lang="sr-Cyrl-RS" i="1" dirty="0"/>
          </a:p>
          <a:p>
            <a:pPr marL="0" indent="0" algn="just">
              <a:buNone/>
            </a:pPr>
            <a:r>
              <a:rPr lang="sr-Cyrl-RS" i="1" dirty="0"/>
              <a:t>``</a:t>
            </a:r>
            <a:r>
              <a:rPr lang="sr-Cyrl-RS" i="1" dirty="0">
                <a:solidFill>
                  <a:schemeClr val="accent1"/>
                </a:solidFill>
              </a:rPr>
              <a:t>Рад са ученицима је централна тема рада школе.  Динамичне промене у свим сферама друштва, су се одразиле и на наше ђаке и породице из којих долазе. Услед бројних проблема и препрека са којима се суочавају, а који им отежавају одрастање и учење, ученици све чешће траже помоћ стручног сарадника. Пружање подршке ученицима у циљу остваривања њихових оптималних развојних могућности постаје све изазовнији и захтевнији задатак.``</a:t>
            </a:r>
            <a:endParaRPr lang="en-US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641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57518-710F-47D5-9CAB-06F3A2DAE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Рада са наставницима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52078-1C9A-490A-9E71-6CF971983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sr-Cyrl-RS" b="1" dirty="0"/>
              <a:t>Стручни сарадници педагози </a:t>
            </a:r>
            <a:r>
              <a:rPr lang="sr-Cyrl-RS" dirty="0"/>
              <a:t>сматрају да је њихова  кључна улога подршка за унапређивање наставе и целокупног рада школе у сарадњи са наставницима. Планирање и програмирање рада школе, тематско планирање, остваривање међупредметних корелација, повезивање развоја компетенција;  </a:t>
            </a:r>
            <a:endParaRPr lang="en-US" dirty="0"/>
          </a:p>
          <a:p>
            <a:pPr algn="just"/>
            <a:r>
              <a:rPr lang="sr-Cyrl-RS" b="1" dirty="0"/>
              <a:t>Психолози сматрају</a:t>
            </a:r>
            <a:r>
              <a:rPr lang="sr-Cyrl-RS" dirty="0"/>
              <a:t> да је њихова основна улога остваривање споне између ученика, родитеља и наставника, упознавање наставника са психолошким и развојним карактеристикама ученика и подршка наставницима да нађу најадекватније начине реаговања и рада са ученицима који имају емоционалне проблеме и у специфичним акциденталним ситуацијама.</a:t>
            </a:r>
          </a:p>
          <a:p>
            <a:pPr marL="0" indent="0" algn="just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i="1" dirty="0"/>
              <a:t> ``</a:t>
            </a:r>
            <a:r>
              <a:rPr lang="sr-Cyrl-RS" i="1" dirty="0">
                <a:solidFill>
                  <a:schemeClr val="accent1"/>
                </a:solidFill>
              </a:rPr>
              <a:t>Педагози у значајној мери утичу на васпитни аспект рада установе.``</a:t>
            </a:r>
            <a:endParaRPr lang="en-US" dirty="0">
              <a:solidFill>
                <a:schemeClr val="accent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180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48030-C06E-4198-B0F5-643C68E2C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На дну приоритета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0C71B-9652-433F-911D-01E6F139F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Cyrl-RS" b="1" dirty="0"/>
              <a:t>Вођење документације - једна од најмање важних области </a:t>
            </a:r>
            <a:r>
              <a:rPr lang="sr-Cyrl-RS" dirty="0"/>
              <a:t> </a:t>
            </a:r>
            <a:r>
              <a:rPr lang="sr-Cyrl-RS" dirty="0">
                <a:solidFill>
                  <a:schemeClr val="accent1"/>
                </a:solidFill>
              </a:rPr>
              <a:t>``</a:t>
            </a:r>
            <a:r>
              <a:rPr lang="sr-Cyrl-RS" i="1" dirty="0">
                <a:solidFill>
                  <a:schemeClr val="accent1"/>
                </a:solidFill>
              </a:rPr>
              <a:t>јер је важније нешто урадити него записати</a:t>
            </a:r>
            <a:r>
              <a:rPr lang="sr-Cyrl-RS" dirty="0">
                <a:solidFill>
                  <a:schemeClr val="accent1"/>
                </a:solidFill>
              </a:rPr>
              <a:t>`</a:t>
            </a:r>
            <a:r>
              <a:rPr lang="sr-Cyrl-RS" dirty="0"/>
              <a:t>`. </a:t>
            </a:r>
          </a:p>
          <a:p>
            <a:r>
              <a:rPr lang="sr-Cyrl-RS" dirty="0"/>
              <a:t>Стручно усавршавање је изузетно важно, али сматрају да је тиме што је заједно у облати рада која се односи на вођење документације губи на значају. </a:t>
            </a:r>
            <a:endParaRPr lang="en-US" dirty="0"/>
          </a:p>
          <a:p>
            <a:r>
              <a:rPr lang="sr-Cyrl-RS" dirty="0"/>
              <a:t>Област рада </a:t>
            </a:r>
            <a:r>
              <a:rPr lang="sr-Cyrl-RS" b="1" dirty="0"/>
              <a:t>сарадња са надлежним установама, организацијама, удружењима и јединицом локалне самоуправе</a:t>
            </a:r>
            <a:r>
              <a:rPr lang="sr-Cyrl-RS" dirty="0"/>
              <a:t>, је важна област рада али тај посао треба да обавља пре свега директор или особа коју директор делегира, у зависности од области рада у којој је сарадња са установама ван школе потребна. </a:t>
            </a:r>
          </a:p>
          <a:p>
            <a:r>
              <a:rPr lang="sr-Cyrl-RS" dirty="0"/>
              <a:t>У сарадњу са другим организацијама, представницима локалне самоуправе, привредним субјектима, институцијама могу више да буду укључени остали учесници школског живота - наставници, директор, родитељи. </a:t>
            </a:r>
            <a:endParaRPr lang="en-US" dirty="0"/>
          </a:p>
          <a:p>
            <a:pPr marL="0" indent="0">
              <a:buNone/>
            </a:pPr>
            <a:endParaRPr lang="sr-Cyrl-RS" i="1" dirty="0"/>
          </a:p>
          <a:p>
            <a:pPr marL="0" indent="0">
              <a:buNone/>
            </a:pPr>
            <a:r>
              <a:rPr lang="sr-Cyrl-RS" i="1" dirty="0">
                <a:solidFill>
                  <a:schemeClr val="accent1"/>
                </a:solidFill>
              </a:rPr>
              <a:t>``Сарадња са надлежним установама и локалном самоуправом најмање зависи од личних и стручних компетенција.``</a:t>
            </a:r>
            <a:endParaRPr lang="en-US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484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2C259-7AC0-4C5A-9DDE-CD4762C43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Време проведено на одређеним пословима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4D523-7016-4139-8BD6-B3A174CFF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1514"/>
            <a:ext cx="10515600" cy="4931361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sr-Cyrl-RS" dirty="0"/>
              <a:t>Планирање и програмирање образовно васпитног рада: израда Годишњег програма рада </a:t>
            </a:r>
            <a:r>
              <a:rPr lang="sr-Cyrl-RS" sz="3400" dirty="0"/>
              <a:t>школе, Развојног плана школе, планирање рада свих стручних органа школе и тимова, стручног усавршавања, писање пројеката, сарадња са директором, сарадња са другим службама; </a:t>
            </a:r>
            <a:endParaRPr lang="en-US" sz="3400" dirty="0"/>
          </a:p>
          <a:p>
            <a:pPr lvl="0"/>
            <a:r>
              <a:rPr lang="sr-Cyrl-RS" sz="3400" dirty="0"/>
              <a:t>Праћење и вредновање образовно-васпитног рада - самовредновање, праћење вођења педагошке документације, ИОП и мере индивидуализације, анализа успеха ученика, оптерећеност ученика, ваннаставне активности; Рад на развијању и примени инструмената за вредновање и самовредновање различитих области и активности рада школе;</a:t>
            </a:r>
            <a:endParaRPr lang="en-US" sz="3400" dirty="0"/>
          </a:p>
          <a:p>
            <a:pPr lvl="0"/>
            <a:r>
              <a:rPr lang="sr-Cyrl-RS" sz="3400" dirty="0"/>
              <a:t>Рад са наставницима - помоћ у планирању, помоћ новим наставницима и приправницима, заједнички рад на унапређивању наставе, посета и анализа часова, сарадња са одељењским старешинама у вези часа одељенске заједнице и сарадње са родитељима;</a:t>
            </a:r>
            <a:endParaRPr lang="en-US" sz="3400" dirty="0"/>
          </a:p>
          <a:p>
            <a:pPr lvl="0"/>
            <a:r>
              <a:rPr lang="sr-Cyrl-RS" sz="3400" dirty="0"/>
              <a:t>Послови из области превенције и едукације, рад са ученицима-саветоддавни разговори, подршка и мотивација у учењу. Креирање и реализација радионица за ученике и родитеље;</a:t>
            </a:r>
            <a:endParaRPr lang="en-US" sz="3400" dirty="0"/>
          </a:p>
          <a:p>
            <a:pPr lvl="0"/>
            <a:r>
              <a:rPr lang="sr-Cyrl-RS" sz="3400" dirty="0"/>
              <a:t>Сарадања са родитељима кроз индивидуални и групни рад;</a:t>
            </a:r>
            <a:endParaRPr lang="en-US" sz="3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652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ED840-6616-4273-BA65-474E999FE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Највећи допринос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F69C6-9715-404A-B28E-9CDF9079C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521911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sr-Cyrl-RS" dirty="0"/>
              <a:t>Унапређивање свих аспеката рада установе;</a:t>
            </a:r>
            <a:endParaRPr lang="en-US" dirty="0"/>
          </a:p>
          <a:p>
            <a:pPr lvl="0"/>
            <a:r>
              <a:rPr lang="sr-Cyrl-RS" dirty="0"/>
              <a:t>Обезбеђивање подстицајног и сигурног окружења за учење и развој ученика кроз сарадњу са наставницима, ученицима и родитељима као и свим актерима васпитно-образовног рада;</a:t>
            </a:r>
            <a:endParaRPr lang="en-US" dirty="0"/>
          </a:p>
          <a:p>
            <a:pPr lvl="0"/>
            <a:r>
              <a:rPr lang="sr-Cyrl-RS" dirty="0"/>
              <a:t>Примена стручних знања из области психологије (развојне, педагошке, менталне хигијене, саветовања, рад са ученицима из осетљивих група и са сметњама у развоју, психологија рада и организације);</a:t>
            </a:r>
            <a:endParaRPr lang="en-US" dirty="0"/>
          </a:p>
          <a:p>
            <a:pPr lvl="0"/>
            <a:r>
              <a:rPr lang="sr-Cyrl-RS" dirty="0"/>
              <a:t>Учешће у креирању превентивних и интервентних планова подршке у ситуацијама насиља, криза и сл.</a:t>
            </a:r>
            <a:endParaRPr lang="en-US" dirty="0"/>
          </a:p>
          <a:p>
            <a:pPr lvl="0"/>
            <a:r>
              <a:rPr lang="sr-Cyrl-RS" dirty="0"/>
              <a:t>Подршка у планирању и праћењу квалитета рада школе, подршка наставницима у упознавању индивидуалних карактеристика ученика, психопатолошких и развојних поремећаја, помоћ у превазилажењу реалних или потенцијалних сметњи у комуникацији са ученицима и родитељима, предлози за превазилажење уочених тешкоћа у групној динамици унутар одељења; </a:t>
            </a:r>
            <a:endParaRPr lang="en-US" dirty="0"/>
          </a:p>
          <a:p>
            <a:pPr lvl="0"/>
            <a:r>
              <a:rPr lang="sr-Cyrl-RS" dirty="0"/>
              <a:t>Подршка раду тимова у којима је психолог најзначајнији: Тим за заштиту, тим за инклузију;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454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6FBDB-09E0-4EC4-9E74-B333E10B0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Највећи допринос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D282C-DA50-446A-9787-BD181A3AC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5582"/>
            <a:ext cx="10515600" cy="5134707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sr-Cyrl-RS" dirty="0"/>
              <a:t>Помоћ директору у руковођењу и комуникацији са другим службама и подршка у стварању позитивне атмосфере (климе) у школи;</a:t>
            </a:r>
            <a:endParaRPr lang="en-US" dirty="0"/>
          </a:p>
          <a:p>
            <a:pPr lvl="0"/>
            <a:r>
              <a:rPr lang="sr-Cyrl-RS" dirty="0"/>
              <a:t>Спона између ученика, родитеља и школе, процена стручног лица како да учење и средину у школи учини што погоднијом за рад и сарадњу и напредовање свих;  </a:t>
            </a:r>
            <a:endParaRPr lang="en-US" dirty="0"/>
          </a:p>
          <a:p>
            <a:pPr lvl="0"/>
            <a:r>
              <a:rPr lang="sr-Cyrl-RS" dirty="0"/>
              <a:t>Учешће у стварању оптималних услова за развој ученика и остваривање образовно-васпитног рада и подстицање целовитог развоја ученика;</a:t>
            </a:r>
            <a:endParaRPr lang="en-US" dirty="0"/>
          </a:p>
          <a:p>
            <a:pPr lvl="0"/>
            <a:r>
              <a:rPr lang="sr-Cyrl-RS" dirty="0"/>
              <a:t>Пружање подршке ученицима у превазилажењу развојних и акцидентних криза; </a:t>
            </a:r>
          </a:p>
          <a:p>
            <a:pPr lvl="0"/>
            <a:r>
              <a:rPr lang="sr-Cyrl-RS" dirty="0"/>
              <a:t>Брига о квалитету наставе у складу са стандардима квалитета наставе и учења;</a:t>
            </a:r>
            <a:endParaRPr lang="en-US" dirty="0"/>
          </a:p>
          <a:p>
            <a:pPr lvl="0"/>
            <a:r>
              <a:rPr lang="sr-Cyrl-RS" dirty="0"/>
              <a:t>Својим ставовима , понашањима и деловањима стручни сарадник промовише поштовање и уважавање личности ученика, води рачуна о безбедности и заштити и укључености ученика у живот школе на прицнципима једнакости и равноправности;</a:t>
            </a:r>
            <a:endParaRPr lang="en-US" dirty="0"/>
          </a:p>
          <a:p>
            <a:pPr lvl="0"/>
            <a:r>
              <a:rPr lang="sr-Cyrl-RS" dirty="0"/>
              <a:t>Својим целокупним деловањем стручни сарадници доприносе, иницирају, учествују у спровођењу закона и других аката из области образовања;</a:t>
            </a:r>
            <a:endParaRPr lang="en-US" dirty="0"/>
          </a:p>
          <a:p>
            <a:pPr lvl="0"/>
            <a:r>
              <a:rPr lang="sr-Cyrl-RS" dirty="0"/>
              <a:t>Организовање хоризонатлног учења међу наставницима, увођење и иницијатива у погледу очувања аутономије школе;</a:t>
            </a:r>
            <a:endParaRPr lang="en-US" dirty="0"/>
          </a:p>
          <a:p>
            <a:pPr lvl="0"/>
            <a:r>
              <a:rPr lang="sr-Cyrl-RS" dirty="0"/>
              <a:t>Јачање родитељских компетенција.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31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D5492-8AB8-460E-A81C-2EF4F0A94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Којим аспектима рада смо најзадовољнији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6ED33-5D7C-4F70-BECA-075C99BDC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r>
              <a:rPr lang="sr-Cyrl-RS" b="1" dirty="0"/>
              <a:t>Рад са наставницима</a:t>
            </a:r>
            <a:r>
              <a:rPr lang="sr-Cyrl-RS" dirty="0"/>
              <a:t> са којима постоји добра сарадња и професионални однос што омогућава добру организацију активности, релативно лако увођење новина, организацију и унапређење наставног процеса, планску и континуирану процену професионалног развоја наставника; </a:t>
            </a:r>
            <a:endParaRPr lang="en-US" dirty="0"/>
          </a:p>
          <a:p>
            <a:pPr lvl="0" algn="just"/>
            <a:r>
              <a:rPr lang="sr-Cyrl-RS" b="1" dirty="0"/>
              <a:t>Рад са ученицима</a:t>
            </a:r>
            <a:r>
              <a:rPr lang="sr-Cyrl-RS" dirty="0"/>
              <a:t> са којима постоји однос поверења, саветодавне активности значајне за унапређење процеса учења, решавање конфликата, али и мотивисање ученика за укључивање и партиципацију у школском животу. Стручни сарадници истичу своје задовољство у раду са ученицима из осетљивих група; радионичарски рад са групама ученика и одељењима и заједничко решавање проблема који се односе на мотивацију за учење, борбу против дискриминације и насиља, каријерно вођење и професионалну оријентацију кроз тестирања и предавања;</a:t>
            </a:r>
            <a:endParaRPr lang="en-US" dirty="0"/>
          </a:p>
          <a:p>
            <a:pPr lvl="0" algn="just"/>
            <a:r>
              <a:rPr lang="sr-Cyrl-RS" b="1" dirty="0"/>
              <a:t>Рад са родитељима </a:t>
            </a:r>
            <a:r>
              <a:rPr lang="sr-Cyrl-RS" dirty="0"/>
              <a:t>кроз</a:t>
            </a:r>
            <a:r>
              <a:rPr lang="sr-Cyrl-RS" b="1" dirty="0"/>
              <a:t> п</a:t>
            </a:r>
            <a:r>
              <a:rPr lang="sr-Cyrl-RS" dirty="0"/>
              <a:t>лански и систематски превентивно-едукативни рад кроз родитељске састанке и радионице.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79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9889A-6DA7-4370-88C5-143D29DB9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Рад у стручним органима и Тимовима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3B45E-9E7E-47F0-9FEF-45569B3B7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r-Cyrl-RS" dirty="0"/>
              <a:t>Укљученсот и активна улога стручних сарадника у великом броју органа/тимова представља потенцијално један од значајних фактора оптерећења и стручни сарадници често истичу: </a:t>
            </a:r>
            <a:r>
              <a:rPr lang="sr-Cyrl-RS" dirty="0">
                <a:solidFill>
                  <a:schemeClr val="accent1"/>
                </a:solidFill>
              </a:rPr>
              <a:t>``</a:t>
            </a:r>
            <a:r>
              <a:rPr lang="sr-Cyrl-RS" i="1" dirty="0">
                <a:solidFill>
                  <a:schemeClr val="accent1"/>
                </a:solidFill>
              </a:rPr>
              <a:t>да се наставници у различитим тимовима мењају, а  стручни сарадници су константа``. </a:t>
            </a:r>
            <a:endParaRPr lang="en-US" dirty="0">
              <a:solidFill>
                <a:schemeClr val="accent1"/>
              </a:solidFill>
            </a:endParaRPr>
          </a:p>
          <a:p>
            <a:pPr algn="just"/>
            <a:r>
              <a:rPr lang="sr-Cyrl-RS" dirty="0"/>
              <a:t>Ово често проистиче и из тога што директори имају поверење и сигурни су у то да ће стручни сарадници урадити посао и евидентирати све шта је потребно, односно урадити потребну администрацију: ``</a:t>
            </a:r>
            <a:r>
              <a:rPr lang="sr-Cyrl-RS" i="1" dirty="0">
                <a:solidFill>
                  <a:schemeClr val="accent1"/>
                </a:solidFill>
              </a:rPr>
              <a:t>стручни сарадник је десна рука директора и/или они користе могућност која им је дата да „по налогу директора“ ангажујују стручне сараднике на овим пословима``.</a:t>
            </a:r>
            <a:endParaRPr lang="en-US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497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024467-D903-4C69-BEB0-D3F787FDF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205948"/>
            <a:ext cx="3669161" cy="4826552"/>
          </a:xfrm>
        </p:spPr>
        <p:txBody>
          <a:bodyPr>
            <a:noAutofit/>
          </a:bodyPr>
          <a:lstStyle/>
          <a:p>
            <a:r>
              <a:rPr lang="sr-Cyrl-RS" sz="3200" b="1" dirty="0">
                <a:solidFill>
                  <a:schemeClr val="bg1"/>
                </a:solidFill>
              </a:rPr>
              <a:t>Унапређење улоге и јасније дефинисање области рада стручних сарадника – психолога и педагога један је од предуслова за даље унапређење рада основних и средњих школа</a:t>
            </a:r>
            <a:r>
              <a:rPr lang="sr-Cyrl-RS" sz="3200" dirty="0">
                <a:solidFill>
                  <a:schemeClr val="bg1"/>
                </a:solidFill>
              </a:rPr>
              <a:t>.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93398-6064-46E0-B30E-1CDD5B9CB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sr-Cyrl-RS" sz="2400" dirty="0">
                <a:solidFill>
                  <a:srgbClr val="000000"/>
                </a:solidFill>
              </a:rPr>
              <a:t>Министарство просвете, науке и технолошког развоја (МПНТР) је именовало Радну групу за израду Правилника о програму свих облика рада стручних сарадника;</a:t>
            </a:r>
          </a:p>
          <a:p>
            <a:r>
              <a:rPr lang="sr-Cyrl-RS" sz="2400" dirty="0"/>
              <a:t>Подршку Радној групи МПНТР у изради овог Правилника обезбеђује УНИЦЕФ у сарадњи и кроз консултативни процес са асоцијацијама педагога и психолога, Заводом за унапређење образовања и васпитања и и Заводом за вредновање квалитета образовања и васпитања.</a:t>
            </a:r>
            <a:endParaRPr lang="sr-Cyrl-R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6677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E319F-AD6C-4EAD-89A1-D3FF20C8B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Учешће у раду стручних органа</a:t>
            </a:r>
            <a:endParaRPr lang="en-US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9025CD7-E1A9-43A3-B38E-784A2DC922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8904459"/>
              </p:ext>
            </p:extLst>
          </p:nvPr>
        </p:nvGraphicFramePr>
        <p:xfrm>
          <a:off x="838200" y="1690688"/>
          <a:ext cx="10120533" cy="4527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92194">
                  <a:extLst>
                    <a:ext uri="{9D8B030D-6E8A-4147-A177-3AD203B41FA5}">
                      <a16:colId xmlns:a16="http://schemas.microsoft.com/office/drawing/2014/main" val="786836268"/>
                    </a:ext>
                  </a:extLst>
                </a:gridCol>
                <a:gridCol w="1516306">
                  <a:extLst>
                    <a:ext uri="{9D8B030D-6E8A-4147-A177-3AD203B41FA5}">
                      <a16:colId xmlns:a16="http://schemas.microsoft.com/office/drawing/2014/main" val="2974411708"/>
                    </a:ext>
                  </a:extLst>
                </a:gridCol>
                <a:gridCol w="1510225">
                  <a:extLst>
                    <a:ext uri="{9D8B030D-6E8A-4147-A177-3AD203B41FA5}">
                      <a16:colId xmlns:a16="http://schemas.microsoft.com/office/drawing/2014/main" val="2098544814"/>
                    </a:ext>
                  </a:extLst>
                </a:gridCol>
                <a:gridCol w="2001808">
                  <a:extLst>
                    <a:ext uri="{9D8B030D-6E8A-4147-A177-3AD203B41FA5}">
                      <a16:colId xmlns:a16="http://schemas.microsoft.com/office/drawing/2014/main" val="3130441378"/>
                    </a:ext>
                  </a:extLst>
                </a:gridCol>
              </a:tblGrid>
              <a:tr h="10240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</a:rPr>
                        <a:t>Стручни органи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Координатор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Члан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Учествујем у раду иако нисам члан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3393014"/>
                  </a:ext>
                </a:extLst>
              </a:tr>
              <a:tr h="5004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</a:rPr>
                        <a:t>Н</a:t>
                      </a:r>
                      <a:r>
                        <a:rPr lang="sr-Latn-RS" sz="2000" dirty="0">
                          <a:effectLst/>
                        </a:rPr>
                        <a:t>аставничко већ</a:t>
                      </a:r>
                      <a:r>
                        <a:rPr lang="sr-Cyrl-RS" sz="2000" dirty="0">
                          <a:effectLst/>
                        </a:rPr>
                        <a:t>е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</a:rPr>
                        <a:t>3 (15%)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16 (80%)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3 (15%)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7135595"/>
                  </a:ext>
                </a:extLst>
              </a:tr>
              <a:tr h="5004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</a:rPr>
                        <a:t>О</a:t>
                      </a:r>
                      <a:r>
                        <a:rPr lang="sr-Latn-RS" sz="2000" dirty="0">
                          <a:effectLst/>
                        </a:rPr>
                        <a:t>дељењск</a:t>
                      </a:r>
                      <a:r>
                        <a:rPr lang="sr-Cyrl-RS" sz="2000" dirty="0">
                          <a:effectLst/>
                        </a:rPr>
                        <a:t>о </a:t>
                      </a:r>
                      <a:r>
                        <a:rPr lang="sr-Latn-RS" sz="2000" dirty="0">
                          <a:effectLst/>
                        </a:rPr>
                        <a:t>већ</a:t>
                      </a:r>
                      <a:r>
                        <a:rPr lang="sr-Cyrl-RS" sz="2000" dirty="0">
                          <a:effectLst/>
                        </a:rPr>
                        <a:t>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</a:rPr>
                        <a:t>1 (5%)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13 (65%)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8 (40%)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4625343"/>
                  </a:ext>
                </a:extLst>
              </a:tr>
              <a:tr h="5004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С</a:t>
                      </a:r>
                      <a:r>
                        <a:rPr lang="sr-Latn-RS" sz="2000">
                          <a:effectLst/>
                        </a:rPr>
                        <a:t>тручно већ</a:t>
                      </a:r>
                      <a:r>
                        <a:rPr lang="sr-Cyrl-RS" sz="2000">
                          <a:effectLst/>
                        </a:rPr>
                        <a:t>е</a:t>
                      </a:r>
                      <a:r>
                        <a:rPr lang="sr-Latn-RS" sz="2000">
                          <a:effectLst/>
                        </a:rPr>
                        <a:t> за разредну наставу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</a:rPr>
                        <a:t>/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3 (15%)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6 (30%)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6718285"/>
                  </a:ext>
                </a:extLst>
              </a:tr>
              <a:tr h="5004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С</a:t>
                      </a:r>
                      <a:r>
                        <a:rPr lang="sr-Latn-RS" sz="2000">
                          <a:effectLst/>
                        </a:rPr>
                        <a:t>тручно већ</a:t>
                      </a:r>
                      <a:r>
                        <a:rPr lang="sr-Cyrl-RS" sz="2000">
                          <a:effectLst/>
                        </a:rPr>
                        <a:t>е</a:t>
                      </a:r>
                      <a:r>
                        <a:rPr lang="sr-Latn-RS" sz="2000">
                          <a:effectLst/>
                        </a:rPr>
                        <a:t> за области предмета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</a:rPr>
                        <a:t>/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</a:rPr>
                        <a:t>5 (25%)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7 (35%)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9371849"/>
                  </a:ext>
                </a:extLst>
              </a:tr>
              <a:tr h="5004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П</a:t>
                      </a:r>
                      <a:r>
                        <a:rPr lang="sr-Latn-RS" sz="2000">
                          <a:effectLst/>
                        </a:rPr>
                        <a:t>едагошко већ</a:t>
                      </a:r>
                      <a:r>
                        <a:rPr lang="sr-Cyrl-RS" sz="2000">
                          <a:effectLst/>
                        </a:rPr>
                        <a:t>е у ш</a:t>
                      </a:r>
                      <a:r>
                        <a:rPr lang="sr-Latn-RS" sz="2000">
                          <a:effectLst/>
                        </a:rPr>
                        <a:t>кол</a:t>
                      </a:r>
                      <a:r>
                        <a:rPr lang="sr-Cyrl-RS" sz="2000">
                          <a:effectLst/>
                        </a:rPr>
                        <a:t>и</a:t>
                      </a:r>
                      <a:r>
                        <a:rPr lang="sr-Latn-RS" sz="2000">
                          <a:effectLst/>
                        </a:rPr>
                        <a:t> са домом </a:t>
                      </a:r>
                      <a:r>
                        <a:rPr lang="sr-Cyrl-RS" sz="2000">
                          <a:effectLst/>
                        </a:rPr>
                        <a:t>ученика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1 (5%)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</a:rPr>
                        <a:t>4 (20%)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/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9507162"/>
                  </a:ext>
                </a:extLst>
              </a:tr>
              <a:tr h="5004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Стручн</a:t>
                      </a:r>
                      <a:r>
                        <a:rPr lang="sr-Cyrl-RS" sz="2000">
                          <a:effectLst/>
                        </a:rPr>
                        <a:t>и</a:t>
                      </a:r>
                      <a:r>
                        <a:rPr lang="sr-Latn-RS" sz="2000">
                          <a:effectLst/>
                        </a:rPr>
                        <a:t> актив за развојно планирање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4 (20%)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</a:rPr>
                        <a:t>11 (55%)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</a:rPr>
                        <a:t>6 (30%)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289394"/>
                  </a:ext>
                </a:extLst>
              </a:tr>
              <a:tr h="5004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2000">
                          <a:effectLst/>
                        </a:rPr>
                        <a:t>Стручн</a:t>
                      </a:r>
                      <a:r>
                        <a:rPr lang="sr-Cyrl-RS" sz="2000">
                          <a:effectLst/>
                        </a:rPr>
                        <a:t>и</a:t>
                      </a:r>
                      <a:r>
                        <a:rPr lang="sr-Latn-RS" sz="2000">
                          <a:effectLst/>
                        </a:rPr>
                        <a:t> актив за развој школског програма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4 (20%)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11 (55%)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</a:rPr>
                        <a:t>4 (20%)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0151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989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9408B-E34C-42D8-A4CD-F52EB4C9A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Учешће у раду Тимова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A917E49-50A3-48AA-83C4-11A1C43783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2246447"/>
              </p:ext>
            </p:extLst>
          </p:nvPr>
        </p:nvGraphicFramePr>
        <p:xfrm>
          <a:off x="661182" y="1690689"/>
          <a:ext cx="10515600" cy="5046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90974">
                  <a:extLst>
                    <a:ext uri="{9D8B030D-6E8A-4147-A177-3AD203B41FA5}">
                      <a16:colId xmlns:a16="http://schemas.microsoft.com/office/drawing/2014/main" val="80389224"/>
                    </a:ext>
                  </a:extLst>
                </a:gridCol>
                <a:gridCol w="1575497">
                  <a:extLst>
                    <a:ext uri="{9D8B030D-6E8A-4147-A177-3AD203B41FA5}">
                      <a16:colId xmlns:a16="http://schemas.microsoft.com/office/drawing/2014/main" val="1910224736"/>
                    </a:ext>
                  </a:extLst>
                </a:gridCol>
                <a:gridCol w="1569178">
                  <a:extLst>
                    <a:ext uri="{9D8B030D-6E8A-4147-A177-3AD203B41FA5}">
                      <a16:colId xmlns:a16="http://schemas.microsoft.com/office/drawing/2014/main" val="1914137788"/>
                    </a:ext>
                  </a:extLst>
                </a:gridCol>
                <a:gridCol w="2079951">
                  <a:extLst>
                    <a:ext uri="{9D8B030D-6E8A-4147-A177-3AD203B41FA5}">
                      <a16:colId xmlns:a16="http://schemas.microsoft.com/office/drawing/2014/main" val="1422404312"/>
                    </a:ext>
                  </a:extLst>
                </a:gridCol>
              </a:tblGrid>
              <a:tr h="8215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</a:rPr>
                        <a:t>Тимови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Координатор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Члан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Учествујем у раду иако нисам члан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2606072"/>
                  </a:ext>
                </a:extLst>
              </a:tr>
              <a:tr h="4014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</a:rPr>
                        <a:t>Т</a:t>
                      </a:r>
                      <a:r>
                        <a:rPr lang="sr-Latn-RS" sz="2000" dirty="0">
                          <a:effectLst/>
                        </a:rPr>
                        <a:t>им за инклузивно образовање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6 (30%)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15 (75%)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2 (10%)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3126442"/>
                  </a:ext>
                </a:extLst>
              </a:tr>
              <a:tr h="74678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Т</a:t>
                      </a:r>
                      <a:r>
                        <a:rPr lang="sr-Latn-RS" sz="2000">
                          <a:effectLst/>
                        </a:rPr>
                        <a:t>им за заштиту од дискриминације, насиља, злостављања и занемаривања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</a:rPr>
                        <a:t>6 (30%)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18 (90%)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2 (10%)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5230714"/>
                  </a:ext>
                </a:extLst>
              </a:tr>
              <a:tr h="4014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Т</a:t>
                      </a:r>
                      <a:r>
                        <a:rPr lang="sr-Latn-RS" sz="2000">
                          <a:effectLst/>
                        </a:rPr>
                        <a:t>им за самовредновање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</a:rPr>
                        <a:t>4 (20%)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14 (70%)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5 (25%)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9914889"/>
                  </a:ext>
                </a:extLst>
              </a:tr>
              <a:tr h="4014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Т</a:t>
                      </a:r>
                      <a:r>
                        <a:rPr lang="sr-Latn-RS" sz="2000">
                          <a:effectLst/>
                        </a:rPr>
                        <a:t>им за обезбеђивање квалитета и развој установе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</a:rPr>
                        <a:t>7 (35%)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13 (65%)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2 (10%)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3201433"/>
                  </a:ext>
                </a:extLst>
              </a:tr>
              <a:tr h="74678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Т</a:t>
                      </a:r>
                      <a:r>
                        <a:rPr lang="sr-Latn-RS" sz="2000">
                          <a:effectLst/>
                        </a:rPr>
                        <a:t>им за развој међупредметних компетенција и предузетништва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1 (5%)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</a:rPr>
                        <a:t>7 (35%)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8 (40%)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2423855"/>
                  </a:ext>
                </a:extLst>
              </a:tr>
              <a:tr h="4014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Т</a:t>
                      </a:r>
                      <a:r>
                        <a:rPr lang="sr-Latn-RS" sz="2000">
                          <a:effectLst/>
                        </a:rPr>
                        <a:t>им за професионални развој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8 (40%)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</a:rPr>
                        <a:t>12 (60%)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</a:rPr>
                        <a:t>6 (30%)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5540456"/>
                  </a:ext>
                </a:extLst>
              </a:tr>
              <a:tr h="74678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Д</a:t>
                      </a:r>
                      <a:r>
                        <a:rPr lang="sr-Latn-RS" sz="2000">
                          <a:effectLst/>
                        </a:rPr>
                        <a:t>руг</a:t>
                      </a:r>
                      <a:r>
                        <a:rPr lang="sr-Cyrl-RS" sz="2000">
                          <a:effectLst/>
                        </a:rPr>
                        <a:t>и</a:t>
                      </a:r>
                      <a:r>
                        <a:rPr lang="sr-Latn-RS" sz="2000">
                          <a:effectLst/>
                        </a:rPr>
                        <a:t> тимов</a:t>
                      </a:r>
                      <a:r>
                        <a:rPr lang="sr-Cyrl-RS" sz="2000">
                          <a:effectLst/>
                        </a:rPr>
                        <a:t>и</a:t>
                      </a:r>
                      <a:r>
                        <a:rPr lang="sr-Latn-RS" sz="2000">
                          <a:effectLst/>
                        </a:rPr>
                        <a:t> за остваривање одређеног задатка, програма или пројект</a:t>
                      </a:r>
                      <a:r>
                        <a:rPr lang="sr-Cyrl-RS" sz="2000">
                          <a:effectLst/>
                        </a:rPr>
                        <a:t>а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12 (60%)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</a:rPr>
                        <a:t>15 (75%)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</a:rPr>
                        <a:t>11 (55%)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8406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571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33AE-8FDC-4D3A-9002-447FB310D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Оптерећење у раду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B4195-A8FB-4A87-B369-5D8F56230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sr-Cyrl-RS" dirty="0"/>
              <a:t>Број стручних органа и тимова у којима је стручни сарадник координатор варира у интервалу од 1 (2 стручна сарадника) до 7 (1 стручни сарадник). Највећи број стручних сарадника координира рад 2 тима или стручна органа школе. </a:t>
            </a:r>
            <a:endParaRPr lang="en-US" dirty="0"/>
          </a:p>
          <a:p>
            <a:pPr algn="just"/>
            <a:r>
              <a:rPr lang="sr-Cyrl-RS" b="1" dirty="0"/>
              <a:t>Стручни сарадници су чланови великог броја стручних органа/тимова школе</a:t>
            </a:r>
            <a:r>
              <a:rPr lang="sr-Cyrl-RS" dirty="0"/>
              <a:t> и овај интервал се креће од 3 (1 стручни сарадник) до 13 (2 стручна сарадника). Највећи број стручних сарадника као члан учествује у раду од 7 до 9 стручних тела и тимова.</a:t>
            </a:r>
            <a:endParaRPr lang="en-US" dirty="0"/>
          </a:p>
          <a:p>
            <a:pPr algn="just"/>
            <a:r>
              <a:rPr lang="sr-Cyrl-RS" dirty="0"/>
              <a:t>Стручни сарадници учествују у раду великог броја стручних органа школе и тимова иако нису званично чланови, што предтсавља значајно ``невидљиво`` оптерећење у раду јер њихова улога није формализована. Највећи број учествује незванично у раду од 3 до 5 стручних органа/тимова.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539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47066-E6F1-4489-8B82-0B45573DD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Задовољство правним оквиром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9402E52-D67B-405B-B37E-6E2283798CBE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0677" y="1825625"/>
            <a:ext cx="5879123" cy="4351338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93A17FF1-E150-4EC6-9186-B8D6BC364813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199" y="1825625"/>
            <a:ext cx="587912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1459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FFF6C-F780-4A26-901E-B87E924C2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Ставови о законском оквиру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47A51-9C99-494D-AD74-AD588305C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Cyrl-RS" b="1" dirty="0"/>
              <a:t>Не постоји Правилник о стандардима компетенција стручних сарадника педагога и психохолога;</a:t>
            </a:r>
            <a:endParaRPr lang="en-US" dirty="0"/>
          </a:p>
          <a:p>
            <a:r>
              <a:rPr lang="sr-Cyrl-RS" dirty="0"/>
              <a:t>Један број стручних сарадника сматра да законска регулатива треба </a:t>
            </a:r>
            <a:r>
              <a:rPr lang="sr-Cyrl-RS" b="1" dirty="0"/>
              <a:t>прецизније да дефинише улогу </a:t>
            </a:r>
            <a:r>
              <a:rPr lang="sr-Cyrl-RS" dirty="0"/>
              <a:t>стручног сарадника док друга група стручних сарадника сматра да треба </a:t>
            </a:r>
            <a:r>
              <a:rPr lang="sr-Cyrl-RS" b="1" dirty="0"/>
              <a:t>оставити више слободе </a:t>
            </a:r>
            <a:r>
              <a:rPr lang="sr-Cyrl-RS" dirty="0"/>
              <a:t>свакоме да креира свој рад у складу са компетенцијама и интересовањем; </a:t>
            </a:r>
            <a:endParaRPr lang="en-US" dirty="0"/>
          </a:p>
          <a:p>
            <a:r>
              <a:rPr lang="sr-Cyrl-RS" dirty="0"/>
              <a:t>Законска регулатива прописује </a:t>
            </a:r>
            <a:r>
              <a:rPr lang="sr-Cyrl-RS" b="1" dirty="0"/>
              <a:t>много административног рада</a:t>
            </a:r>
            <a:r>
              <a:rPr lang="sr-Cyrl-RS" dirty="0"/>
              <a:t>, што доводи до тога да су стручни сарадници недовољно искоришћен ресурс у школи;</a:t>
            </a:r>
          </a:p>
          <a:p>
            <a:r>
              <a:rPr lang="sr-Cyrl-RS" b="1" dirty="0"/>
              <a:t>Недостатак механизама праћења и унапређења рада стручних сарадника, недовољно могућности за стручно усавршавање и даљи професионални развој, као и за напредовање</a:t>
            </a:r>
            <a:r>
              <a:rPr lang="sr-Cyrl-RS" dirty="0"/>
              <a:t>. </a:t>
            </a:r>
            <a:endParaRPr lang="en-US" dirty="0"/>
          </a:p>
          <a:p>
            <a:pPr marL="0" indent="0">
              <a:buNone/>
            </a:pPr>
            <a:endParaRPr lang="sr-Cyrl-RS" i="1" dirty="0"/>
          </a:p>
          <a:p>
            <a:pPr marL="0" indent="0">
              <a:buNone/>
            </a:pPr>
            <a:r>
              <a:rPr lang="sr-Cyrl-RS" i="1" dirty="0">
                <a:solidFill>
                  <a:schemeClr val="accent1"/>
                </a:solidFill>
              </a:rPr>
              <a:t>``Улога стручног сарадника у школама је често таква да он решава све оно што други не умеју или чиме не желе да се баве.``</a:t>
            </a:r>
            <a:r>
              <a:rPr lang="sr-Cyrl-RS" dirty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41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D634A-4B90-4C24-AB37-5AB66003F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Ставови о законском оквиру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5CF43-3B50-43CE-87EA-61C10E3F5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Законски оквир не уважава специфичности рада и улоге у односу на потребе основних и средњих школа;</a:t>
            </a:r>
          </a:p>
          <a:p>
            <a:r>
              <a:rPr lang="sr-Cyrl-RS" dirty="0"/>
              <a:t>Разлике у раду психолога и </a:t>
            </a:r>
            <a:r>
              <a:rPr lang="sr-Cyrl-RS" dirty="0" smtClean="0"/>
              <a:t>педагога </a:t>
            </a:r>
            <a:r>
              <a:rPr lang="sr-Cyrl-RS" dirty="0"/>
              <a:t>готово да не постоје и не одражавају њихове професионалне компетенције;</a:t>
            </a:r>
          </a:p>
          <a:p>
            <a:r>
              <a:rPr lang="sr-Cyrl-RS" dirty="0"/>
              <a:t>Статус и финансијски положај стручних сарадника није адекватан;</a:t>
            </a:r>
          </a:p>
          <a:p>
            <a:r>
              <a:rPr lang="sr-Cyrl-RS" dirty="0"/>
              <a:t>Законска регулатива прописује да школа има стручног сарадника психолога или педагога према процени потреба школе од стране директора</a:t>
            </a:r>
            <a:r>
              <a:rPr lang="sr-Cyrl-RS" b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4225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09C0A-2F43-49BE-A4D9-383960966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Правилник о свим облицима рада стручних сарадника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63CD8-6AD8-4B8D-B291-04AD7E475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RS" dirty="0"/>
              <a:t>Једна од највећих замерки се односи на то што је </a:t>
            </a:r>
            <a:r>
              <a:rPr lang="sr-Cyrl-RS" b="1" dirty="0"/>
              <a:t>највећи број активности које обављају психолог и педагог исти, из чега произилази да психолог и педагог треба да обављају исте активности;</a:t>
            </a:r>
            <a:endParaRPr lang="sr-Cyrl-RS" dirty="0"/>
          </a:p>
          <a:p>
            <a:r>
              <a:rPr lang="sr-Cyrl-RS" dirty="0"/>
              <a:t>Једина јасна дистинкција у раду стручног сарадника психолога и педагога је у томе што психолози користе психодијагностичке инструменте процене;</a:t>
            </a:r>
          </a:p>
          <a:p>
            <a:r>
              <a:rPr lang="sr-Cyrl-RS" dirty="0"/>
              <a:t>Запослени и директори школа имају став да је у потпуности свеједно кога запошљавају, психолога или педагога; </a:t>
            </a:r>
            <a:endParaRPr lang="en-US" dirty="0"/>
          </a:p>
          <a:p>
            <a:r>
              <a:rPr lang="sr-Cyrl-RS" dirty="0"/>
              <a:t>Такође, испитаници истичу да је изазов што осим области рада и активности </a:t>
            </a:r>
            <a:r>
              <a:rPr lang="sr-Cyrl-RS" b="1" dirty="0"/>
              <a:t>нису дефинисани исходи у областима рада, као и показатељи</a:t>
            </a:r>
            <a:r>
              <a:rPr lang="sr-Cyrl-RS" dirty="0"/>
              <a:t> који би указивали на то да ли стручни сарадник професионално остварује посао и у којој мери.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1355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C23E7-A29B-49A3-AA12-01B8076B6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Препоруке за унапређење правног оквира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569B6-234A-48F4-8C58-A47B0FF6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sr-Cyrl-RS" dirty="0"/>
              <a:t>Приоритет када је у питању унапређење законског оквира је креирање и усвајање </a:t>
            </a:r>
            <a:r>
              <a:rPr lang="sr-Cyrl-RS" b="1" dirty="0"/>
              <a:t>Снандарда компетенција стручних сарадника</a:t>
            </a:r>
            <a:r>
              <a:rPr lang="sr-Cyrl-RS" dirty="0"/>
              <a:t>;</a:t>
            </a:r>
            <a:endParaRPr lang="en-US" dirty="0"/>
          </a:p>
          <a:p>
            <a:pPr lvl="0"/>
            <a:r>
              <a:rPr lang="sr-Cyrl-RS" dirty="0"/>
              <a:t>Јасно </a:t>
            </a:r>
            <a:r>
              <a:rPr lang="sr-Cyrl-RS" b="1" dirty="0"/>
              <a:t>дефинисање принципа, области и подручја рада</a:t>
            </a:r>
            <a:r>
              <a:rPr lang="sr-Cyrl-RS" dirty="0"/>
              <a:t> са конкретним активностима стручног сарадника и јасним раздвајањем улога и задатака психолога и педагога у складу са њиховим компетенцијама;</a:t>
            </a:r>
            <a:endParaRPr lang="en-US" dirty="0"/>
          </a:p>
          <a:p>
            <a:pPr lvl="0"/>
            <a:r>
              <a:rPr lang="sr-Cyrl-RS" b="1" dirty="0"/>
              <a:t>Промена норматива</a:t>
            </a:r>
            <a:r>
              <a:rPr lang="sr-Cyrl-RS" dirty="0"/>
              <a:t>: неопходно је да свака школа има и психолога и педагога јер су њихове улоге коплементарне;</a:t>
            </a:r>
            <a:endParaRPr lang="en-US" dirty="0"/>
          </a:p>
          <a:p>
            <a:pPr lvl="0"/>
            <a:r>
              <a:rPr lang="sr-Cyrl-RS" dirty="0"/>
              <a:t>Веће могућности и јасно дефинисање </a:t>
            </a:r>
            <a:r>
              <a:rPr lang="sr-Cyrl-RS" b="1" dirty="0"/>
              <a:t>могућности напредовања и усавршавања</a:t>
            </a:r>
            <a:r>
              <a:rPr lang="sr-Cyrl-RS" dirty="0"/>
              <a:t> из специјализованих области;</a:t>
            </a:r>
            <a:endParaRPr lang="en-US" dirty="0"/>
          </a:p>
          <a:p>
            <a:pPr lvl="0"/>
            <a:r>
              <a:rPr lang="sr-Cyrl-RS" b="1" dirty="0"/>
              <a:t>Флексибилност у раду</a:t>
            </a:r>
            <a:r>
              <a:rPr lang="sr-Cyrl-RS" dirty="0"/>
              <a:t> стручних сарадника у складу са потребама школе;</a:t>
            </a:r>
            <a:endParaRPr lang="en-US" dirty="0"/>
          </a:p>
          <a:p>
            <a:pPr lvl="0"/>
            <a:r>
              <a:rPr lang="sr-Cyrl-RS" b="1" dirty="0"/>
              <a:t>Адекватна позиција у платним разредима</a:t>
            </a:r>
            <a:r>
              <a:rPr lang="sr-Cyrl-RS" dirty="0"/>
              <a:t>, могућност додатка на зараду бар у нивоу одељењских старешина;</a:t>
            </a:r>
            <a:endParaRPr lang="en-US" dirty="0"/>
          </a:p>
          <a:p>
            <a:pPr lvl="0"/>
            <a:r>
              <a:rPr lang="sr-Cyrl-RS" b="1" dirty="0"/>
              <a:t>Смањење административних послова на нивоу школе</a:t>
            </a:r>
            <a:r>
              <a:rPr lang="sr-Cyrl-RS" dirty="0"/>
              <a:t>;</a:t>
            </a:r>
            <a:endParaRPr lang="en-US" dirty="0"/>
          </a:p>
          <a:p>
            <a:pPr lvl="0"/>
            <a:r>
              <a:rPr lang="sr-Cyrl-RS" b="1" dirty="0"/>
              <a:t>Јасније дефинисање улоге стручних сарадника и броја Тимова и стручних органа</a:t>
            </a:r>
            <a:r>
              <a:rPr lang="sr-Cyrl-RS" dirty="0"/>
              <a:t> у чијем раду стручни сарадник непосредно учествује;</a:t>
            </a:r>
            <a:endParaRPr lang="en-US" dirty="0"/>
          </a:p>
          <a:p>
            <a:pPr lvl="0"/>
            <a:r>
              <a:rPr lang="sr-Cyrl-RS" dirty="0"/>
              <a:t>Редефинисати задатка стручних сарадника који који указује на њихову </a:t>
            </a:r>
            <a:r>
              <a:rPr lang="sr-Cyrl-RS" b="1" dirty="0"/>
              <a:t>улогу у спровођењу стратешког оквира МПНТР</a:t>
            </a:r>
            <a:r>
              <a:rPr lang="sr-Cyrl-RS" dirty="0"/>
              <a:t> јер се овај задатак не помиње код директора школа;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7146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FC560-0A43-4C65-9F36-D16C0A6A4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Препоруке за унапређење правног оквира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752B8-D45D-401F-9FA0-02A6D183E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sr-Cyrl-RS" dirty="0"/>
              <a:t>Јасно дефинисан етички кодекс и прецизирање у којим ситуацијама и </a:t>
            </a:r>
            <a:r>
              <a:rPr lang="sr-Cyrl-RS" b="1" dirty="0"/>
              <a:t>коме психолог може да доставити свој налаз и мишљење. </a:t>
            </a:r>
            <a:r>
              <a:rPr lang="sr-Cyrl-RS" dirty="0"/>
              <a:t>Иако постоји етички кодекс психолога Србије, постоје нејасноће везане за ово питање и недовољна информисаност различитих актера о етичким нормама и обавезама које проистичу из Закона о заштити података о личности</a:t>
            </a:r>
            <a:r>
              <a:rPr lang="sr-Cyrl-RS" b="1" dirty="0"/>
              <a:t>;</a:t>
            </a:r>
            <a:endParaRPr lang="en-US" dirty="0"/>
          </a:p>
          <a:p>
            <a:pPr lvl="0"/>
            <a:r>
              <a:rPr lang="sr-Cyrl-RS" b="1" dirty="0"/>
              <a:t>Да послови и задаци стручног сарадника  које закон прописује не превазилазе послове и задатке директора школа</a:t>
            </a:r>
            <a:r>
              <a:rPr lang="sr-Cyrl-RS" dirty="0"/>
              <a:t>;</a:t>
            </a:r>
            <a:endParaRPr lang="en-US" dirty="0"/>
          </a:p>
          <a:p>
            <a:pPr lvl="0"/>
            <a:r>
              <a:rPr lang="sr-Cyrl-RS" dirty="0"/>
              <a:t>Јасније </a:t>
            </a:r>
            <a:r>
              <a:rPr lang="sr-Cyrl-RS" b="1" dirty="0"/>
              <a:t>дефинисати процедуре у раду</a:t>
            </a:r>
            <a:r>
              <a:rPr lang="sr-Cyrl-RS" dirty="0"/>
              <a:t> за сваку област рада;</a:t>
            </a:r>
            <a:endParaRPr lang="en-US" dirty="0"/>
          </a:p>
          <a:p>
            <a:pPr lvl="0"/>
            <a:r>
              <a:rPr lang="sr-Cyrl-RS" b="1" dirty="0"/>
              <a:t>Унапредити статус стручног сарадника</a:t>
            </a:r>
            <a:r>
              <a:rPr lang="sr-Cyrl-RS" dirty="0"/>
              <a:t>, јер се сада налазе у групи ненаставног особља, заједно са секретарима, помоћним особљем, административним радницима. Потребно је да добију посебну категорију, да се њихов статус уважи и да носи са собом и адекватну материјалну потпору. У овом тренутку сваки стручни сарадник је мање плаћен од предметног наставника са одељењским старешинством; </a:t>
            </a:r>
            <a:endParaRPr lang="en-US" dirty="0"/>
          </a:p>
          <a:p>
            <a:pPr lvl="0"/>
            <a:r>
              <a:rPr lang="sr-Cyrl-RS" b="1" dirty="0"/>
              <a:t>Да у ЗОСОВ као стручни сарадник буду дефинисани психолог и педагог</a:t>
            </a:r>
            <a:r>
              <a:rPr lang="sr-Cyrl-RS" dirty="0"/>
              <a:t>, а да остали стручњаци који су сада у категорији стручних сарадника добију другачији статус; </a:t>
            </a:r>
            <a:endParaRPr lang="en-US" dirty="0"/>
          </a:p>
          <a:p>
            <a:pPr lvl="0"/>
            <a:r>
              <a:rPr lang="sr-Cyrl-RS" dirty="0"/>
              <a:t>Да се редефинише (смањи) </a:t>
            </a:r>
            <a:r>
              <a:rPr lang="sr-Cyrl-RS" b="1" dirty="0"/>
              <a:t>проценат непосредног рада стручних сарадника</a:t>
            </a:r>
            <a:r>
              <a:rPr lang="sr-Cyrl-RS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304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A2807-F4D6-4FEF-96EC-70E7E26DA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Препоруке за израду Правилника о свим облицима рада стручних сарадника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0EF4E-1404-40F7-9B0A-6641E8FDA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sr-Cyrl-RS" b="1" dirty="0"/>
              <a:t>Израда Стандарда компетенција</a:t>
            </a:r>
            <a:r>
              <a:rPr lang="sr-Cyrl-RS" dirty="0"/>
              <a:t> је предуслов за све друге законске промене и за измене Програма рада стручних сарадника;</a:t>
            </a:r>
            <a:endParaRPr lang="en-US" dirty="0"/>
          </a:p>
          <a:p>
            <a:pPr lvl="0"/>
            <a:r>
              <a:rPr lang="sr-Cyrl-RS" dirty="0"/>
              <a:t>Дефинисати принципе и редефинисати области рада и активности пре свега тако да постоји </a:t>
            </a:r>
            <a:r>
              <a:rPr lang="sr-Cyrl-RS" b="1" dirty="0"/>
              <a:t>јаснија дистинкција измећу функција и послова које обављају психолози и педагози</a:t>
            </a:r>
            <a:r>
              <a:rPr lang="sr-Cyrl-RS" dirty="0"/>
              <a:t> у складу са њиховим компетенцијама;</a:t>
            </a:r>
            <a:endParaRPr lang="en-US" dirty="0"/>
          </a:p>
          <a:p>
            <a:pPr lvl="0"/>
            <a:r>
              <a:rPr lang="sr-Cyrl-RS" dirty="0"/>
              <a:t>Спровести </a:t>
            </a:r>
            <a:r>
              <a:rPr lang="sr-Cyrl-RS" b="1" dirty="0"/>
              <a:t>шири консултативни процес</a:t>
            </a:r>
            <a:r>
              <a:rPr lang="sr-Cyrl-RS" dirty="0"/>
              <a:t> са психолозима и педагозима у школама о томе како виде своју улогу, као и са менаџментом и наставним особљем;</a:t>
            </a:r>
            <a:endParaRPr lang="en-US" dirty="0"/>
          </a:p>
          <a:p>
            <a:pPr lvl="0"/>
            <a:r>
              <a:rPr lang="sr-Cyrl-RS" b="1" dirty="0"/>
              <a:t>Улога психолога у школама</a:t>
            </a:r>
            <a:r>
              <a:rPr lang="sr-Cyrl-RS" dirty="0"/>
              <a:t> је да пружа подршку наставницима у оном делу посла за који наставници немају довољно или нимало знања (едукација наставника, директора); посредовање у комуникацији ученик-наставник-родитељ, повезивање са стручњацима и размена искуства, рад са ученицима и родитељима са сметњама у развоју (лакше и средње тешке сметње); дијагностички рад, саветовање и креирање специјализованих програма. </a:t>
            </a:r>
            <a:r>
              <a:rPr lang="sr-Cyrl-RS" b="1" dirty="0"/>
              <a:t>Улога педагога</a:t>
            </a:r>
            <a:r>
              <a:rPr lang="sr-Cyrl-RS" dirty="0"/>
              <a:t> је усмерена на унапређење мотивације за учење, унапређење наставног процеса, подршку ученицима, наставницима и родитељима у постизању образовно васпитних циљева;</a:t>
            </a:r>
            <a:endParaRPr lang="en-US" dirty="0"/>
          </a:p>
          <a:p>
            <a:pPr lvl="0"/>
            <a:r>
              <a:rPr lang="sr-Cyrl-RS" dirty="0"/>
              <a:t>Неопходно је дефинисати </a:t>
            </a:r>
            <a:r>
              <a:rPr lang="sr-Cyrl-RS" b="1" dirty="0"/>
              <a:t>професионални развој стручних сарадника</a:t>
            </a:r>
            <a:r>
              <a:rPr lang="sr-Cyrl-RS" dirty="0"/>
              <a:t> у правцу стицања специјализованих и уже стручних знања.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619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DBD09DB-D741-4CA5-8964-D0F5D8D6E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sr-Cyrl-RS" sz="4000" b="1" dirty="0">
                <a:solidFill>
                  <a:srgbClr val="FFFFFF"/>
                </a:solidFill>
              </a:rPr>
              <a:t>Подршка Радној групи </a:t>
            </a:r>
            <a:endParaRPr lang="en-US" sz="40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8F5BC-C40B-437F-91D1-84F0A43C5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753936"/>
            <a:ext cx="9833548" cy="3829744"/>
          </a:xfrm>
        </p:spPr>
        <p:txBody>
          <a:bodyPr>
            <a:normAutofit/>
          </a:bodyPr>
          <a:lstStyle/>
          <a:p>
            <a:r>
              <a:rPr lang="sr-Cyrl-RS" dirty="0">
                <a:solidFill>
                  <a:srgbClr val="000000"/>
                </a:solidFill>
              </a:rPr>
              <a:t>Анализа правног оквира; </a:t>
            </a:r>
          </a:p>
          <a:p>
            <a:r>
              <a:rPr lang="sr-Cyrl-RS" dirty="0">
                <a:solidFill>
                  <a:srgbClr val="000000"/>
                </a:solidFill>
              </a:rPr>
              <a:t>Анализе релевантних истраживања и искустава других земаља;</a:t>
            </a:r>
          </a:p>
          <a:p>
            <a:r>
              <a:rPr lang="sr-Cyrl-RS" dirty="0">
                <a:solidFill>
                  <a:srgbClr val="000000"/>
                </a:solidFill>
              </a:rPr>
              <a:t>Истраживање ставова стручних сарадника о статусу, изазовима и препорукаа за унапређење статуса и програма рада стручних сарадника у основним и средњим школама и Дому ученика;</a:t>
            </a:r>
          </a:p>
          <a:p>
            <a:r>
              <a:rPr lang="sr-Cyrl-RS" dirty="0">
                <a:solidFill>
                  <a:srgbClr val="000000"/>
                </a:solidFill>
              </a:rPr>
              <a:t>Консултативни састанак са стручним сарадницима.</a:t>
            </a:r>
            <a:endParaRPr lang="en-US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6272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D3BF9-D67A-4248-802D-559248EF8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Наставак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CC04D-B765-4D27-B203-E9127A63F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sr-Cyrl-RS" b="1" dirty="0"/>
              <a:t>Смањити оптерећење административним пословима</a:t>
            </a:r>
            <a:r>
              <a:rPr lang="sr-Cyrl-RS" dirty="0"/>
              <a:t>, јасније дефинисати и смањити проценат непосредног рада јер је ангажовање стручних сарадника на другим пословима значајно интензивније;</a:t>
            </a:r>
            <a:endParaRPr lang="en-US" dirty="0"/>
          </a:p>
          <a:p>
            <a:pPr lvl="0"/>
            <a:r>
              <a:rPr lang="sr-Cyrl-RS" b="1" dirty="0"/>
              <a:t>У оквиру сваке области конкретно навести улогу и функције педагога и психолога, и на основу тога специфичне исходе, а оставити слободу/флексибилност стручним сарадницима у обављању активности</a:t>
            </a:r>
            <a:r>
              <a:rPr lang="sr-Cyrl-RS" dirty="0"/>
              <a:t>.;</a:t>
            </a:r>
            <a:endParaRPr lang="en-US" dirty="0"/>
          </a:p>
          <a:p>
            <a:pPr lvl="0"/>
            <a:r>
              <a:rPr lang="sr-Cyrl-RS" dirty="0"/>
              <a:t>Позабавити се етичким кодексом детаљније и јасно прецизирати </a:t>
            </a:r>
            <a:r>
              <a:rPr lang="sr-Cyrl-RS" b="1" dirty="0"/>
              <a:t>у којим ситуацијама и коме стручни </a:t>
            </a:r>
            <a:r>
              <a:rPr lang="sr-Cyrl-RS" b="1" dirty="0" smtClean="0"/>
              <a:t>сарадник </a:t>
            </a:r>
            <a:r>
              <a:rPr lang="sr-Cyrl-RS" b="1" dirty="0"/>
              <a:t>може доставити свој налаз и мишљење</a:t>
            </a:r>
            <a:r>
              <a:rPr lang="sr-Cyrl-RS" dirty="0"/>
              <a:t> у складу са Законом о заштити података о личности.</a:t>
            </a:r>
            <a:endParaRPr lang="en-US" dirty="0"/>
          </a:p>
          <a:p>
            <a:pPr lvl="0"/>
            <a:r>
              <a:rPr lang="sr-Cyrl-RS" b="1" dirty="0"/>
              <a:t>Укрупнити послове, </a:t>
            </a:r>
            <a:r>
              <a:rPr lang="sr-Cyrl-RS" dirty="0"/>
              <a:t>дефинисати приоритете, истаћи улогу и значај стручних сарадника; </a:t>
            </a:r>
            <a:endParaRPr lang="en-US" dirty="0"/>
          </a:p>
          <a:p>
            <a:pPr lvl="0"/>
            <a:r>
              <a:rPr lang="sr-Cyrl-RS" b="1" dirty="0"/>
              <a:t>Правилник мора да укаже на комплементарност и повезаност улога психолога и педагога</a:t>
            </a:r>
            <a:r>
              <a:rPr lang="sr-Cyrl-RS" dirty="0"/>
              <a:t> насупрот тренутном стању и уверењу да психолог и педагог обављају исте послове и да нема разлике да ли се менадџмент школе опредељује да запосли психолога или педагога.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1712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8F5D6-8FA9-47DA-9BB4-3290C0D4C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Шта је још потребно унапредити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167FC-D397-4D77-8C6B-9F0965A43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sr-Cyrl-RS" dirty="0"/>
              <a:t>Адекватно стручно усавршавање и напредовање;</a:t>
            </a:r>
            <a:endParaRPr lang="en-US" dirty="0"/>
          </a:p>
          <a:p>
            <a:pPr lvl="0"/>
            <a:r>
              <a:rPr lang="sr-Cyrl-RS" dirty="0"/>
              <a:t>Поштовање струке, рада и ангажовања стручних сарадника </a:t>
            </a:r>
            <a:endParaRPr lang="en-US" dirty="0"/>
          </a:p>
          <a:p>
            <a:pPr lvl="0"/>
            <a:r>
              <a:rPr lang="sr-Cyrl-RS" dirty="0"/>
              <a:t>Боље умрежавање струковно;</a:t>
            </a:r>
            <a:endParaRPr lang="en-US" dirty="0"/>
          </a:p>
          <a:p>
            <a:pPr lvl="0"/>
            <a:r>
              <a:rPr lang="sr-Cyrl-RS" dirty="0"/>
              <a:t>Боље упознавање наставног особља и директора школа о компетенцијама и пословима које обављају стручни сарадници;</a:t>
            </a:r>
            <a:endParaRPr lang="en-US" dirty="0"/>
          </a:p>
          <a:p>
            <a:pPr lvl="0"/>
            <a:r>
              <a:rPr lang="sr-Cyrl-RS" dirty="0"/>
              <a:t>Развити систем размене искуствава и заједничког учења (</a:t>
            </a:r>
            <a:r>
              <a:rPr lang="en-US" i="1" dirty="0"/>
              <a:t>peer learning</a:t>
            </a:r>
            <a:r>
              <a:rPr lang="en-US" dirty="0"/>
              <a:t>)</a:t>
            </a:r>
            <a:r>
              <a:rPr lang="sr-Cyrl-RS" dirty="0"/>
              <a:t> између стручних сарадника: мрежу подршке, њеб платформу за размену материјала и искустава и сл;</a:t>
            </a:r>
            <a:endParaRPr lang="en-US" dirty="0"/>
          </a:p>
          <a:p>
            <a:pPr lvl="0"/>
            <a:r>
              <a:rPr lang="sr-Cyrl-RS" dirty="0"/>
              <a:t> Осмислити механизме супервизије и саветодавног рада за стручне сараднике;</a:t>
            </a:r>
            <a:endParaRPr lang="en-US" dirty="0"/>
          </a:p>
          <a:p>
            <a:pPr lvl="0"/>
            <a:r>
              <a:rPr lang="sr-Cyrl-RS" dirty="0"/>
              <a:t>Стручне сараднике треба изједначити са наставним особљем, дати слободу и флексибилност у раду и већу аутономију у пословима у школи;</a:t>
            </a:r>
            <a:endParaRPr lang="en-US" dirty="0"/>
          </a:p>
          <a:p>
            <a:pPr lvl="0"/>
            <a:r>
              <a:rPr lang="sr-Cyrl-RS" dirty="0"/>
              <a:t>Подићи углед професије психолога и педагога.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7994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24467-D903-4C69-BEB0-D3F787FDF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205948"/>
            <a:ext cx="3669161" cy="4826552"/>
          </a:xfrm>
        </p:spPr>
        <p:txBody>
          <a:bodyPr>
            <a:noAutofit/>
          </a:bodyPr>
          <a:lstStyle/>
          <a:p>
            <a:r>
              <a:rPr lang="sr-Cyrl-RS" sz="3200" b="1" dirty="0">
                <a:solidFill>
                  <a:schemeClr val="accent1"/>
                </a:solidFill>
              </a:rPr>
              <a:t>Препоруке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93398-6064-46E0-B30E-1CDD5B9CB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337625"/>
            <a:ext cx="5306084" cy="5694875"/>
          </a:xfrm>
        </p:spPr>
        <p:txBody>
          <a:bodyPr anchor="ctr">
            <a:normAutofit/>
          </a:bodyPr>
          <a:lstStyle/>
          <a:p>
            <a:r>
              <a:rPr lang="sr-Cyrl-RS" sz="3200" dirty="0">
                <a:solidFill>
                  <a:srgbClr val="000000"/>
                </a:solidFill>
              </a:rPr>
              <a:t>Проистекле из анализе правног оквира;</a:t>
            </a:r>
          </a:p>
          <a:p>
            <a:r>
              <a:rPr lang="sr-Cyrl-RS" sz="3200" dirty="0">
                <a:solidFill>
                  <a:srgbClr val="000000"/>
                </a:solidFill>
              </a:rPr>
              <a:t>Анализе ставова стручних сарадника;</a:t>
            </a:r>
          </a:p>
          <a:p>
            <a:r>
              <a:rPr lang="sr-Cyrl-RS" sz="3200" dirty="0">
                <a:solidFill>
                  <a:srgbClr val="000000"/>
                </a:solidFill>
              </a:rPr>
              <a:t>Анализе оквира других земаља.</a:t>
            </a:r>
          </a:p>
        </p:txBody>
      </p:sp>
    </p:spTree>
    <p:extLst>
      <p:ext uri="{BB962C8B-B14F-4D97-AF65-F5344CB8AC3E}">
        <p14:creationId xmlns:p14="http://schemas.microsoft.com/office/powerpoint/2010/main" val="2784133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F52FD-60E1-495C-B9C5-E557673F6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Опште препоруке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4E143-2460-49D0-A5F0-C5D6986F2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sr-Cyrl-RS" b="1" dirty="0"/>
              <a:t>Израда Стандарда компетенција</a:t>
            </a:r>
            <a:r>
              <a:rPr lang="sr-Cyrl-RS" dirty="0"/>
              <a:t> за стручне сараднике је предуслов за унапређење како законске регулативе тако и праксе психолога и педагога у основним и средњим школама и Дому ученика, па је важно синхронизовано радити на изради Стандарда и Програму рада психолога и педагога и након тога на усаглашавању свих законских и подзаконских аката који регулишу ову област;</a:t>
            </a:r>
            <a:endParaRPr lang="en-US" dirty="0"/>
          </a:p>
          <a:p>
            <a:pPr lvl="0"/>
            <a:r>
              <a:rPr lang="sr-Cyrl-RS" dirty="0"/>
              <a:t>Предложити </a:t>
            </a:r>
            <a:r>
              <a:rPr lang="sr-Cyrl-RS" b="1" dirty="0"/>
              <a:t>измене норматива и Правилника о критеријумима и стандардима о финансирању установе</a:t>
            </a:r>
            <a:r>
              <a:rPr lang="sr-Cyrl-RS" dirty="0"/>
              <a:t> која обавља образовно васпитни рад у основним, средњим школама и Дому ученика у циљу повећавања броја стручних сарадника (и психолог и педагог у школама јер су њихове улоге копмпелемнатрне); промена критеријума финансирања (у односу на број ученика и друге специфичности школа, уместо на основу броја одељења);</a:t>
            </a:r>
            <a:endParaRPr lang="en-US" dirty="0"/>
          </a:p>
          <a:p>
            <a:pPr lvl="0"/>
            <a:r>
              <a:rPr lang="sr-Cyrl-RS" b="1" dirty="0"/>
              <a:t>Унапредити статус стручних сарадника у</a:t>
            </a:r>
            <a:r>
              <a:rPr lang="sr-Cyrl-RS" dirty="0"/>
              <a:t> образовним установама имајући у виду да у овом тренутку спадају у ненаставно особље и регулисати могућност напредовања;</a:t>
            </a:r>
            <a:endParaRPr lang="en-US" dirty="0"/>
          </a:p>
          <a:p>
            <a:pPr lvl="0"/>
            <a:r>
              <a:rPr lang="sr-Cyrl-RS" dirty="0"/>
              <a:t>Унапредити програме и могућности за </a:t>
            </a:r>
            <a:r>
              <a:rPr lang="sr-Cyrl-RS" b="1" dirty="0"/>
              <a:t>адекватан професионални развој стручних сарадника</a:t>
            </a:r>
            <a:r>
              <a:rPr lang="sr-Cyrl-RS" dirty="0"/>
              <a:t> (креирати додатне програме/тренинге за развој ужестручних компетенција код стручних сарадника), креирати механизме за размену искустава кроз електронску платформу и директне контакте и креирати могућности за </a:t>
            </a:r>
            <a:r>
              <a:rPr lang="en-US" i="1" dirty="0"/>
              <a:t>peer learning</a:t>
            </a:r>
            <a:r>
              <a:rPr lang="sr-Cyrl-RS" dirty="0"/>
              <a:t>;</a:t>
            </a:r>
            <a:endParaRPr lang="en-US" dirty="0"/>
          </a:p>
          <a:p>
            <a:pPr lvl="0"/>
            <a:r>
              <a:rPr lang="sr-Cyrl-RS" dirty="0"/>
              <a:t>Креирати </a:t>
            </a:r>
            <a:r>
              <a:rPr lang="sr-Cyrl-RS" b="1" dirty="0"/>
              <a:t>систем за самопроцену и екстерну евалуацију рада стручних сарадника</a:t>
            </a:r>
            <a:r>
              <a:rPr lang="sr-Cyrl-RS" dirty="0"/>
              <a:t>, као и систем вредновања рада и напредовања.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245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93A9C-699C-45D4-B298-2CF33A4CD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Специфичне препоруке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99B07-CE9E-4E8D-8344-7270E60E8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sr-Cyrl-RS" b="1" dirty="0"/>
              <a:t>Дефинисати принципе рада, области рада другачије груписати</a:t>
            </a:r>
            <a:r>
              <a:rPr lang="sr-Cyrl-RS" dirty="0"/>
              <a:t>, </a:t>
            </a:r>
            <a:r>
              <a:rPr lang="sr-Cyrl-RS" b="1" dirty="0"/>
              <a:t>дефинисати кључне очекиване исходе и показатеље</a:t>
            </a:r>
            <a:r>
              <a:rPr lang="sr-Cyrl-RS" dirty="0"/>
              <a:t> за сваку област рада, дефинисати </a:t>
            </a:r>
            <a:r>
              <a:rPr lang="sr-Cyrl-RS" b="1" dirty="0"/>
              <a:t>групе задатака/активности за сваку област</a:t>
            </a:r>
            <a:r>
              <a:rPr lang="sr-Cyrl-RS" dirty="0"/>
              <a:t> а не појединачне и специфичне активности од којих се неке одвијају на дневном нивоу (као што је у овом тренутку дефинисано Програмом рада);</a:t>
            </a:r>
            <a:endParaRPr lang="en-US" dirty="0"/>
          </a:p>
          <a:p>
            <a:pPr lvl="0"/>
            <a:r>
              <a:rPr lang="sr-Cyrl-RS" b="1" dirty="0"/>
              <a:t>Јасно дефинисати очекиване исходе и групе активности/задатке за психолога и за педагога</a:t>
            </a:r>
            <a:r>
              <a:rPr lang="sr-Cyrl-RS" dirty="0"/>
              <a:t>, </a:t>
            </a:r>
            <a:r>
              <a:rPr lang="sr-Cyrl-RS" b="1" dirty="0"/>
              <a:t>као и за стручне сараднике у Дому ученика</a:t>
            </a:r>
            <a:r>
              <a:rPr lang="sr-Cyrl-RS" dirty="0"/>
              <a:t>, како би се имао јасан увид у специфичне компетенције педагога и психолога и у складу са тим јасна очекивања и организација рада у школама;</a:t>
            </a:r>
            <a:endParaRPr lang="en-US" dirty="0"/>
          </a:p>
          <a:p>
            <a:pPr lvl="0"/>
            <a:r>
              <a:rPr lang="sr-Cyrl-RS" dirty="0"/>
              <a:t>На основу процене и праксе дати </a:t>
            </a:r>
            <a:r>
              <a:rPr lang="sr-Cyrl-RS" b="1" dirty="0"/>
              <a:t>препоруке за број сати/проценат радног времена који стручни сарадник проводи на одређеној врсти послова</a:t>
            </a:r>
            <a:r>
              <a:rPr lang="sr-Cyrl-RS" dirty="0"/>
              <a:t>;</a:t>
            </a:r>
            <a:endParaRPr lang="en-US" dirty="0"/>
          </a:p>
          <a:p>
            <a:pPr lvl="0"/>
            <a:r>
              <a:rPr lang="sr-Cyrl-RS" dirty="0"/>
              <a:t>Дати јасније </a:t>
            </a:r>
            <a:r>
              <a:rPr lang="sr-Cyrl-RS" b="1" dirty="0"/>
              <a:t>смернице за број и улогу стручних сарадника у раду стручних органа/тимова</a:t>
            </a:r>
            <a:r>
              <a:rPr lang="sr-Cyrl-RS" dirty="0"/>
              <a:t> као и начина процене степена оптерећености психолога и педагога на нивоу школа </a:t>
            </a:r>
            <a:endParaRPr lang="en-US" dirty="0"/>
          </a:p>
          <a:p>
            <a:pPr lvl="0"/>
            <a:r>
              <a:rPr lang="sr-Cyrl-RS" b="1" dirty="0"/>
              <a:t>Преиспитати улогу стручних сарадника у садашњој области рада која се односи на сарадњу са локалном самоуправом и другим организацијама</a:t>
            </a:r>
            <a:r>
              <a:rPr lang="sr-Cyrl-RS" dirty="0"/>
              <a:t>. Сарадња са свим релевантним актерима би требало да буде један од принципа, а овај сегмент рада најдиректније би требало да буде дефинисан кроз опис посла директора школе;</a:t>
            </a:r>
            <a:endParaRPr lang="en-US" dirty="0"/>
          </a:p>
          <a:p>
            <a:pPr lvl="0"/>
            <a:r>
              <a:rPr lang="sr-Cyrl-RS" dirty="0"/>
              <a:t>Правилник треба да садржи</a:t>
            </a:r>
            <a:r>
              <a:rPr lang="sr-Cyrl-RS" b="1" dirty="0"/>
              <a:t> кључне информације о чувању и дељењу информација </a:t>
            </a:r>
            <a:r>
              <a:rPr lang="sr-Cyrl-RS" dirty="0"/>
              <a:t>пре свега о ученицима и родитељима у складу са Законом о заштити података о личности</a:t>
            </a:r>
            <a:r>
              <a:rPr lang="sr-Cyrl-RS" b="1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7265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14B1B-6EE4-4DDF-ABEE-66F6A50B4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Принципи рада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E732A-E50A-4ABC-8973-ECFF8CE07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dirty="0" smtClean="0"/>
              <a:t>Анализа образовних система других земаља показује да су као основни принципи рада стручних сарадника дефинисани:</a:t>
            </a:r>
          </a:p>
          <a:p>
            <a:r>
              <a:rPr lang="sr-Cyrl-RS" dirty="0" smtClean="0"/>
              <a:t>Професионализам и етичка пракса</a:t>
            </a:r>
          </a:p>
          <a:p>
            <a:r>
              <a:rPr lang="sr-Cyrl-RS" dirty="0" smtClean="0"/>
              <a:t>Партиципативност</a:t>
            </a:r>
          </a:p>
          <a:p>
            <a:r>
              <a:rPr lang="ru-RU" dirty="0"/>
              <a:t>Поштовање различитости и неговање мултикултуралности – неговање подржавајуће, стимулативне и недискриминаторне </a:t>
            </a:r>
            <a:r>
              <a:rPr lang="ru-RU" dirty="0" smtClean="0"/>
              <a:t>атмосфере</a:t>
            </a:r>
          </a:p>
          <a:p>
            <a:r>
              <a:rPr lang="ru-RU" dirty="0"/>
              <a:t>Сарадња са свим другим релевантним актерима,</a:t>
            </a:r>
          </a:p>
          <a:p>
            <a:r>
              <a:rPr lang="ru-RU" dirty="0"/>
              <a:t>Развој школске праксе и унапређење свих аспеката рада школе заснован на чињеницама и подацима</a:t>
            </a:r>
            <a:endParaRPr lang="sr-Cyrl-RS" dirty="0" smtClean="0"/>
          </a:p>
          <a:p>
            <a:endParaRPr lang="sr-Cyrl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0034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A6E2E-7B91-44D8-9071-D24D816C1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solidFill>
                  <a:schemeClr val="accent1"/>
                </a:solidFill>
              </a:rPr>
              <a:t>Функције рада стручних сарадника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CF06-FF0F-4FA5-8C2F-D0CF8B31C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6292"/>
            <a:ext cx="10515600" cy="5157726"/>
          </a:xfrm>
        </p:spPr>
        <p:txBody>
          <a:bodyPr>
            <a:noAutofit/>
          </a:bodyPr>
          <a:lstStyle/>
          <a:p>
            <a:pPr lvl="0"/>
            <a:r>
              <a:rPr lang="ru-RU" sz="1600" b="1" dirty="0" smtClean="0"/>
              <a:t>Дијагностичка </a:t>
            </a:r>
            <a:r>
              <a:rPr lang="ru-RU" sz="1600" b="1" dirty="0"/>
              <a:t>функција – идентификовање деце/ученика којима је потребна додатна подршка у образовању (деце са тешкоћама у учењу и развоју, даровитих ученика...);</a:t>
            </a:r>
          </a:p>
          <a:p>
            <a:pPr lvl="0"/>
            <a:r>
              <a:rPr lang="ru-RU" sz="1600" b="1" dirty="0"/>
              <a:t>Информативна функција – пружање информација учесницима васпитнообразовног процеса у складу с њиховим потребама;</a:t>
            </a:r>
          </a:p>
          <a:p>
            <a:pPr lvl="0"/>
            <a:r>
              <a:rPr lang="ru-RU" sz="1600" b="1" dirty="0"/>
              <a:t>Саветодавна функција – индивидуални и групни саветодавни рад с ученицима, наставницима и родитељима; </a:t>
            </a:r>
          </a:p>
          <a:p>
            <a:pPr lvl="0"/>
            <a:r>
              <a:rPr lang="ru-RU" sz="1600" b="1" dirty="0"/>
              <a:t>Функција каријерног вођења и саветовања – усмеравање ученика везано за наставак школовања, стицање стручних квалификација и укључивање у свет рада;   </a:t>
            </a:r>
          </a:p>
          <a:p>
            <a:pPr lvl="0"/>
            <a:r>
              <a:rPr lang="ru-RU" sz="1600" b="1" dirty="0"/>
              <a:t>Превентивна функција – превенција раног напуштања школе и непожељних облика понашања ученика; </a:t>
            </a:r>
          </a:p>
          <a:p>
            <a:pPr lvl="0"/>
            <a:r>
              <a:rPr lang="ru-RU" sz="1600" b="1" dirty="0"/>
              <a:t>Интервентна (стимулативна) функција ‒ рад с ученицима којима је потребна додатна подршка у образовању, а у сарадњи са наставницима и другим стручњацима;</a:t>
            </a:r>
          </a:p>
          <a:p>
            <a:pPr lvl="0"/>
            <a:r>
              <a:rPr lang="ru-RU" sz="1600" b="1" dirty="0"/>
              <a:t>Медијаторска функција – учешће у решавању конфликата између ученика, наставника, родитеља и руководства школе; </a:t>
            </a:r>
          </a:p>
          <a:p>
            <a:pPr lvl="0"/>
            <a:r>
              <a:rPr lang="ru-RU" sz="1600" b="1" dirty="0"/>
              <a:t>Евалуативна функција – праћење процеса школског рада и вредновање квалитета рада школе; </a:t>
            </a:r>
          </a:p>
          <a:p>
            <a:pPr lvl="0"/>
            <a:r>
              <a:rPr lang="ru-RU" sz="1600" b="1" dirty="0"/>
              <a:t>Развојна функција – предлагање мера за унапређивање наставног и школског рада; </a:t>
            </a:r>
          </a:p>
          <a:p>
            <a:pPr lvl="0"/>
            <a:r>
              <a:rPr lang="ru-RU" sz="1600" b="1" dirty="0"/>
              <a:t>Истраживачка функција – долажење до сазнања о потребним променама, добрим праксама и иновацијама у циљу унапређивања квалитета рада школе; </a:t>
            </a:r>
          </a:p>
          <a:p>
            <a:pPr lvl="0"/>
            <a:r>
              <a:rPr lang="ru-RU" sz="1600" b="1" dirty="0"/>
              <a:t>Нормативна функција – развијање одговарајућих норми и процедура за професионално и квалитетно обављање задатака и послова.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725768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ADE5C-04CF-4968-AD6E-18C4482A8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Правилник о свим облицима рада стручних сарадника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176D3-7CC2-4F4E-9DC2-4F875B647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Принципи рада стручних сарадника (у скалду са ЗОСОВ),</a:t>
            </a:r>
          </a:p>
          <a:p>
            <a:pPr lvl="0"/>
            <a:r>
              <a:rPr lang="ru-RU" dirty="0"/>
              <a:t>Функције рада стручних сарадника </a:t>
            </a:r>
          </a:p>
          <a:p>
            <a:pPr lvl="0"/>
            <a:r>
              <a:rPr lang="ru-RU" dirty="0"/>
              <a:t>На основу функција дефинисане области рада које се специфичне за стручног сарадника педагога и стручног сарадника психолога у оквиру сваке функције</a:t>
            </a:r>
          </a:p>
          <a:p>
            <a:pPr lvl="0"/>
            <a:r>
              <a:rPr lang="ru-RU" dirty="0"/>
              <a:t>За сваку област рада исходи за стручног сарадника психолога и стручног сарадника педагога</a:t>
            </a:r>
          </a:p>
          <a:p>
            <a:pPr lvl="0"/>
            <a:r>
              <a:rPr lang="ru-RU" dirty="0"/>
              <a:t>Активности у виду препорука (као илустративне групе активности)</a:t>
            </a:r>
          </a:p>
          <a:p>
            <a:pPr lvl="0"/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670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2160E-DEF1-4975-A6C0-1112CC726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Релевантни правни документи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B3F93-599D-45DB-A8A7-F9122F3F9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47500" lnSpcReduction="20000"/>
          </a:bodyPr>
          <a:lstStyle/>
          <a:p>
            <a:r>
              <a:rPr lang="sr-Cyrl-RS" b="1" dirty="0"/>
              <a:t>Закон о основама система образовања и васпитања;</a:t>
            </a:r>
          </a:p>
          <a:p>
            <a:r>
              <a:rPr lang="sr-Cyrl-RS" b="1" dirty="0"/>
              <a:t>Правилник о норми часова непосредног рада са ученицима наставника, стручних сарадника и васпитача у основној школи;</a:t>
            </a:r>
          </a:p>
          <a:p>
            <a:r>
              <a:rPr lang="sr-Cyrl-RS" b="1" dirty="0"/>
              <a:t>Правилник о норми часова непосредног рада са ученицима наставника, стручних сарадника и васпитача у средњој;</a:t>
            </a:r>
          </a:p>
          <a:p>
            <a:r>
              <a:rPr lang="sr-Cyrl-RS" b="1" dirty="0"/>
              <a:t>Правилник о критеријумима и стандардима за финансирање установе која обавља делатност основног образовања и васпитања;</a:t>
            </a:r>
          </a:p>
          <a:p>
            <a:r>
              <a:rPr lang="sr-Cyrl-RS" b="1" dirty="0"/>
              <a:t>Правилник о критеријумима и стандардима за финансирање установе која обавља делатност средњег образовања и васпитања;</a:t>
            </a:r>
          </a:p>
          <a:p>
            <a:r>
              <a:rPr lang="sr-Cyrl-RS" b="1" dirty="0"/>
              <a:t>Правилником о Програму рада свих стручних сарадника;</a:t>
            </a:r>
          </a:p>
          <a:p>
            <a:r>
              <a:rPr lang="sr-Cyrl-RS" b="1" dirty="0"/>
              <a:t>Правилник о Програму рада стручних сарадника – психолога и педагога у Дому ученика; </a:t>
            </a:r>
          </a:p>
          <a:p>
            <a:r>
              <a:rPr lang="sr-Cyrl-RS" b="1" dirty="0"/>
              <a:t>Правилник о стандардима квалитета установе;</a:t>
            </a:r>
          </a:p>
          <a:p>
            <a:r>
              <a:rPr lang="sr-Cyrl-RS" b="1" dirty="0"/>
              <a:t>Стандарди компетенција за професију наставник и њиховог професионог развоја; </a:t>
            </a:r>
          </a:p>
          <a:p>
            <a:r>
              <a:rPr lang="sr-Cyrl-RS" b="1" dirty="0"/>
              <a:t>Правилник о сталном стручном усавршавању и напредовању у звања наставника, васпитача и стручних сарадника;</a:t>
            </a:r>
          </a:p>
          <a:p>
            <a:r>
              <a:rPr lang="sr-Cyrl-RS" b="1" dirty="0"/>
              <a:t>Правилник о додатној образовној, здравственој и социјалној подршци детету, ученику и одраслом;</a:t>
            </a:r>
          </a:p>
          <a:p>
            <a:r>
              <a:rPr lang="sr-Cyrl-RS" b="1" dirty="0"/>
              <a:t>Правилник о ближим условима за утврђивање права на индивидуални образовни план, његову примену и вредновање;</a:t>
            </a:r>
          </a:p>
          <a:p>
            <a:r>
              <a:rPr lang="sr-Cyrl-RS" b="1" dirty="0"/>
              <a:t>Правилником о протоколу поступања у установи у одговору на насиље, злостављање и занемаривање;</a:t>
            </a:r>
          </a:p>
          <a:p>
            <a:r>
              <a:rPr lang="sr-Cyrl-RS" b="1" dirty="0"/>
              <a:t>Правилником о стручно-педагошком надзору;</a:t>
            </a:r>
          </a:p>
          <a:p>
            <a:r>
              <a:rPr lang="sr-Cyrl-RS" b="1" dirty="0"/>
              <a:t>Оперативни план за наставак рада школа у отежаним условима уз програм учења на даљину за ученике основних и средњих школа.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42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A95BE-89C6-49EA-9387-09FE0D850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Кључни налази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13EEF-4C48-4265-A3FB-21148AB00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648"/>
            <a:ext cx="10515600" cy="5106573"/>
          </a:xfrm>
        </p:spPr>
        <p:txBody>
          <a:bodyPr>
            <a:normAutofit fontScale="47500" lnSpcReduction="20000"/>
          </a:bodyPr>
          <a:lstStyle/>
          <a:p>
            <a:pPr lvl="0" algn="just"/>
            <a:r>
              <a:rPr lang="sr-Cyrl-RS" sz="3800" dirty="0"/>
              <a:t>Неусклађеност и извесне недоследности у различитим правним документима који регулишу ову област; </a:t>
            </a:r>
          </a:p>
          <a:p>
            <a:pPr lvl="0" algn="just"/>
            <a:r>
              <a:rPr lang="sr-Cyrl-RS" sz="3800" dirty="0"/>
              <a:t>Правилник о Програму свих облика рада стручних сарадника не даје довољно специфичне одреднице за рад психолога и педогога у складу са њиховим професионалним компетенцијама; </a:t>
            </a:r>
          </a:p>
          <a:p>
            <a:pPr lvl="0" algn="just"/>
            <a:r>
              <a:rPr lang="sr-Cyrl-RS" sz="3800" dirty="0"/>
              <a:t>Активности које су дефинисане превише су уситњене, а са друге стране не одражавају сву комплексност послова које обављају стручни сарадници;</a:t>
            </a:r>
          </a:p>
          <a:p>
            <a:pPr algn="just"/>
            <a:r>
              <a:rPr lang="sr-Cyrl-RS" sz="3800" dirty="0"/>
              <a:t>Правилник о норми часова непосредног рада са ученицима наставника, стручних сарадника и васпитача у основној школи  прописује да стручни сарадник има 30 часова непосредног рада са ученицима, родитељима ученика, наставницима и другим стручним сарадницима школе, на остваривању програма рада и 10 часова недељно за припрему и планирање тих послова; </a:t>
            </a:r>
          </a:p>
          <a:p>
            <a:pPr algn="just"/>
            <a:r>
              <a:rPr lang="sr-Cyrl-RS" sz="3800" dirty="0"/>
              <a:t>Евидентно је да је улога стручних сарадника препозната у раду свих Тимова који се формирају на нивоу школе, као и у раду органа школе и стручним активима. У Правинику о програму рада свих стручних сарадника дата је препорука која се односи на број Тимова у чијем раду учествују стручни сарадници, док ЗОСОВ ову област не дефинише;</a:t>
            </a:r>
          </a:p>
          <a:p>
            <a:pPr algn="just"/>
            <a:r>
              <a:rPr lang="sr-Cyrl-RS" sz="3800" dirty="0"/>
              <a:t>Стручно напредовање стручних сарадника регулисано је на исти начин као и за наставнике, што је неадекватно у односу на њихов опис посла;</a:t>
            </a:r>
          </a:p>
          <a:p>
            <a:pPr algn="just"/>
            <a:r>
              <a:rPr lang="sr-Cyrl-RS" sz="3800" dirty="0"/>
              <a:t>У Правилнику о стручно педагошком надзору се каже да Саветник пружа стручну помоћ стручном сараднику ради унапређивања њихових компетенција али је нејасно како и на који начин пружа подршку у развоју компетенција имајући у виду да Стандарди компетенција стручних сарадника нису развијени.</a:t>
            </a:r>
          </a:p>
          <a:p>
            <a:pPr marL="0" indent="0">
              <a:buNone/>
            </a:pPr>
            <a:r>
              <a:rPr lang="sr-Cyrl-RS" sz="3800" dirty="0"/>
              <a:t>  </a:t>
            </a:r>
            <a:endParaRPr lang="en-US" sz="3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456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24467-D903-4C69-BEB0-D3F787FDF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205948"/>
            <a:ext cx="3669161" cy="4826552"/>
          </a:xfrm>
        </p:spPr>
        <p:txBody>
          <a:bodyPr>
            <a:noAutofit/>
          </a:bodyPr>
          <a:lstStyle/>
          <a:p>
            <a:r>
              <a:rPr lang="sr-Cyrl-RS" sz="3200" b="1" dirty="0">
                <a:solidFill>
                  <a:schemeClr val="accent1"/>
                </a:solidFill>
              </a:rPr>
              <a:t>Анализа ставова стручних сарадника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93398-6064-46E0-B30E-1CDD5B9CB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337625"/>
            <a:ext cx="5306084" cy="5694875"/>
          </a:xfrm>
        </p:spPr>
        <p:txBody>
          <a:bodyPr anchor="ctr">
            <a:normAutofit lnSpcReduction="10000"/>
          </a:bodyPr>
          <a:lstStyle/>
          <a:p>
            <a:r>
              <a:rPr lang="sr-Cyrl-RS" b="1" dirty="0"/>
              <a:t>20 стручних сарадника</a:t>
            </a:r>
            <a:r>
              <a:rPr lang="sr-Cyrl-RS" dirty="0"/>
              <a:t>, 11 педагога (</a:t>
            </a:r>
            <a:r>
              <a:rPr lang="en-US" dirty="0"/>
              <a:t>5</a:t>
            </a:r>
            <a:r>
              <a:rPr lang="sr-Cyrl-RS" dirty="0"/>
              <a:t>5</a:t>
            </a:r>
            <a:r>
              <a:rPr lang="en-US" dirty="0"/>
              <a:t>%</a:t>
            </a:r>
            <a:r>
              <a:rPr lang="sr-Cyrl-RS" dirty="0"/>
              <a:t>) и 9 (</a:t>
            </a:r>
            <a:r>
              <a:rPr lang="en-US" dirty="0"/>
              <a:t>4</a:t>
            </a:r>
            <a:r>
              <a:rPr lang="sr-Cyrl-RS" dirty="0"/>
              <a:t>5</a:t>
            </a:r>
            <a:r>
              <a:rPr lang="en-US" dirty="0"/>
              <a:t>%</a:t>
            </a:r>
            <a:r>
              <a:rPr lang="sr-Cyrl-RS" dirty="0"/>
              <a:t>) психолога који су запослени у основним и средњим школама и Дому ученика;</a:t>
            </a:r>
          </a:p>
          <a:p>
            <a:r>
              <a:rPr lang="sr-Cyrl-RS" b="1" dirty="0"/>
              <a:t>14 стручних сарадника је из школа са територије Београда</a:t>
            </a:r>
            <a:r>
              <a:rPr lang="sr-Cyrl-RS" dirty="0"/>
              <a:t>, </a:t>
            </a:r>
            <a:r>
              <a:rPr lang="sr-Cyrl-RS" b="1" dirty="0"/>
              <a:t>а 6 стручних сарадника је из школа из</a:t>
            </a:r>
            <a:r>
              <a:rPr lang="sr-Cyrl-RS" dirty="0"/>
              <a:t>: Чачка, Ниша, Смедерева, Новог Пазара, Панчева и Ваљева;</a:t>
            </a:r>
          </a:p>
          <a:p>
            <a:r>
              <a:rPr lang="sr-Cyrl-RS" dirty="0"/>
              <a:t>Онлине истраживање је реализовано </a:t>
            </a:r>
            <a:r>
              <a:rPr lang="sr-Cyrl-RS" b="1" dirty="0"/>
              <a:t>у марту 2020. године.</a:t>
            </a:r>
          </a:p>
          <a:p>
            <a:endParaRPr lang="sr-Cyrl-R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680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4A6F8-B526-4AC4-848F-9B88301D6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11983"/>
          </a:xfrm>
        </p:spPr>
        <p:txBody>
          <a:bodyPr>
            <a:normAutofit fontScale="90000"/>
          </a:bodyPr>
          <a:lstStyle/>
          <a:p>
            <a:r>
              <a:rPr lang="sr-Cyrl-RS" b="1" dirty="0">
                <a:solidFill>
                  <a:schemeClr val="accent1"/>
                </a:solidFill>
              </a:rPr>
              <a:t>Профил школа – број одељења у школама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815D9B8-5070-4796-B598-3A18D2F5C63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9822" y="1744394"/>
            <a:ext cx="9692640" cy="474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765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1D5EA-D97C-45A9-BAEE-65787794E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Профил школа – број ученика у школама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32EC3A3-A229-40E5-A85D-E7F3F9AEF3F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4572" y="1856935"/>
            <a:ext cx="9973994" cy="424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998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76E64-8398-40CC-AD29-56B81038F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chemeClr val="accent1"/>
                </a:solidFill>
              </a:rPr>
              <a:t>Профил школа – број наставног особља у школама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FBD19F5-6769-4F2B-933F-0B21E2FD2BF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4056" y="2011680"/>
            <a:ext cx="8567224" cy="420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14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4352</Words>
  <Application>Microsoft Office PowerPoint</Application>
  <PresentationFormat>Widescreen</PresentationFormat>
  <Paragraphs>277</Paragraphs>
  <Slides>37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Times New Roman</vt:lpstr>
      <vt:lpstr>Office Theme</vt:lpstr>
      <vt:lpstr>Анализа правног оквира и ставова стручних сарадника у циљу израде новог Правилника облицима рада психолога и педагога у основним и средњим школама и Дому ученика</vt:lpstr>
      <vt:lpstr>Унапређење улоге и јасније дефинисање области рада стручних сарадника – психолога и педагога један је од предуслова за даље унапређење рада основних и средњих школа. </vt:lpstr>
      <vt:lpstr>Подршка Радној групи </vt:lpstr>
      <vt:lpstr>Релевантни правни документи</vt:lpstr>
      <vt:lpstr>Кључни налази</vt:lpstr>
      <vt:lpstr>Анализа ставова стручних сарадника</vt:lpstr>
      <vt:lpstr>Профил школа – број одељења у школама </vt:lpstr>
      <vt:lpstr>Профил школа – број ученика у школама</vt:lpstr>
      <vt:lpstr>Профил школа – број наставног особља у школама</vt:lpstr>
      <vt:lpstr>Специфичности школа</vt:lpstr>
      <vt:lpstr>Улога и значај рада стручних сарадника</vt:lpstr>
      <vt:lpstr>Рада са ученицима</vt:lpstr>
      <vt:lpstr>Рада са наставницима</vt:lpstr>
      <vt:lpstr>На дну приоритета</vt:lpstr>
      <vt:lpstr>Време проведено на одређеним пословима</vt:lpstr>
      <vt:lpstr>Највећи допринос</vt:lpstr>
      <vt:lpstr>Највећи допринос</vt:lpstr>
      <vt:lpstr>Којим аспектима рада смо најзадовољнији</vt:lpstr>
      <vt:lpstr>Рад у стручним органима и Тимовима</vt:lpstr>
      <vt:lpstr>Учешће у раду стручних органа</vt:lpstr>
      <vt:lpstr>Учешће у раду Тимова</vt:lpstr>
      <vt:lpstr>Оптерећење у раду</vt:lpstr>
      <vt:lpstr>Задовољство правним оквиром</vt:lpstr>
      <vt:lpstr>Ставови о законском оквиру</vt:lpstr>
      <vt:lpstr>Ставови о законском оквиру</vt:lpstr>
      <vt:lpstr>Правилник о свим облицима рада стручних сарадника</vt:lpstr>
      <vt:lpstr>Препоруке за унапређење правног оквира</vt:lpstr>
      <vt:lpstr>Препоруке за унапређење правног оквира</vt:lpstr>
      <vt:lpstr>Препоруке за израду Правилника о свим облицима рада стручних сарадника</vt:lpstr>
      <vt:lpstr>Наставак</vt:lpstr>
      <vt:lpstr>Шта је још потребно унапредити</vt:lpstr>
      <vt:lpstr>Препоруке</vt:lpstr>
      <vt:lpstr>Опште препоруке</vt:lpstr>
      <vt:lpstr>Специфичне препоруке</vt:lpstr>
      <vt:lpstr>Принципи рада</vt:lpstr>
      <vt:lpstr>Функције рада стручних сарадника</vt:lpstr>
      <vt:lpstr>Правилник о свим облицима рада стручних сарадника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Анализа правног оквира и ставова стручних сарадника у циљу израде новог Правилника о пословима психолога и педагога у основним и средњим школама и Дому ученика</dc:title>
  <dc:creator>Jelena Markovic</dc:creator>
  <cp:lastModifiedBy>Microsoft</cp:lastModifiedBy>
  <cp:revision>17</cp:revision>
  <dcterms:created xsi:type="dcterms:W3CDTF">2020-04-22T10:53:46Z</dcterms:created>
  <dcterms:modified xsi:type="dcterms:W3CDTF">2020-04-22T17:32:42Z</dcterms:modified>
</cp:coreProperties>
</file>